
<file path=[Content_Types].xml><?xml version="1.0" encoding="utf-8"?>
<Types xmlns="http://schemas.openxmlformats.org/package/2006/content-types">
  <Default Extension="emf" ContentType="image/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37.emf" ContentType="image/x-emf"/>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 id="2147483796" r:id="rId5"/>
    <p:sldMasterId id="2147483807" r:id="rId6"/>
    <p:sldMasterId id="2147483813" r:id="rId7"/>
  </p:sldMasterIdLst>
  <p:notesMasterIdLst>
    <p:notesMasterId r:id="rId31"/>
  </p:notesMasterIdLst>
  <p:handoutMasterIdLst>
    <p:handoutMasterId r:id="rId32"/>
  </p:handoutMasterIdLst>
  <p:sldIdLst>
    <p:sldId id="2235" r:id="rId8"/>
    <p:sldId id="2297" r:id="rId9"/>
    <p:sldId id="2239" r:id="rId10"/>
    <p:sldId id="2240" r:id="rId11"/>
    <p:sldId id="2246" r:id="rId12"/>
    <p:sldId id="2244" r:id="rId13"/>
    <p:sldId id="2324" r:id="rId14"/>
    <p:sldId id="2329" r:id="rId15"/>
    <p:sldId id="2292" r:id="rId16"/>
    <p:sldId id="986" r:id="rId17"/>
    <p:sldId id="995" r:id="rId18"/>
    <p:sldId id="2147476153" r:id="rId19"/>
    <p:sldId id="2145705874" r:id="rId20"/>
    <p:sldId id="2147476155" r:id="rId21"/>
    <p:sldId id="2318" r:id="rId22"/>
    <p:sldId id="2245" r:id="rId23"/>
    <p:sldId id="2325" r:id="rId24"/>
    <p:sldId id="2307" r:id="rId25"/>
    <p:sldId id="2319" r:id="rId26"/>
    <p:sldId id="2322" r:id="rId27"/>
    <p:sldId id="2316" r:id="rId28"/>
    <p:sldId id="2147476156" r:id="rId29"/>
    <p:sldId id="2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30BD28E-04FC-684E-B725-4FD536A20698}">
          <p14:sldIdLst>
            <p14:sldId id="2235"/>
            <p14:sldId id="2297"/>
            <p14:sldId id="2239"/>
            <p14:sldId id="2240"/>
            <p14:sldId id="2246"/>
            <p14:sldId id="2244"/>
            <p14:sldId id="2324"/>
            <p14:sldId id="2329"/>
            <p14:sldId id="2292"/>
            <p14:sldId id="986"/>
            <p14:sldId id="995"/>
            <p14:sldId id="2147476153"/>
            <p14:sldId id="2145705874"/>
            <p14:sldId id="2147476155"/>
            <p14:sldId id="2318"/>
            <p14:sldId id="2245"/>
            <p14:sldId id="2325"/>
            <p14:sldId id="2307"/>
            <p14:sldId id="2319"/>
            <p14:sldId id="2322"/>
            <p14:sldId id="2316"/>
            <p14:sldId id="2147476156"/>
            <p14:sldId id="2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8A7E0E-83CD-2080-897E-BFFCE7B77E08}" name="Maggie Arden" initials="MA" userId="S::marden@americascreditunions.org::ff4e944d-7078-4bc5-aee1-dcbe603ea157" providerId="AD"/>
  <p188:author id="{6233E427-748C-02F8-97BE-49EEDC40A691}" name="Scott Khail" initials="" userId="S::skhail@americascreditunions.org::17e5a848-ad6d-43ab-9b71-e40ab3b67b38" providerId="AD"/>
  <p188:author id="{CFD7262D-210A-A9BC-EBB0-75E408A99023}" name="Katie Gaynor" initials="KG" userId="S::kgaynor@americascreditunions.org::9baa2d6b-107d-449f-84b8-2aa6704e86f5" providerId="AD"/>
  <p188:author id="{97B10C3D-74C2-52E5-AFD9-DA0E6C2CA96B}" name="Scott Khail" initials="SK" userId="S::skhail@cuna.coop::17e5a848-ad6d-43ab-9b71-e40ab3b67b38" providerId="AD"/>
  <p188:author id="{F4035852-9316-EDC1-0AB4-588C644D6234}" name="Meghan Carey" initials="MC" userId="S::mcarey@americascreditunions.org::da02c722-aec7-4482-a523-2616a14cfd25" providerId="AD"/>
  <p188:author id="{52A1A175-E9E7-8F8E-8C5A-E4B12B15D9E5}" name="Cassie Blake" initials="CB" userId="S::cblake@americascreditunions.org::7d09244f-63d1-4786-ab52-ac56fa71242c" providerId="AD"/>
  <p188:author id="{6236F086-07F5-4DC4-9570-8C602D9D4983}" name="James Akin" initials="JA" userId="S::jakin@americascreditunions.org::e0b6a53d-604a-4383-a0c4-25f60bdf8cc0" providerId="AD"/>
  <p188:author id="{840A97B1-2B1F-1B26-D002-A679C5EBCEEF}" name="Meghan Carey" initials="" userId="S::MCarey@americascreditunions.org::da02c722-aec7-4482-a523-2616a14cfd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1F3D"/>
    <a:srgbClr val="342649"/>
    <a:srgbClr val="F7EDE4"/>
    <a:srgbClr val="ECA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200"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latin typeface="Aptos" panose="020B0004020202020204" pitchFamily="34" charset="0"/>
              </a:rPr>
              <a:t>NCUA &amp; CFPB Reduction in Force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NCUA</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2719050666096603E-2"/>
                  <c:y val="-2.9788634392831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B9-46B1-8B02-16FC7BDE8486}"/>
                </c:ext>
              </c:extLst>
            </c:dLbl>
            <c:dLbl>
              <c:idx val="1"/>
              <c:layout>
                <c:manualLayout>
                  <c:x val="-5.8770223755880618E-2"/>
                  <c:y val="2.9788634392831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B9-46B1-8B02-16FC7BDE8486}"/>
                </c:ext>
              </c:extLst>
            </c:dLbl>
            <c:dLbl>
              <c:idx val="2"/>
              <c:layout>
                <c:manualLayout>
                  <c:x val="-3.4076694635550069E-2"/>
                  <c:y val="-2.085204407498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B9-46B1-8B02-16FC7BDE84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mmm\-yy</c:formatCode>
                <c:ptCount val="3"/>
                <c:pt idx="0">
                  <c:v>45658</c:v>
                </c:pt>
                <c:pt idx="1">
                  <c:v>45778</c:v>
                </c:pt>
                <c:pt idx="2" formatCode="d\-mmm">
                  <c:v>46016</c:v>
                </c:pt>
              </c:numCache>
            </c:numRef>
          </c:cat>
          <c:val>
            <c:numRef>
              <c:f>Sheet1!$B$2:$B$4</c:f>
              <c:numCache>
                <c:formatCode>General</c:formatCode>
                <c:ptCount val="3"/>
                <c:pt idx="0">
                  <c:v>1255</c:v>
                </c:pt>
                <c:pt idx="1">
                  <c:v>1051</c:v>
                </c:pt>
                <c:pt idx="2">
                  <c:v>953</c:v>
                </c:pt>
              </c:numCache>
            </c:numRef>
          </c:val>
          <c:smooth val="0"/>
          <c:extLst>
            <c:ext xmlns:c16="http://schemas.microsoft.com/office/drawing/2014/chart" uri="{C3380CC4-5D6E-409C-BE32-E72D297353CC}">
              <c16:uniqueId val="{00000003-6DB9-46B1-8B02-16FC7BDE8486}"/>
            </c:ext>
          </c:extLst>
        </c:ser>
        <c:ser>
          <c:idx val="1"/>
          <c:order val="1"/>
          <c:tx>
            <c:strRef>
              <c:f>Sheet1!$C$1</c:f>
              <c:strCache>
                <c:ptCount val="1"/>
                <c:pt idx="0">
                  <c:v>CFPB</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5.4184174301656632E-2"/>
                  <c:y val="-2.68097709535483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B9-46B1-8B02-16FC7BDE8486}"/>
                </c:ext>
              </c:extLst>
            </c:dLbl>
            <c:dLbl>
              <c:idx val="1"/>
              <c:layout>
                <c:manualLayout>
                  <c:x val="-4.7305100120320603E-2"/>
                  <c:y val="-3.2767497832114592E-2"/>
                </c:manualLayout>
              </c:layout>
              <c:tx>
                <c:rich>
                  <a:bodyPr/>
                  <a:lstStyle/>
                  <a:p>
                    <a:fld id="{5230F74B-E24D-4F05-A1C8-70367B3FCDEC}" type="VALUE">
                      <a:rPr lang="en-US" smtClean="0"/>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DB9-46B1-8B02-16FC7BDE8486}"/>
                </c:ext>
              </c:extLst>
            </c:dLbl>
            <c:dLbl>
              <c:idx val="2"/>
              <c:layout>
                <c:manualLayout>
                  <c:x val="-3.6392469056804905E-2"/>
                  <c:y val="2.3830907514265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B9-46B1-8B02-16FC7BDE84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mmm\-yy</c:formatCode>
                <c:ptCount val="3"/>
                <c:pt idx="0">
                  <c:v>45658</c:v>
                </c:pt>
                <c:pt idx="1">
                  <c:v>45778</c:v>
                </c:pt>
                <c:pt idx="2" formatCode="d\-mmm">
                  <c:v>46016</c:v>
                </c:pt>
              </c:numCache>
            </c:numRef>
          </c:cat>
          <c:val>
            <c:numRef>
              <c:f>Sheet1!$C$2:$C$4</c:f>
              <c:numCache>
                <c:formatCode>General</c:formatCode>
                <c:ptCount val="3"/>
                <c:pt idx="0">
                  <c:v>1700</c:v>
                </c:pt>
                <c:pt idx="1">
                  <c:v>1600</c:v>
                </c:pt>
                <c:pt idx="2">
                  <c:v>200</c:v>
                </c:pt>
              </c:numCache>
            </c:numRef>
          </c:val>
          <c:smooth val="0"/>
          <c:extLst>
            <c:ext xmlns:c16="http://schemas.microsoft.com/office/drawing/2014/chart" uri="{C3380CC4-5D6E-409C-BE32-E72D297353CC}">
              <c16:uniqueId val="{00000007-6DB9-46B1-8B02-16FC7BDE8486}"/>
            </c:ext>
          </c:extLst>
        </c:ser>
        <c:dLbls>
          <c:dLblPos val="ctr"/>
          <c:showLegendKey val="0"/>
          <c:showVal val="1"/>
          <c:showCatName val="0"/>
          <c:showSerName val="0"/>
          <c:showPercent val="0"/>
          <c:showBubbleSize val="0"/>
        </c:dLbls>
        <c:marker val="1"/>
        <c:smooth val="0"/>
        <c:axId val="1273416479"/>
        <c:axId val="1273415519"/>
      </c:lineChart>
      <c:dateAx>
        <c:axId val="1273416479"/>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273415519"/>
        <c:crosses val="autoZero"/>
        <c:auto val="1"/>
        <c:lblOffset val="100"/>
        <c:baseTimeUnit val="months"/>
      </c:dateAx>
      <c:valAx>
        <c:axId val="1273415519"/>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34164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5A4C2-BE12-4B60-B6BF-12D5F1B0D4D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E9E95F-E45A-45AC-9952-98AC13C41031}">
      <dgm:prSet phldrT="[Text]"/>
      <dgm:spPr>
        <a:xfrm>
          <a:off x="0" y="3072852"/>
          <a:ext cx="3521018" cy="1462208"/>
        </a:xfrm>
        <a:solidFill>
          <a:srgbClr val="342649"/>
        </a:solidFill>
        <a:ln w="12700" cap="flat" cmpd="sng" algn="ctr">
          <a:solidFill>
            <a:srgbClr val="FFFFFF">
              <a:hueOff val="0"/>
              <a:satOff val="0"/>
              <a:lumOff val="0"/>
              <a:alphaOff val="0"/>
            </a:srgbClr>
          </a:solidFill>
          <a:prstDash val="solid"/>
          <a:miter lim="800000"/>
        </a:ln>
        <a:effectLst/>
      </dgm:spPr>
      <dgm:t>
        <a:bodyPr/>
        <a:lstStyle/>
        <a:p>
          <a:pPr>
            <a:buNone/>
          </a:pPr>
          <a:r>
            <a:rPr lang="en-US">
              <a:solidFill>
                <a:srgbClr val="FFFFFF"/>
              </a:solidFill>
              <a:latin typeface="Georgia" panose="02040502050405020303" pitchFamily="18" charset="0"/>
              <a:ea typeface="+mn-ea"/>
              <a:cs typeface="+mn-cs"/>
            </a:rPr>
            <a:t>Advance</a:t>
          </a:r>
        </a:p>
      </dgm:t>
    </dgm:pt>
    <dgm:pt modelId="{38F41D96-28C8-4747-A06E-F165696CE831}" type="parTrans" cxnId="{B3676287-C58D-43AB-9F83-F8FCD5932E1D}">
      <dgm:prSet/>
      <dgm:spPr/>
      <dgm:t>
        <a:bodyPr/>
        <a:lstStyle/>
        <a:p>
          <a:endParaRPr lang="en-US"/>
        </a:p>
      </dgm:t>
    </dgm:pt>
    <dgm:pt modelId="{4BD37A44-FD11-46B0-8104-9F7B2AB5D937}" type="sibTrans" cxnId="{B3676287-C58D-43AB-9F83-F8FCD5932E1D}">
      <dgm:prSet/>
      <dgm:spPr/>
      <dgm:t>
        <a:bodyPr/>
        <a:lstStyle/>
        <a:p>
          <a:endParaRPr lang="en-US"/>
        </a:p>
      </dgm:t>
    </dgm:pt>
    <dgm:pt modelId="{930378D8-D5F1-4F18-9EB5-8804095C0DD5}">
      <dgm:prSet phldrT="[Text]"/>
      <dgm:spPr>
        <a:xfrm rot="5400000">
          <a:off x="6065929" y="-861156"/>
          <a:ext cx="1169766" cy="6259588"/>
        </a:xfr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gm:spPr>
      <dgm:t>
        <a:bodyPr/>
        <a:lstStyle/>
        <a:p>
          <a:pPr>
            <a:buNone/>
          </a:pPr>
          <a:r>
            <a:rPr lang="en-US" b="0" dirty="0">
              <a:solidFill>
                <a:srgbClr val="342649"/>
              </a:solidFill>
              <a:latin typeface="Georgia" panose="02040502050405020303" pitchFamily="18" charset="0"/>
              <a:ea typeface="+mn-ea"/>
              <a:cs typeface="+mn-cs"/>
            </a:rPr>
            <a:t>	Be relentless in our efforts to ensure credit unions can provide the services that consumers want and deserve.</a:t>
          </a:r>
        </a:p>
      </dgm:t>
    </dgm:pt>
    <dgm:pt modelId="{5E4685AA-C68F-4F84-BBFB-C7849D71CEE1}" type="parTrans" cxnId="{F8D6765C-C539-407B-8E2D-CAC03927DA36}">
      <dgm:prSet/>
      <dgm:spPr/>
      <dgm:t>
        <a:bodyPr/>
        <a:lstStyle/>
        <a:p>
          <a:endParaRPr lang="en-US"/>
        </a:p>
      </dgm:t>
    </dgm:pt>
    <dgm:pt modelId="{6036D3EC-967C-43A5-864B-FB332CF6D7F0}" type="sibTrans" cxnId="{F8D6765C-C539-407B-8E2D-CAC03927DA36}">
      <dgm:prSet/>
      <dgm:spPr/>
      <dgm:t>
        <a:bodyPr/>
        <a:lstStyle/>
        <a:p>
          <a:endParaRPr lang="en-US"/>
        </a:p>
      </dgm:t>
    </dgm:pt>
    <dgm:pt modelId="{BBA40C20-6FD8-4C18-88BC-B809BD01A0FE}">
      <dgm:prSet phldrT="[Text]"/>
      <dgm:spPr>
        <a:xfrm>
          <a:off x="0" y="2215"/>
          <a:ext cx="3521018" cy="1462208"/>
        </a:xfrm>
        <a:solidFill>
          <a:srgbClr val="342649"/>
        </a:solidFill>
        <a:ln w="12700" cap="flat" cmpd="sng" algn="ctr">
          <a:solidFill>
            <a:srgbClr val="FFFFFF">
              <a:hueOff val="0"/>
              <a:satOff val="0"/>
              <a:lumOff val="0"/>
              <a:alphaOff val="0"/>
            </a:srgbClr>
          </a:solidFill>
          <a:prstDash val="solid"/>
          <a:miter lim="800000"/>
        </a:ln>
        <a:effectLst/>
      </dgm:spPr>
      <dgm:t>
        <a:bodyPr/>
        <a:lstStyle/>
        <a:p>
          <a:pPr>
            <a:buNone/>
          </a:pPr>
          <a:r>
            <a:rPr lang="en-US">
              <a:solidFill>
                <a:srgbClr val="FFFFFF"/>
              </a:solidFill>
              <a:latin typeface="Georgia" panose="02040502050405020303" pitchFamily="18" charset="0"/>
              <a:ea typeface="+mn-ea"/>
              <a:cs typeface="+mn-cs"/>
            </a:rPr>
            <a:t>Protect</a:t>
          </a:r>
          <a:endParaRPr lang="en-US" b="0">
            <a:solidFill>
              <a:srgbClr val="342649"/>
            </a:solidFill>
            <a:latin typeface="Georgia"/>
            <a:ea typeface="+mn-ea"/>
            <a:cs typeface="+mn-cs"/>
          </a:endParaRPr>
        </a:p>
      </dgm:t>
    </dgm:pt>
    <dgm:pt modelId="{5971A49B-015F-47DE-A59F-DEFD063753A5}" type="parTrans" cxnId="{ED04CEF3-FCD8-42C3-B9E3-1DB0943F5AC4}">
      <dgm:prSet/>
      <dgm:spPr/>
      <dgm:t>
        <a:bodyPr/>
        <a:lstStyle/>
        <a:p>
          <a:endParaRPr lang="en-US"/>
        </a:p>
      </dgm:t>
    </dgm:pt>
    <dgm:pt modelId="{0498893E-EE58-458D-9E6E-FD940FD8103A}" type="sibTrans" cxnId="{ED04CEF3-FCD8-42C3-B9E3-1DB0943F5AC4}">
      <dgm:prSet/>
      <dgm:spPr/>
      <dgm:t>
        <a:bodyPr/>
        <a:lstStyle/>
        <a:p>
          <a:endParaRPr lang="en-US"/>
        </a:p>
      </dgm:t>
    </dgm:pt>
    <dgm:pt modelId="{EB1DB7AE-2380-4A15-853A-2FE927831475}">
      <dgm:prSet phldrT="[Text]"/>
      <dgm:spPr>
        <a:xfrm rot="5400000">
          <a:off x="6065929" y="-2396474"/>
          <a:ext cx="1169766" cy="6259588"/>
        </a:xfr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gm:spPr>
      <dgm:t>
        <a:bodyPr/>
        <a:lstStyle/>
        <a:p>
          <a:pPr>
            <a:buNone/>
          </a:pPr>
          <a:r>
            <a:rPr lang="en-US" dirty="0">
              <a:solidFill>
                <a:srgbClr val="342649"/>
              </a:solidFill>
              <a:latin typeface="Georgia" panose="02040502050405020303" pitchFamily="18" charset="0"/>
              <a:ea typeface="+mn-ea"/>
              <a:cs typeface="+mn-cs"/>
            </a:rPr>
            <a:t>	Defend credit unions from attacks—whether it’s preserving the credit union tax status, addressing data security needs, challenging big bank encroachment, fighting for regulatory oversight of developing industries, or tackling overzealous regulatory burdens.</a:t>
          </a:r>
        </a:p>
      </dgm:t>
    </dgm:pt>
    <dgm:pt modelId="{570E98A8-D345-46B1-A78A-294DA76438B4}" type="parTrans" cxnId="{15654232-5E80-46E0-BD26-EF467432F246}">
      <dgm:prSet/>
      <dgm:spPr/>
      <dgm:t>
        <a:bodyPr/>
        <a:lstStyle/>
        <a:p>
          <a:endParaRPr lang="en-US"/>
        </a:p>
      </dgm:t>
    </dgm:pt>
    <dgm:pt modelId="{E3DA6498-A371-4547-A987-75CF5177E46C}" type="sibTrans" cxnId="{15654232-5E80-46E0-BD26-EF467432F246}">
      <dgm:prSet/>
      <dgm:spPr/>
      <dgm:t>
        <a:bodyPr/>
        <a:lstStyle/>
        <a:p>
          <a:endParaRPr lang="en-US"/>
        </a:p>
      </dgm:t>
    </dgm:pt>
    <dgm:pt modelId="{512FDB3E-B561-4ECC-A82A-13B54FFF8035}">
      <dgm:prSet phldrT="[Text]"/>
      <dgm:spPr>
        <a:xfrm>
          <a:off x="0" y="1537533"/>
          <a:ext cx="3521018" cy="1462208"/>
        </a:xfrm>
        <a:solidFill>
          <a:srgbClr val="342649"/>
        </a:solidFill>
        <a:ln w="12700" cap="flat" cmpd="sng" algn="ctr">
          <a:solidFill>
            <a:srgbClr val="FFFFFF">
              <a:hueOff val="0"/>
              <a:satOff val="0"/>
              <a:lumOff val="0"/>
              <a:alphaOff val="0"/>
            </a:srgbClr>
          </a:solidFill>
          <a:prstDash val="solid"/>
          <a:miter lim="800000"/>
        </a:ln>
        <a:effectLst/>
      </dgm:spPr>
      <dgm:t>
        <a:bodyPr/>
        <a:lstStyle/>
        <a:p>
          <a:pPr>
            <a:buNone/>
          </a:pPr>
          <a:r>
            <a:rPr lang="en-US">
              <a:solidFill>
                <a:srgbClr val="FFFFFF"/>
              </a:solidFill>
              <a:latin typeface="Georgia" panose="02040502050405020303" pitchFamily="18" charset="0"/>
              <a:ea typeface="+mn-ea"/>
              <a:cs typeface="+mn-cs"/>
            </a:rPr>
            <a:t>Empower</a:t>
          </a:r>
        </a:p>
      </dgm:t>
    </dgm:pt>
    <dgm:pt modelId="{211B7800-12C3-420E-8C92-FE0238147A0E}" type="parTrans" cxnId="{E692CE5F-149E-4C39-8079-B8938AA00367}">
      <dgm:prSet/>
      <dgm:spPr/>
      <dgm:t>
        <a:bodyPr/>
        <a:lstStyle/>
        <a:p>
          <a:endParaRPr lang="en-US"/>
        </a:p>
      </dgm:t>
    </dgm:pt>
    <dgm:pt modelId="{46EEFA0F-9203-469F-B073-C85D1A6855FF}" type="sibTrans" cxnId="{E692CE5F-149E-4C39-8079-B8938AA00367}">
      <dgm:prSet/>
      <dgm:spPr/>
      <dgm:t>
        <a:bodyPr/>
        <a:lstStyle/>
        <a:p>
          <a:endParaRPr lang="en-US"/>
        </a:p>
      </dgm:t>
    </dgm:pt>
    <dgm:pt modelId="{D6DDFBF3-42FE-42CA-9B40-D1ABD41ED687}">
      <dgm:prSet phldrT="[Text]"/>
      <dgm:spPr>
        <a:xfrm rot="5400000">
          <a:off x="6065929" y="674162"/>
          <a:ext cx="1169766" cy="6259588"/>
        </a:xfr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gm:spPr>
      <dgm:t>
        <a:bodyPr/>
        <a:lstStyle/>
        <a:p>
          <a:pPr rtl="0">
            <a:buNone/>
          </a:pPr>
          <a:r>
            <a:rPr lang="en-US" b="0" dirty="0">
              <a:solidFill>
                <a:srgbClr val="342649"/>
              </a:solidFill>
              <a:latin typeface="Georgia"/>
              <a:ea typeface="+mn-ea"/>
              <a:cs typeface="+mn-cs"/>
            </a:rPr>
            <a:t>	Fiercely advocate for legislative and regulatory changes that enhance credit union powers to serve their over 140 million members.</a:t>
          </a:r>
        </a:p>
      </dgm:t>
    </dgm:pt>
    <dgm:pt modelId="{80339E89-1E76-4FFB-8D8F-88F2F9862336}" type="parTrans" cxnId="{BB9AED0A-5606-4D5C-82EC-3CCDC038EDE7}">
      <dgm:prSet/>
      <dgm:spPr/>
      <dgm:t>
        <a:bodyPr/>
        <a:lstStyle/>
        <a:p>
          <a:endParaRPr lang="en-US"/>
        </a:p>
      </dgm:t>
    </dgm:pt>
    <dgm:pt modelId="{BBE8AB42-86D0-49E1-89FD-540CEA6BF43C}" type="sibTrans" cxnId="{BB9AED0A-5606-4D5C-82EC-3CCDC038EDE7}">
      <dgm:prSet/>
      <dgm:spPr/>
      <dgm:t>
        <a:bodyPr/>
        <a:lstStyle/>
        <a:p>
          <a:endParaRPr lang="en-US"/>
        </a:p>
      </dgm:t>
    </dgm:pt>
    <dgm:pt modelId="{0BEB778E-CB8C-4F08-9E63-D9934E096EC9}" type="pres">
      <dgm:prSet presAssocID="{01E5A4C2-BE12-4B60-B6BF-12D5F1B0D4D8}" presName="Name0" presStyleCnt="0">
        <dgm:presLayoutVars>
          <dgm:dir/>
          <dgm:animLvl val="lvl"/>
          <dgm:resizeHandles val="exact"/>
        </dgm:presLayoutVars>
      </dgm:prSet>
      <dgm:spPr/>
    </dgm:pt>
    <dgm:pt modelId="{12B38C5E-EF74-4D17-AA01-C632007F9161}" type="pres">
      <dgm:prSet presAssocID="{E0E9E95F-E45A-45AC-9952-98AC13C41031}" presName="linNode" presStyleCnt="0"/>
      <dgm:spPr/>
    </dgm:pt>
    <dgm:pt modelId="{53B46C20-0330-4BD5-AFA4-2B8F3763DD04}" type="pres">
      <dgm:prSet presAssocID="{E0E9E95F-E45A-45AC-9952-98AC13C41031}" presName="parentText" presStyleLbl="node1" presStyleIdx="0" presStyleCnt="3">
        <dgm:presLayoutVars>
          <dgm:chMax val="1"/>
          <dgm:bulletEnabled val="1"/>
        </dgm:presLayoutVars>
      </dgm:prSet>
      <dgm:spPr>
        <a:prstGeom prst="roundRect">
          <a:avLst/>
        </a:prstGeom>
      </dgm:spPr>
    </dgm:pt>
    <dgm:pt modelId="{723C890A-30E5-4BCD-86B4-D4FBDC1C563F}" type="pres">
      <dgm:prSet presAssocID="{E0E9E95F-E45A-45AC-9952-98AC13C41031}" presName="descendantText" presStyleLbl="alignAccFollowNode1" presStyleIdx="0" presStyleCnt="3">
        <dgm:presLayoutVars>
          <dgm:bulletEnabled val="1"/>
        </dgm:presLayoutVars>
      </dgm:prSet>
      <dgm:spPr>
        <a:prstGeom prst="round2SameRect">
          <a:avLst/>
        </a:prstGeom>
      </dgm:spPr>
    </dgm:pt>
    <dgm:pt modelId="{158B1D67-353A-4DDA-87AA-12248D679DBD}" type="pres">
      <dgm:prSet presAssocID="{4BD37A44-FD11-46B0-8104-9F7B2AB5D937}" presName="sp" presStyleCnt="0"/>
      <dgm:spPr/>
    </dgm:pt>
    <dgm:pt modelId="{24161AF4-5542-4A2A-8084-E88DA2D9B20E}" type="pres">
      <dgm:prSet presAssocID="{512FDB3E-B561-4ECC-A82A-13B54FFF8035}" presName="linNode" presStyleCnt="0"/>
      <dgm:spPr/>
    </dgm:pt>
    <dgm:pt modelId="{1EDDE1D3-4D3B-43FD-A537-6A4B30AE299B}" type="pres">
      <dgm:prSet presAssocID="{512FDB3E-B561-4ECC-A82A-13B54FFF8035}" presName="parentText" presStyleLbl="node1" presStyleIdx="1" presStyleCnt="3">
        <dgm:presLayoutVars>
          <dgm:chMax val="1"/>
          <dgm:bulletEnabled val="1"/>
        </dgm:presLayoutVars>
      </dgm:prSet>
      <dgm:spPr/>
    </dgm:pt>
    <dgm:pt modelId="{A905443C-9F06-4EDE-B441-7D5291865D4B}" type="pres">
      <dgm:prSet presAssocID="{512FDB3E-B561-4ECC-A82A-13B54FFF8035}" presName="descendantText" presStyleLbl="alignAccFollowNode1" presStyleIdx="1" presStyleCnt="3">
        <dgm:presLayoutVars>
          <dgm:bulletEnabled val="1"/>
        </dgm:presLayoutVars>
      </dgm:prSet>
      <dgm:spPr/>
    </dgm:pt>
    <dgm:pt modelId="{C48E6F89-2742-4EBB-AA49-D193F4615112}" type="pres">
      <dgm:prSet presAssocID="{46EEFA0F-9203-469F-B073-C85D1A6855FF}" presName="sp" presStyleCnt="0"/>
      <dgm:spPr/>
    </dgm:pt>
    <dgm:pt modelId="{67FA6E1A-7BA8-407A-9FDD-CB9A014D217D}" type="pres">
      <dgm:prSet presAssocID="{BBA40C20-6FD8-4C18-88BC-B809BD01A0FE}" presName="linNode" presStyleCnt="0"/>
      <dgm:spPr/>
    </dgm:pt>
    <dgm:pt modelId="{2A650F6A-772C-42FA-A8DF-5D3B93C61A03}" type="pres">
      <dgm:prSet presAssocID="{BBA40C20-6FD8-4C18-88BC-B809BD01A0FE}" presName="parentText" presStyleLbl="node1" presStyleIdx="2" presStyleCnt="3">
        <dgm:presLayoutVars>
          <dgm:chMax val="1"/>
          <dgm:bulletEnabled val="1"/>
        </dgm:presLayoutVars>
      </dgm:prSet>
      <dgm:spPr>
        <a:prstGeom prst="roundRect">
          <a:avLst/>
        </a:prstGeom>
      </dgm:spPr>
    </dgm:pt>
    <dgm:pt modelId="{282B30AF-6B5E-4A30-A0D5-1B48D0792ACA}" type="pres">
      <dgm:prSet presAssocID="{BBA40C20-6FD8-4C18-88BC-B809BD01A0FE}" presName="descendantText" presStyleLbl="alignAccFollowNode1" presStyleIdx="2" presStyleCnt="3">
        <dgm:presLayoutVars>
          <dgm:bulletEnabled val="1"/>
        </dgm:presLayoutVars>
      </dgm:prSet>
      <dgm:spPr>
        <a:prstGeom prst="round2SameRect">
          <a:avLst/>
        </a:prstGeom>
      </dgm:spPr>
    </dgm:pt>
  </dgm:ptLst>
  <dgm:cxnLst>
    <dgm:cxn modelId="{BB9AED0A-5606-4D5C-82EC-3CCDC038EDE7}" srcId="{E0E9E95F-E45A-45AC-9952-98AC13C41031}" destId="{D6DDFBF3-42FE-42CA-9B40-D1ABD41ED687}" srcOrd="0" destOrd="0" parTransId="{80339E89-1E76-4FFB-8D8F-88F2F9862336}" sibTransId="{BBE8AB42-86D0-49E1-89FD-540CEA6BF43C}"/>
    <dgm:cxn modelId="{E359E31D-AC79-464B-B2C6-0B8D3E05B5CA}" type="presOf" srcId="{512FDB3E-B561-4ECC-A82A-13B54FFF8035}" destId="{1EDDE1D3-4D3B-43FD-A537-6A4B30AE299B}" srcOrd="0" destOrd="0" presId="urn:microsoft.com/office/officeart/2005/8/layout/vList5"/>
    <dgm:cxn modelId="{15654232-5E80-46E0-BD26-EF467432F246}" srcId="{BBA40C20-6FD8-4C18-88BC-B809BD01A0FE}" destId="{EB1DB7AE-2380-4A15-853A-2FE927831475}" srcOrd="0" destOrd="0" parTransId="{570E98A8-D345-46B1-A78A-294DA76438B4}" sibTransId="{E3DA6498-A371-4547-A987-75CF5177E46C}"/>
    <dgm:cxn modelId="{F8D6765C-C539-407B-8E2D-CAC03927DA36}" srcId="{512FDB3E-B561-4ECC-A82A-13B54FFF8035}" destId="{930378D8-D5F1-4F18-9EB5-8804095C0DD5}" srcOrd="0" destOrd="0" parTransId="{5E4685AA-C68F-4F84-BBFB-C7849D71CEE1}" sibTransId="{6036D3EC-967C-43A5-864B-FB332CF6D7F0}"/>
    <dgm:cxn modelId="{E692CE5F-149E-4C39-8079-B8938AA00367}" srcId="{01E5A4C2-BE12-4B60-B6BF-12D5F1B0D4D8}" destId="{512FDB3E-B561-4ECC-A82A-13B54FFF8035}" srcOrd="1" destOrd="0" parTransId="{211B7800-12C3-420E-8C92-FE0238147A0E}" sibTransId="{46EEFA0F-9203-469F-B073-C85D1A6855FF}"/>
    <dgm:cxn modelId="{B3676287-C58D-43AB-9F83-F8FCD5932E1D}" srcId="{01E5A4C2-BE12-4B60-B6BF-12D5F1B0D4D8}" destId="{E0E9E95F-E45A-45AC-9952-98AC13C41031}" srcOrd="0" destOrd="0" parTransId="{38F41D96-28C8-4747-A06E-F165696CE831}" sibTransId="{4BD37A44-FD11-46B0-8104-9F7B2AB5D937}"/>
    <dgm:cxn modelId="{231285AD-1EEB-4EB9-825A-F6B38B368285}" type="presOf" srcId="{E0E9E95F-E45A-45AC-9952-98AC13C41031}" destId="{53B46C20-0330-4BD5-AFA4-2B8F3763DD04}" srcOrd="0" destOrd="0" presId="urn:microsoft.com/office/officeart/2005/8/layout/vList5"/>
    <dgm:cxn modelId="{3C2775B0-2805-4086-B517-2A6DCA7AE6E1}" type="presOf" srcId="{BBA40C20-6FD8-4C18-88BC-B809BD01A0FE}" destId="{2A650F6A-772C-42FA-A8DF-5D3B93C61A03}" srcOrd="0" destOrd="0" presId="urn:microsoft.com/office/officeart/2005/8/layout/vList5"/>
    <dgm:cxn modelId="{49DA3BB9-69E1-462E-A5A9-697D6386DE8E}" type="presOf" srcId="{EB1DB7AE-2380-4A15-853A-2FE927831475}" destId="{282B30AF-6B5E-4A30-A0D5-1B48D0792ACA}" srcOrd="0" destOrd="0" presId="urn:microsoft.com/office/officeart/2005/8/layout/vList5"/>
    <dgm:cxn modelId="{D1E8ABCC-5341-4313-903E-6B20ED945858}" type="presOf" srcId="{930378D8-D5F1-4F18-9EB5-8804095C0DD5}" destId="{A905443C-9F06-4EDE-B441-7D5291865D4B}" srcOrd="0" destOrd="0" presId="urn:microsoft.com/office/officeart/2005/8/layout/vList5"/>
    <dgm:cxn modelId="{37866CDA-1FDA-4995-9212-1645753739FD}" type="presOf" srcId="{01E5A4C2-BE12-4B60-B6BF-12D5F1B0D4D8}" destId="{0BEB778E-CB8C-4F08-9E63-D9934E096EC9}" srcOrd="0" destOrd="0" presId="urn:microsoft.com/office/officeart/2005/8/layout/vList5"/>
    <dgm:cxn modelId="{ED04CEF3-FCD8-42C3-B9E3-1DB0943F5AC4}" srcId="{01E5A4C2-BE12-4B60-B6BF-12D5F1B0D4D8}" destId="{BBA40C20-6FD8-4C18-88BC-B809BD01A0FE}" srcOrd="2" destOrd="0" parTransId="{5971A49B-015F-47DE-A59F-DEFD063753A5}" sibTransId="{0498893E-EE58-458D-9E6E-FD940FD8103A}"/>
    <dgm:cxn modelId="{E00B84FB-9E31-4BB4-AEA9-DF42C5E6F299}" type="presOf" srcId="{D6DDFBF3-42FE-42CA-9B40-D1ABD41ED687}" destId="{723C890A-30E5-4BCD-86B4-D4FBDC1C563F}" srcOrd="0" destOrd="0" presId="urn:microsoft.com/office/officeart/2005/8/layout/vList5"/>
    <dgm:cxn modelId="{AA69B362-5D85-485B-AC6A-CCBD07150304}" type="presParOf" srcId="{0BEB778E-CB8C-4F08-9E63-D9934E096EC9}" destId="{12B38C5E-EF74-4D17-AA01-C632007F9161}" srcOrd="0" destOrd="0" presId="urn:microsoft.com/office/officeart/2005/8/layout/vList5"/>
    <dgm:cxn modelId="{3167E611-5E8A-4357-B7D3-05FEC45DA73C}" type="presParOf" srcId="{12B38C5E-EF74-4D17-AA01-C632007F9161}" destId="{53B46C20-0330-4BD5-AFA4-2B8F3763DD04}" srcOrd="0" destOrd="0" presId="urn:microsoft.com/office/officeart/2005/8/layout/vList5"/>
    <dgm:cxn modelId="{87567178-7368-4378-AC0B-73AE3BBB6ADE}" type="presParOf" srcId="{12B38C5E-EF74-4D17-AA01-C632007F9161}" destId="{723C890A-30E5-4BCD-86B4-D4FBDC1C563F}" srcOrd="1" destOrd="0" presId="urn:microsoft.com/office/officeart/2005/8/layout/vList5"/>
    <dgm:cxn modelId="{CD4B8AE9-FD57-4A59-8483-91A52E352BF3}" type="presParOf" srcId="{0BEB778E-CB8C-4F08-9E63-D9934E096EC9}" destId="{158B1D67-353A-4DDA-87AA-12248D679DBD}" srcOrd="1" destOrd="0" presId="urn:microsoft.com/office/officeart/2005/8/layout/vList5"/>
    <dgm:cxn modelId="{96309C60-972C-4EBB-A209-9791E04B4E81}" type="presParOf" srcId="{0BEB778E-CB8C-4F08-9E63-D9934E096EC9}" destId="{24161AF4-5542-4A2A-8084-E88DA2D9B20E}" srcOrd="2" destOrd="0" presId="urn:microsoft.com/office/officeart/2005/8/layout/vList5"/>
    <dgm:cxn modelId="{BB4B4534-0F95-4418-B433-1F0EAA382362}" type="presParOf" srcId="{24161AF4-5542-4A2A-8084-E88DA2D9B20E}" destId="{1EDDE1D3-4D3B-43FD-A537-6A4B30AE299B}" srcOrd="0" destOrd="0" presId="urn:microsoft.com/office/officeart/2005/8/layout/vList5"/>
    <dgm:cxn modelId="{9A8A34A1-07B8-4197-B411-62C0DF1C2257}" type="presParOf" srcId="{24161AF4-5542-4A2A-8084-E88DA2D9B20E}" destId="{A905443C-9F06-4EDE-B441-7D5291865D4B}" srcOrd="1" destOrd="0" presId="urn:microsoft.com/office/officeart/2005/8/layout/vList5"/>
    <dgm:cxn modelId="{965BB31B-35F5-44CC-9159-25CDDA0B12E7}" type="presParOf" srcId="{0BEB778E-CB8C-4F08-9E63-D9934E096EC9}" destId="{C48E6F89-2742-4EBB-AA49-D193F4615112}" srcOrd="3" destOrd="0" presId="urn:microsoft.com/office/officeart/2005/8/layout/vList5"/>
    <dgm:cxn modelId="{3BB01DE3-8BB2-4596-A0EC-EED5155F4339}" type="presParOf" srcId="{0BEB778E-CB8C-4F08-9E63-D9934E096EC9}" destId="{67FA6E1A-7BA8-407A-9FDD-CB9A014D217D}" srcOrd="4" destOrd="0" presId="urn:microsoft.com/office/officeart/2005/8/layout/vList5"/>
    <dgm:cxn modelId="{C8DFD4DE-3E76-4C3C-8F42-A37B225B388F}" type="presParOf" srcId="{67FA6E1A-7BA8-407A-9FDD-CB9A014D217D}" destId="{2A650F6A-772C-42FA-A8DF-5D3B93C61A03}" srcOrd="0" destOrd="0" presId="urn:microsoft.com/office/officeart/2005/8/layout/vList5"/>
    <dgm:cxn modelId="{8230F035-1CFD-4302-B28C-D4F03261DE2E}" type="presParOf" srcId="{67FA6E1A-7BA8-407A-9FDD-CB9A014D217D}" destId="{282B30AF-6B5E-4A30-A0D5-1B48D0792AC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E940E-AB3B-4D65-8B7E-309274B837C8}"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6670BCE6-688A-4164-B7D1-059C20F3198C}">
      <dgm:prSet/>
      <dgm:spPr>
        <a:solidFill>
          <a:srgbClr val="342649"/>
        </a:solidFill>
      </dgm:spPr>
      <dgm:t>
        <a:bodyPr/>
        <a:lstStyle/>
        <a:p>
          <a:r>
            <a:rPr lang="en-US" b="0" i="0"/>
            <a:t>Tax Exemption</a:t>
          </a:r>
          <a:endParaRPr lang="en-US"/>
        </a:p>
      </dgm:t>
    </dgm:pt>
    <dgm:pt modelId="{3008ECEB-8BA3-41AB-B9BB-5153492DE75A}" type="parTrans" cxnId="{1228CB0B-7D0C-4CF2-892F-86377991588C}">
      <dgm:prSet/>
      <dgm:spPr/>
      <dgm:t>
        <a:bodyPr/>
        <a:lstStyle/>
        <a:p>
          <a:endParaRPr lang="en-US"/>
        </a:p>
      </dgm:t>
    </dgm:pt>
    <dgm:pt modelId="{111C8F8D-1826-4C4E-B7B6-A7759F47FBD6}" type="sibTrans" cxnId="{1228CB0B-7D0C-4CF2-892F-86377991588C}">
      <dgm:prSet/>
      <dgm:spPr/>
      <dgm:t>
        <a:bodyPr/>
        <a:lstStyle/>
        <a:p>
          <a:endParaRPr lang="en-US"/>
        </a:p>
      </dgm:t>
    </dgm:pt>
    <dgm:pt modelId="{236C7014-2AA3-40F1-BC4F-43466A71D590}">
      <dgm:prSet/>
      <dgm:spPr>
        <a:solidFill>
          <a:schemeClr val="tx2">
            <a:lumMod val="20000"/>
            <a:lumOff val="80000"/>
            <a:alpha val="90000"/>
          </a:schemeClr>
        </a:solidFill>
      </dgm:spPr>
      <dgm:t>
        <a:bodyPr/>
        <a:lstStyle/>
        <a:p>
          <a:pPr rtl="0"/>
          <a:r>
            <a:rPr lang="en-US" dirty="0">
              <a:latin typeface="Arial" panose="020B0604020202020204"/>
            </a:rPr>
            <a:t>Fighting Banker efforts to go after tax exemption or create new reporting requirements</a:t>
          </a:r>
          <a:endParaRPr lang="en-US" dirty="0"/>
        </a:p>
      </dgm:t>
    </dgm:pt>
    <dgm:pt modelId="{45E2FDBE-28DE-46B9-A740-7EB779C46868}" type="parTrans" cxnId="{B1174BCA-6AD0-43CF-9BD1-A66C66EBD01E}">
      <dgm:prSet/>
      <dgm:spPr/>
      <dgm:t>
        <a:bodyPr/>
        <a:lstStyle/>
        <a:p>
          <a:endParaRPr lang="en-US"/>
        </a:p>
      </dgm:t>
    </dgm:pt>
    <dgm:pt modelId="{312BAB7A-E8D1-48E8-8496-EAD944FA74D4}" type="sibTrans" cxnId="{B1174BCA-6AD0-43CF-9BD1-A66C66EBD01E}">
      <dgm:prSet/>
      <dgm:spPr/>
      <dgm:t>
        <a:bodyPr/>
        <a:lstStyle/>
        <a:p>
          <a:endParaRPr lang="en-US"/>
        </a:p>
      </dgm:t>
    </dgm:pt>
    <dgm:pt modelId="{63F672B5-5330-4160-854C-2C9AFBF02998}">
      <dgm:prSet/>
      <dgm:spPr>
        <a:solidFill>
          <a:srgbClr val="342649"/>
        </a:solidFill>
      </dgm:spPr>
      <dgm:t>
        <a:bodyPr/>
        <a:lstStyle/>
        <a:p>
          <a:r>
            <a:rPr lang="en-US" b="0" i="0"/>
            <a:t>Regulatory Reform</a:t>
          </a:r>
          <a:endParaRPr lang="en-US"/>
        </a:p>
      </dgm:t>
    </dgm:pt>
    <dgm:pt modelId="{EF09660A-6C5B-452E-9C7A-ABFFD405536C}" type="parTrans" cxnId="{3E328281-1BE9-40A0-BB0C-01EC150F213D}">
      <dgm:prSet/>
      <dgm:spPr/>
      <dgm:t>
        <a:bodyPr/>
        <a:lstStyle/>
        <a:p>
          <a:endParaRPr lang="en-US"/>
        </a:p>
      </dgm:t>
    </dgm:pt>
    <dgm:pt modelId="{0CE10124-59AD-4BFC-BB50-00FEBE40F3D3}" type="sibTrans" cxnId="{3E328281-1BE9-40A0-BB0C-01EC150F213D}">
      <dgm:prSet/>
      <dgm:spPr/>
      <dgm:t>
        <a:bodyPr/>
        <a:lstStyle/>
        <a:p>
          <a:endParaRPr lang="en-US"/>
        </a:p>
      </dgm:t>
    </dgm:pt>
    <dgm:pt modelId="{D8DD87B6-045D-40B6-A6B4-B06E58BFFD90}">
      <dgm:prSet/>
      <dgm:spPr>
        <a:solidFill>
          <a:schemeClr val="tx2">
            <a:lumMod val="20000"/>
            <a:lumOff val="80000"/>
            <a:alpha val="90000"/>
          </a:schemeClr>
        </a:solidFill>
      </dgm:spPr>
      <dgm:t>
        <a:bodyPr/>
        <a:lstStyle/>
        <a:p>
          <a:r>
            <a:rPr lang="en-US" b="0" i="0" dirty="0"/>
            <a:t>Raising SAR/CTR thresholds</a:t>
          </a:r>
          <a:endParaRPr lang="en-US" dirty="0"/>
        </a:p>
      </dgm:t>
    </dgm:pt>
    <dgm:pt modelId="{A95FDBA4-83D9-47BB-B5AE-88DB00BC1145}" type="parTrans" cxnId="{892A5A99-2DF2-4E38-B7EB-4DE6AF71731F}">
      <dgm:prSet/>
      <dgm:spPr/>
      <dgm:t>
        <a:bodyPr/>
        <a:lstStyle/>
        <a:p>
          <a:endParaRPr lang="en-US"/>
        </a:p>
      </dgm:t>
    </dgm:pt>
    <dgm:pt modelId="{770208D5-0041-4210-9877-5D9435A1F97C}" type="sibTrans" cxnId="{892A5A99-2DF2-4E38-B7EB-4DE6AF71731F}">
      <dgm:prSet/>
      <dgm:spPr/>
      <dgm:t>
        <a:bodyPr/>
        <a:lstStyle/>
        <a:p>
          <a:endParaRPr lang="en-US"/>
        </a:p>
      </dgm:t>
    </dgm:pt>
    <dgm:pt modelId="{7782DADC-81A8-4A59-A21F-F3A912CEE45E}">
      <dgm:prSet/>
      <dgm:spPr>
        <a:solidFill>
          <a:schemeClr val="tx2">
            <a:lumMod val="20000"/>
            <a:lumOff val="80000"/>
            <a:alpha val="90000"/>
          </a:schemeClr>
        </a:solidFill>
      </dgm:spPr>
      <dgm:t>
        <a:bodyPr/>
        <a:lstStyle/>
        <a:p>
          <a:pPr rtl="0"/>
          <a:r>
            <a:rPr lang="en-US" b="0" i="0" dirty="0"/>
            <a:t>Roll back regulatory burdens </a:t>
          </a:r>
          <a:endParaRPr lang="en-US" b="0" i="0" dirty="0">
            <a:latin typeface="Arial" panose="020B0604020202020204"/>
          </a:endParaRPr>
        </a:p>
      </dgm:t>
    </dgm:pt>
    <dgm:pt modelId="{B7E78A53-576D-43FF-BD1E-23CCC87AE870}" type="parTrans" cxnId="{CE83BBE5-E318-4464-9919-901165BEC9D6}">
      <dgm:prSet/>
      <dgm:spPr/>
      <dgm:t>
        <a:bodyPr/>
        <a:lstStyle/>
        <a:p>
          <a:endParaRPr lang="en-US"/>
        </a:p>
      </dgm:t>
    </dgm:pt>
    <dgm:pt modelId="{19B14BFF-9638-4857-9265-A20F7782DE79}" type="sibTrans" cxnId="{CE83BBE5-E318-4464-9919-901165BEC9D6}">
      <dgm:prSet/>
      <dgm:spPr/>
      <dgm:t>
        <a:bodyPr/>
        <a:lstStyle/>
        <a:p>
          <a:endParaRPr lang="en-US"/>
        </a:p>
      </dgm:t>
    </dgm:pt>
    <dgm:pt modelId="{1203B9A7-66EA-47C9-8B2D-A099D571CEA0}">
      <dgm:prSet/>
      <dgm:spPr>
        <a:solidFill>
          <a:srgbClr val="342649"/>
        </a:solidFill>
      </dgm:spPr>
      <dgm:t>
        <a:bodyPr/>
        <a:lstStyle/>
        <a:p>
          <a:r>
            <a:rPr lang="en-US" b="0" i="0"/>
            <a:t>Federal Credit Union Act Modernization </a:t>
          </a:r>
          <a:endParaRPr lang="en-US"/>
        </a:p>
      </dgm:t>
    </dgm:pt>
    <dgm:pt modelId="{730C2F78-BE13-4C3B-BD4D-BF9A551CDFF5}" type="parTrans" cxnId="{CCB9EA59-FE94-4B69-8105-3FB803414F5E}">
      <dgm:prSet/>
      <dgm:spPr/>
      <dgm:t>
        <a:bodyPr/>
        <a:lstStyle/>
        <a:p>
          <a:endParaRPr lang="en-US"/>
        </a:p>
      </dgm:t>
    </dgm:pt>
    <dgm:pt modelId="{C804133C-0A39-4EC4-AE8E-B1B2374116A0}" type="sibTrans" cxnId="{CCB9EA59-FE94-4B69-8105-3FB803414F5E}">
      <dgm:prSet/>
      <dgm:spPr/>
      <dgm:t>
        <a:bodyPr/>
        <a:lstStyle/>
        <a:p>
          <a:endParaRPr lang="en-US"/>
        </a:p>
      </dgm:t>
    </dgm:pt>
    <dgm:pt modelId="{8CCED6F0-5F5B-498C-9513-5862E424A5ED}">
      <dgm:prSet/>
      <dgm:spPr>
        <a:solidFill>
          <a:schemeClr val="tx2">
            <a:lumMod val="20000"/>
            <a:lumOff val="80000"/>
            <a:alpha val="90000"/>
          </a:schemeClr>
        </a:solidFill>
      </dgm:spPr>
      <dgm:t>
        <a:bodyPr/>
        <a:lstStyle/>
        <a:p>
          <a:r>
            <a:rPr lang="en-US" b="0" i="0" dirty="0"/>
            <a:t>Loan maturities and Member Business Loan Cap</a:t>
          </a:r>
          <a:endParaRPr lang="en-US" dirty="0"/>
        </a:p>
      </dgm:t>
    </dgm:pt>
    <dgm:pt modelId="{F2D04E0F-37DA-49C5-8796-B062567817E5}" type="parTrans" cxnId="{DAE484F2-DFEA-4EC5-97C9-E21FA7FFD162}">
      <dgm:prSet/>
      <dgm:spPr/>
      <dgm:t>
        <a:bodyPr/>
        <a:lstStyle/>
        <a:p>
          <a:endParaRPr lang="en-US"/>
        </a:p>
      </dgm:t>
    </dgm:pt>
    <dgm:pt modelId="{5FDFD393-FC4A-43C0-9123-58D6FFC2995F}" type="sibTrans" cxnId="{DAE484F2-DFEA-4EC5-97C9-E21FA7FFD162}">
      <dgm:prSet/>
      <dgm:spPr/>
      <dgm:t>
        <a:bodyPr/>
        <a:lstStyle/>
        <a:p>
          <a:endParaRPr lang="en-US"/>
        </a:p>
      </dgm:t>
    </dgm:pt>
    <dgm:pt modelId="{C7CAD4B2-D9DC-41FE-AF0A-0E3957DA714C}">
      <dgm:prSet/>
      <dgm:spPr>
        <a:solidFill>
          <a:srgbClr val="342649"/>
        </a:solidFill>
      </dgm:spPr>
      <dgm:t>
        <a:bodyPr/>
        <a:lstStyle/>
        <a:p>
          <a:r>
            <a:rPr lang="en-US" b="0" i="0"/>
            <a:t>CFPB Reform</a:t>
          </a:r>
          <a:endParaRPr lang="en-US"/>
        </a:p>
      </dgm:t>
    </dgm:pt>
    <dgm:pt modelId="{44DF3176-BD27-4047-90DF-8B2D1C1C4363}" type="parTrans" cxnId="{6B9335B0-217E-4610-8581-9FC71C47CE63}">
      <dgm:prSet/>
      <dgm:spPr/>
      <dgm:t>
        <a:bodyPr/>
        <a:lstStyle/>
        <a:p>
          <a:endParaRPr lang="en-US"/>
        </a:p>
      </dgm:t>
    </dgm:pt>
    <dgm:pt modelId="{AE87F6A4-658E-4E31-A2B8-5F1B85B2691B}" type="sibTrans" cxnId="{6B9335B0-217E-4610-8581-9FC71C47CE63}">
      <dgm:prSet/>
      <dgm:spPr/>
      <dgm:t>
        <a:bodyPr/>
        <a:lstStyle/>
        <a:p>
          <a:endParaRPr lang="en-US"/>
        </a:p>
      </dgm:t>
    </dgm:pt>
    <dgm:pt modelId="{51A126C9-17DF-4CE2-AC0F-7FE27DD29BCD}">
      <dgm:prSet/>
      <dgm:spPr>
        <a:solidFill>
          <a:schemeClr val="tx2">
            <a:lumMod val="20000"/>
            <a:lumOff val="80000"/>
            <a:alpha val="90000"/>
          </a:schemeClr>
        </a:solidFill>
      </dgm:spPr>
      <dgm:t>
        <a:bodyPr/>
        <a:lstStyle/>
        <a:p>
          <a:r>
            <a:rPr lang="en-US" b="0" i="0"/>
            <a:t>Appropriations and bipartisan commission</a:t>
          </a:r>
          <a:endParaRPr lang="en-US"/>
        </a:p>
      </dgm:t>
    </dgm:pt>
    <dgm:pt modelId="{22E9373D-FB9F-41A9-9FF7-CAB829B1AB2F}" type="parTrans" cxnId="{83EEB6C9-6D3B-4D6A-8864-FE2688CF3682}">
      <dgm:prSet/>
      <dgm:spPr/>
      <dgm:t>
        <a:bodyPr/>
        <a:lstStyle/>
        <a:p>
          <a:endParaRPr lang="en-US"/>
        </a:p>
      </dgm:t>
    </dgm:pt>
    <dgm:pt modelId="{639BAFCD-24FA-4E33-832A-3E478690EF2F}" type="sibTrans" cxnId="{83EEB6C9-6D3B-4D6A-8864-FE2688CF3682}">
      <dgm:prSet/>
      <dgm:spPr/>
      <dgm:t>
        <a:bodyPr/>
        <a:lstStyle/>
        <a:p>
          <a:endParaRPr lang="en-US"/>
        </a:p>
      </dgm:t>
    </dgm:pt>
    <dgm:pt modelId="{2ECE0360-A4DB-4FBD-839E-3B9A6DD350AF}">
      <dgm:prSet phldr="0"/>
      <dgm:spPr/>
      <dgm:t>
        <a:bodyPr/>
        <a:lstStyle/>
        <a:p>
          <a:pPr rtl="0"/>
          <a:r>
            <a:rPr lang="en-US" b="0" i="0" dirty="0">
              <a:latin typeface="Arial" panose="020B0604020202020204"/>
            </a:rPr>
            <a:t>Modifying the frequency of required board meetings</a:t>
          </a:r>
        </a:p>
      </dgm:t>
    </dgm:pt>
    <dgm:pt modelId="{7D8177E2-8FBD-4E82-9B41-138834431419}" type="parTrans" cxnId="{29F3C639-D5E8-48E2-9853-94CC82841422}">
      <dgm:prSet/>
      <dgm:spPr/>
      <dgm:t>
        <a:bodyPr/>
        <a:lstStyle/>
        <a:p>
          <a:endParaRPr lang="en-US"/>
        </a:p>
      </dgm:t>
    </dgm:pt>
    <dgm:pt modelId="{7BCC0343-483F-4DF7-90F5-F5464A220743}" type="sibTrans" cxnId="{29F3C639-D5E8-48E2-9853-94CC82841422}">
      <dgm:prSet/>
      <dgm:spPr/>
      <dgm:t>
        <a:bodyPr/>
        <a:lstStyle/>
        <a:p>
          <a:endParaRPr lang="en-US"/>
        </a:p>
      </dgm:t>
    </dgm:pt>
    <dgm:pt modelId="{ACA78566-EC1F-4894-9CCD-5F2C2ED4FFA4}">
      <dgm:prSet/>
      <dgm:spPr>
        <a:solidFill>
          <a:schemeClr val="tx2">
            <a:lumMod val="20000"/>
            <a:lumOff val="80000"/>
            <a:alpha val="90000"/>
          </a:schemeClr>
        </a:solidFill>
      </dgm:spPr>
      <dgm:t>
        <a:bodyPr/>
        <a:lstStyle/>
        <a:p>
          <a:r>
            <a:rPr lang="en-US"/>
            <a:t>UDAAP reform</a:t>
          </a:r>
        </a:p>
      </dgm:t>
    </dgm:pt>
    <dgm:pt modelId="{7048F8A1-FD3C-4AD4-BE35-B1D899990938}" type="parTrans" cxnId="{9A28DBD9-DD24-4A10-B0AB-34A81335FB94}">
      <dgm:prSet/>
      <dgm:spPr/>
      <dgm:t>
        <a:bodyPr/>
        <a:lstStyle/>
        <a:p>
          <a:endParaRPr lang="en-US"/>
        </a:p>
      </dgm:t>
    </dgm:pt>
    <dgm:pt modelId="{C44EBEBF-EC38-4C3A-8164-A4926CE69B5C}" type="sibTrans" cxnId="{9A28DBD9-DD24-4A10-B0AB-34A81335FB94}">
      <dgm:prSet/>
      <dgm:spPr/>
      <dgm:t>
        <a:bodyPr/>
        <a:lstStyle/>
        <a:p>
          <a:endParaRPr lang="en-US"/>
        </a:p>
      </dgm:t>
    </dgm:pt>
    <dgm:pt modelId="{49A62F24-39B6-4078-B7B4-A795F845AA7C}">
      <dgm:prSet phldr="0"/>
      <dgm:spPr/>
      <dgm:t>
        <a:bodyPr/>
        <a:lstStyle/>
        <a:p>
          <a:r>
            <a:rPr lang="en-US" b="0" i="0" dirty="0">
              <a:latin typeface="Arial" panose="020B0604020202020204"/>
            </a:rPr>
            <a:t>Make it easier to join a FHLB</a:t>
          </a:r>
          <a:endParaRPr lang="en-US" dirty="0"/>
        </a:p>
      </dgm:t>
    </dgm:pt>
    <dgm:pt modelId="{0AC6FE7D-035E-4CB1-A7BC-0F8E5BFE7D53}" type="parTrans" cxnId="{E6AF5BE1-31A5-45A7-8B7D-F1974AB1F548}">
      <dgm:prSet/>
      <dgm:spPr/>
      <dgm:t>
        <a:bodyPr/>
        <a:lstStyle/>
        <a:p>
          <a:endParaRPr lang="en-US"/>
        </a:p>
      </dgm:t>
    </dgm:pt>
    <dgm:pt modelId="{53CB9204-1EFC-4958-9B2E-24C1179CE404}" type="sibTrans" cxnId="{E6AF5BE1-31A5-45A7-8B7D-F1974AB1F548}">
      <dgm:prSet/>
      <dgm:spPr/>
      <dgm:t>
        <a:bodyPr/>
        <a:lstStyle/>
        <a:p>
          <a:endParaRPr lang="en-US"/>
        </a:p>
      </dgm:t>
    </dgm:pt>
    <dgm:pt modelId="{7E2A9E66-94BB-40EE-8806-206E210E1796}">
      <dgm:prSet phldr="0"/>
      <dgm:spPr/>
      <dgm:t>
        <a:bodyPr/>
        <a:lstStyle/>
        <a:p>
          <a:pPr rtl="0"/>
          <a:r>
            <a:rPr lang="en-US" b="0" i="0" dirty="0">
              <a:latin typeface="Arial" panose="020B0604020202020204"/>
            </a:rPr>
            <a:t>Expanding investment authorities</a:t>
          </a:r>
        </a:p>
      </dgm:t>
    </dgm:pt>
    <dgm:pt modelId="{BEB82DDD-CD67-4897-95AF-3CA539C9C7C1}" type="parTrans" cxnId="{E209C424-6905-4F4C-96D6-FA393E2C476A}">
      <dgm:prSet/>
      <dgm:spPr/>
      <dgm:t>
        <a:bodyPr/>
        <a:lstStyle/>
        <a:p>
          <a:endParaRPr lang="en-US"/>
        </a:p>
      </dgm:t>
    </dgm:pt>
    <dgm:pt modelId="{49BE60BF-A455-4C0E-935A-FA8A14DEA94D}" type="sibTrans" cxnId="{E209C424-6905-4F4C-96D6-FA393E2C476A}">
      <dgm:prSet/>
      <dgm:spPr/>
      <dgm:t>
        <a:bodyPr/>
        <a:lstStyle/>
        <a:p>
          <a:endParaRPr lang="en-US"/>
        </a:p>
      </dgm:t>
    </dgm:pt>
    <dgm:pt modelId="{8A9B1027-1AF6-47CD-AF5E-6FE354F5E5F5}" type="pres">
      <dgm:prSet presAssocID="{6E3E940E-AB3B-4D65-8B7E-309274B837C8}" presName="Name0" presStyleCnt="0">
        <dgm:presLayoutVars>
          <dgm:dir/>
          <dgm:animLvl val="lvl"/>
          <dgm:resizeHandles val="exact"/>
        </dgm:presLayoutVars>
      </dgm:prSet>
      <dgm:spPr/>
    </dgm:pt>
    <dgm:pt modelId="{1576259E-23EE-4327-8D39-108D742D4DD3}" type="pres">
      <dgm:prSet presAssocID="{6670BCE6-688A-4164-B7D1-059C20F3198C}" presName="linNode" presStyleCnt="0"/>
      <dgm:spPr/>
    </dgm:pt>
    <dgm:pt modelId="{663FBB7A-A365-4DDE-9C3E-A3305A082D1F}" type="pres">
      <dgm:prSet presAssocID="{6670BCE6-688A-4164-B7D1-059C20F3198C}" presName="parentText" presStyleLbl="node1" presStyleIdx="0" presStyleCnt="4">
        <dgm:presLayoutVars>
          <dgm:chMax val="1"/>
          <dgm:bulletEnabled val="1"/>
        </dgm:presLayoutVars>
      </dgm:prSet>
      <dgm:spPr/>
    </dgm:pt>
    <dgm:pt modelId="{97289ACE-5143-4DD3-9725-489A57436B9F}" type="pres">
      <dgm:prSet presAssocID="{6670BCE6-688A-4164-B7D1-059C20F3198C}" presName="descendantText" presStyleLbl="alignAccFollowNode1" presStyleIdx="0" presStyleCnt="4">
        <dgm:presLayoutVars>
          <dgm:bulletEnabled val="1"/>
        </dgm:presLayoutVars>
      </dgm:prSet>
      <dgm:spPr/>
    </dgm:pt>
    <dgm:pt modelId="{F09F99C4-1DA1-4782-92D6-5FEA90565D76}" type="pres">
      <dgm:prSet presAssocID="{111C8F8D-1826-4C4E-B7B6-A7759F47FBD6}" presName="sp" presStyleCnt="0"/>
      <dgm:spPr/>
    </dgm:pt>
    <dgm:pt modelId="{D967CA65-F5B1-4AF3-88D0-3D80F773954E}" type="pres">
      <dgm:prSet presAssocID="{63F672B5-5330-4160-854C-2C9AFBF02998}" presName="linNode" presStyleCnt="0"/>
      <dgm:spPr/>
    </dgm:pt>
    <dgm:pt modelId="{0A5AD8E1-05AA-42E3-A366-183AC43FE158}" type="pres">
      <dgm:prSet presAssocID="{63F672B5-5330-4160-854C-2C9AFBF02998}" presName="parentText" presStyleLbl="node1" presStyleIdx="1" presStyleCnt="4">
        <dgm:presLayoutVars>
          <dgm:chMax val="1"/>
          <dgm:bulletEnabled val="1"/>
        </dgm:presLayoutVars>
      </dgm:prSet>
      <dgm:spPr/>
    </dgm:pt>
    <dgm:pt modelId="{C930864C-C3DB-40FF-A443-5F14CF9744C9}" type="pres">
      <dgm:prSet presAssocID="{63F672B5-5330-4160-854C-2C9AFBF02998}" presName="descendantText" presStyleLbl="alignAccFollowNode1" presStyleIdx="1" presStyleCnt="4">
        <dgm:presLayoutVars>
          <dgm:bulletEnabled val="1"/>
        </dgm:presLayoutVars>
      </dgm:prSet>
      <dgm:spPr/>
    </dgm:pt>
    <dgm:pt modelId="{2A97B1BC-515C-41C4-BDD1-84A52AA39214}" type="pres">
      <dgm:prSet presAssocID="{0CE10124-59AD-4BFC-BB50-00FEBE40F3D3}" presName="sp" presStyleCnt="0"/>
      <dgm:spPr/>
    </dgm:pt>
    <dgm:pt modelId="{F4A31671-8279-42DB-B08B-18598146DF66}" type="pres">
      <dgm:prSet presAssocID="{1203B9A7-66EA-47C9-8B2D-A099D571CEA0}" presName="linNode" presStyleCnt="0"/>
      <dgm:spPr/>
    </dgm:pt>
    <dgm:pt modelId="{93A7198D-EAB9-4DE9-AF67-83458EB11B5E}" type="pres">
      <dgm:prSet presAssocID="{1203B9A7-66EA-47C9-8B2D-A099D571CEA0}" presName="parentText" presStyleLbl="node1" presStyleIdx="2" presStyleCnt="4">
        <dgm:presLayoutVars>
          <dgm:chMax val="1"/>
          <dgm:bulletEnabled val="1"/>
        </dgm:presLayoutVars>
      </dgm:prSet>
      <dgm:spPr/>
    </dgm:pt>
    <dgm:pt modelId="{E9197D38-820E-4BA2-B503-ACF19A644F91}" type="pres">
      <dgm:prSet presAssocID="{1203B9A7-66EA-47C9-8B2D-A099D571CEA0}" presName="descendantText" presStyleLbl="alignAccFollowNode1" presStyleIdx="2" presStyleCnt="4">
        <dgm:presLayoutVars>
          <dgm:bulletEnabled val="1"/>
        </dgm:presLayoutVars>
      </dgm:prSet>
      <dgm:spPr/>
    </dgm:pt>
    <dgm:pt modelId="{7867061D-95B5-4840-9A49-A2DFD35536DD}" type="pres">
      <dgm:prSet presAssocID="{C804133C-0A39-4EC4-AE8E-B1B2374116A0}" presName="sp" presStyleCnt="0"/>
      <dgm:spPr/>
    </dgm:pt>
    <dgm:pt modelId="{DE81A2CF-89C5-4B6A-B04E-52B67DAA0BC4}" type="pres">
      <dgm:prSet presAssocID="{C7CAD4B2-D9DC-41FE-AF0A-0E3957DA714C}" presName="linNode" presStyleCnt="0"/>
      <dgm:spPr/>
    </dgm:pt>
    <dgm:pt modelId="{47C1A9EA-BCB9-4061-8AFB-2F93AA4C4ECA}" type="pres">
      <dgm:prSet presAssocID="{C7CAD4B2-D9DC-41FE-AF0A-0E3957DA714C}" presName="parentText" presStyleLbl="node1" presStyleIdx="3" presStyleCnt="4">
        <dgm:presLayoutVars>
          <dgm:chMax val="1"/>
          <dgm:bulletEnabled val="1"/>
        </dgm:presLayoutVars>
      </dgm:prSet>
      <dgm:spPr/>
    </dgm:pt>
    <dgm:pt modelId="{54F44D1B-20FE-4953-A231-C79B289CE2BD}" type="pres">
      <dgm:prSet presAssocID="{C7CAD4B2-D9DC-41FE-AF0A-0E3957DA714C}" presName="descendantText" presStyleLbl="alignAccFollowNode1" presStyleIdx="3" presStyleCnt="4">
        <dgm:presLayoutVars>
          <dgm:bulletEnabled val="1"/>
        </dgm:presLayoutVars>
      </dgm:prSet>
      <dgm:spPr/>
    </dgm:pt>
  </dgm:ptLst>
  <dgm:cxnLst>
    <dgm:cxn modelId="{CF967D09-4795-4DB5-9084-354A2CEB7CAD}" type="presOf" srcId="{C7CAD4B2-D9DC-41FE-AF0A-0E3957DA714C}" destId="{47C1A9EA-BCB9-4061-8AFB-2F93AA4C4ECA}" srcOrd="0" destOrd="0" presId="urn:microsoft.com/office/officeart/2005/8/layout/vList5"/>
    <dgm:cxn modelId="{1228CB0B-7D0C-4CF2-892F-86377991588C}" srcId="{6E3E940E-AB3B-4D65-8B7E-309274B837C8}" destId="{6670BCE6-688A-4164-B7D1-059C20F3198C}" srcOrd="0" destOrd="0" parTransId="{3008ECEB-8BA3-41AB-B9BB-5153492DE75A}" sibTransId="{111C8F8D-1826-4C4E-B7B6-A7759F47FBD6}"/>
    <dgm:cxn modelId="{D129120C-2905-40CD-ADBF-1CEFCFF0CE2D}" type="presOf" srcId="{236C7014-2AA3-40F1-BC4F-43466A71D590}" destId="{97289ACE-5143-4DD3-9725-489A57436B9F}" srcOrd="0" destOrd="0" presId="urn:microsoft.com/office/officeart/2005/8/layout/vList5"/>
    <dgm:cxn modelId="{CC21C31E-7038-4112-8B43-7C55C3E78BF0}" type="presOf" srcId="{ACA78566-EC1F-4894-9CCD-5F2C2ED4FFA4}" destId="{54F44D1B-20FE-4953-A231-C79B289CE2BD}" srcOrd="0" destOrd="1" presId="urn:microsoft.com/office/officeart/2005/8/layout/vList5"/>
    <dgm:cxn modelId="{E209C424-6905-4F4C-96D6-FA393E2C476A}" srcId="{1203B9A7-66EA-47C9-8B2D-A099D571CEA0}" destId="{7E2A9E66-94BB-40EE-8806-206E210E1796}" srcOrd="2" destOrd="0" parTransId="{BEB82DDD-CD67-4897-95AF-3CA539C9C7C1}" sibTransId="{49BE60BF-A455-4C0E-935A-FA8A14DEA94D}"/>
    <dgm:cxn modelId="{6461BA2B-95B8-42A1-8A8D-F3F85B14C18F}" type="presOf" srcId="{49A62F24-39B6-4078-B7B4-A795F845AA7C}" destId="{C930864C-C3DB-40FF-A443-5F14CF9744C9}" srcOrd="0" destOrd="2" presId="urn:microsoft.com/office/officeart/2005/8/layout/vList5"/>
    <dgm:cxn modelId="{29F3C639-D5E8-48E2-9853-94CC82841422}" srcId="{1203B9A7-66EA-47C9-8B2D-A099D571CEA0}" destId="{2ECE0360-A4DB-4FBD-839E-3B9A6DD350AF}" srcOrd="1" destOrd="0" parTransId="{7D8177E2-8FBD-4E82-9B41-138834431419}" sibTransId="{7BCC0343-483F-4DF7-90F5-F5464A220743}"/>
    <dgm:cxn modelId="{B352785B-CE83-46E9-91E7-0C955DBD48B6}" type="presOf" srcId="{2ECE0360-A4DB-4FBD-839E-3B9A6DD350AF}" destId="{E9197D38-820E-4BA2-B503-ACF19A644F91}" srcOrd="0" destOrd="1" presId="urn:microsoft.com/office/officeart/2005/8/layout/vList5"/>
    <dgm:cxn modelId="{BE443447-6596-4CE0-975C-C8E39A5DDC99}" type="presOf" srcId="{7E2A9E66-94BB-40EE-8806-206E210E1796}" destId="{E9197D38-820E-4BA2-B503-ACF19A644F91}" srcOrd="0" destOrd="2" presId="urn:microsoft.com/office/officeart/2005/8/layout/vList5"/>
    <dgm:cxn modelId="{C6EF0D4E-9A02-424D-AE6C-418DD4BC8A1E}" type="presOf" srcId="{6E3E940E-AB3B-4D65-8B7E-309274B837C8}" destId="{8A9B1027-1AF6-47CD-AF5E-6FE354F5E5F5}" srcOrd="0" destOrd="0" presId="urn:microsoft.com/office/officeart/2005/8/layout/vList5"/>
    <dgm:cxn modelId="{75F20C57-0E49-4478-83EF-DBAD80E3904E}" type="presOf" srcId="{D8DD87B6-045D-40B6-A6B4-B06E58BFFD90}" destId="{C930864C-C3DB-40FF-A443-5F14CF9744C9}" srcOrd="0" destOrd="0" presId="urn:microsoft.com/office/officeart/2005/8/layout/vList5"/>
    <dgm:cxn modelId="{DCA7BA77-5B67-44B6-B670-2989C787A06C}" type="presOf" srcId="{8CCED6F0-5F5B-498C-9513-5862E424A5ED}" destId="{E9197D38-820E-4BA2-B503-ACF19A644F91}" srcOrd="0" destOrd="0" presId="urn:microsoft.com/office/officeart/2005/8/layout/vList5"/>
    <dgm:cxn modelId="{CCB9EA59-FE94-4B69-8105-3FB803414F5E}" srcId="{6E3E940E-AB3B-4D65-8B7E-309274B837C8}" destId="{1203B9A7-66EA-47C9-8B2D-A099D571CEA0}" srcOrd="2" destOrd="0" parTransId="{730C2F78-BE13-4C3B-BD4D-BF9A551CDFF5}" sibTransId="{C804133C-0A39-4EC4-AE8E-B1B2374116A0}"/>
    <dgm:cxn modelId="{3E328281-1BE9-40A0-BB0C-01EC150F213D}" srcId="{6E3E940E-AB3B-4D65-8B7E-309274B837C8}" destId="{63F672B5-5330-4160-854C-2C9AFBF02998}" srcOrd="1" destOrd="0" parTransId="{EF09660A-6C5B-452E-9C7A-ABFFD405536C}" sibTransId="{0CE10124-59AD-4BFC-BB50-00FEBE40F3D3}"/>
    <dgm:cxn modelId="{892A5A99-2DF2-4E38-B7EB-4DE6AF71731F}" srcId="{63F672B5-5330-4160-854C-2C9AFBF02998}" destId="{D8DD87B6-045D-40B6-A6B4-B06E58BFFD90}" srcOrd="0" destOrd="0" parTransId="{A95FDBA4-83D9-47BB-B5AE-88DB00BC1145}" sibTransId="{770208D5-0041-4210-9877-5D9435A1F97C}"/>
    <dgm:cxn modelId="{1BE2E1A3-FEF0-4BCF-8EA7-D7946938236B}" type="presOf" srcId="{7782DADC-81A8-4A59-A21F-F3A912CEE45E}" destId="{C930864C-C3DB-40FF-A443-5F14CF9744C9}" srcOrd="0" destOrd="1" presId="urn:microsoft.com/office/officeart/2005/8/layout/vList5"/>
    <dgm:cxn modelId="{6B9335B0-217E-4610-8581-9FC71C47CE63}" srcId="{6E3E940E-AB3B-4D65-8B7E-309274B837C8}" destId="{C7CAD4B2-D9DC-41FE-AF0A-0E3957DA714C}" srcOrd="3" destOrd="0" parTransId="{44DF3176-BD27-4047-90DF-8B2D1C1C4363}" sibTransId="{AE87F6A4-658E-4E31-A2B8-5F1B85B2691B}"/>
    <dgm:cxn modelId="{83EEB6C9-6D3B-4D6A-8864-FE2688CF3682}" srcId="{C7CAD4B2-D9DC-41FE-AF0A-0E3957DA714C}" destId="{51A126C9-17DF-4CE2-AC0F-7FE27DD29BCD}" srcOrd="0" destOrd="0" parTransId="{22E9373D-FB9F-41A9-9FF7-CAB829B1AB2F}" sibTransId="{639BAFCD-24FA-4E33-832A-3E478690EF2F}"/>
    <dgm:cxn modelId="{B1174BCA-6AD0-43CF-9BD1-A66C66EBD01E}" srcId="{6670BCE6-688A-4164-B7D1-059C20F3198C}" destId="{236C7014-2AA3-40F1-BC4F-43466A71D590}" srcOrd="0" destOrd="0" parTransId="{45E2FDBE-28DE-46B9-A740-7EB779C46868}" sibTransId="{312BAB7A-E8D1-48E8-8496-EAD944FA74D4}"/>
    <dgm:cxn modelId="{C9B32BD2-3C2A-459C-89E0-628CB7568438}" type="presOf" srcId="{51A126C9-17DF-4CE2-AC0F-7FE27DD29BCD}" destId="{54F44D1B-20FE-4953-A231-C79B289CE2BD}" srcOrd="0" destOrd="0" presId="urn:microsoft.com/office/officeart/2005/8/layout/vList5"/>
    <dgm:cxn modelId="{D15C7CD4-4D7E-43AC-A4DC-FCCCAAA65D82}" type="presOf" srcId="{1203B9A7-66EA-47C9-8B2D-A099D571CEA0}" destId="{93A7198D-EAB9-4DE9-AF67-83458EB11B5E}" srcOrd="0" destOrd="0" presId="urn:microsoft.com/office/officeart/2005/8/layout/vList5"/>
    <dgm:cxn modelId="{9A28DBD9-DD24-4A10-B0AB-34A81335FB94}" srcId="{C7CAD4B2-D9DC-41FE-AF0A-0E3957DA714C}" destId="{ACA78566-EC1F-4894-9CCD-5F2C2ED4FFA4}" srcOrd="1" destOrd="0" parTransId="{7048F8A1-FD3C-4AD4-BE35-B1D899990938}" sibTransId="{C44EBEBF-EC38-4C3A-8164-A4926CE69B5C}"/>
    <dgm:cxn modelId="{E6AF5BE1-31A5-45A7-8B7D-F1974AB1F548}" srcId="{63F672B5-5330-4160-854C-2C9AFBF02998}" destId="{49A62F24-39B6-4078-B7B4-A795F845AA7C}" srcOrd="2" destOrd="0" parTransId="{0AC6FE7D-035E-4CB1-A7BC-0F8E5BFE7D53}" sibTransId="{53CB9204-1EFC-4958-9B2E-24C1179CE404}"/>
    <dgm:cxn modelId="{CE83BBE5-E318-4464-9919-901165BEC9D6}" srcId="{63F672B5-5330-4160-854C-2C9AFBF02998}" destId="{7782DADC-81A8-4A59-A21F-F3A912CEE45E}" srcOrd="1" destOrd="0" parTransId="{B7E78A53-576D-43FF-BD1E-23CCC87AE870}" sibTransId="{19B14BFF-9638-4857-9265-A20F7782DE79}"/>
    <dgm:cxn modelId="{DAE484F2-DFEA-4EC5-97C9-E21FA7FFD162}" srcId="{1203B9A7-66EA-47C9-8B2D-A099D571CEA0}" destId="{8CCED6F0-5F5B-498C-9513-5862E424A5ED}" srcOrd="0" destOrd="0" parTransId="{F2D04E0F-37DA-49C5-8796-B062567817E5}" sibTransId="{5FDFD393-FC4A-43C0-9123-58D6FFC2995F}"/>
    <dgm:cxn modelId="{B1D1C4F5-7EF1-49A3-AFDC-B23EB1412655}" type="presOf" srcId="{6670BCE6-688A-4164-B7D1-059C20F3198C}" destId="{663FBB7A-A365-4DDE-9C3E-A3305A082D1F}" srcOrd="0" destOrd="0" presId="urn:microsoft.com/office/officeart/2005/8/layout/vList5"/>
    <dgm:cxn modelId="{09FCDCFF-5F83-4F6A-ACD2-3E27B33A7679}" type="presOf" srcId="{63F672B5-5330-4160-854C-2C9AFBF02998}" destId="{0A5AD8E1-05AA-42E3-A366-183AC43FE158}" srcOrd="0" destOrd="0" presId="urn:microsoft.com/office/officeart/2005/8/layout/vList5"/>
    <dgm:cxn modelId="{667A14CE-AD03-4F38-B688-45FBA0CEE85F}" type="presParOf" srcId="{8A9B1027-1AF6-47CD-AF5E-6FE354F5E5F5}" destId="{1576259E-23EE-4327-8D39-108D742D4DD3}" srcOrd="0" destOrd="0" presId="urn:microsoft.com/office/officeart/2005/8/layout/vList5"/>
    <dgm:cxn modelId="{EC886809-3CAA-4282-8C58-CFBDDB632508}" type="presParOf" srcId="{1576259E-23EE-4327-8D39-108D742D4DD3}" destId="{663FBB7A-A365-4DDE-9C3E-A3305A082D1F}" srcOrd="0" destOrd="0" presId="urn:microsoft.com/office/officeart/2005/8/layout/vList5"/>
    <dgm:cxn modelId="{BB0BB743-F7C3-444A-8EA4-4263B02A98EC}" type="presParOf" srcId="{1576259E-23EE-4327-8D39-108D742D4DD3}" destId="{97289ACE-5143-4DD3-9725-489A57436B9F}" srcOrd="1" destOrd="0" presId="urn:microsoft.com/office/officeart/2005/8/layout/vList5"/>
    <dgm:cxn modelId="{A185CD52-E3C3-44CB-A211-EE766ED386AA}" type="presParOf" srcId="{8A9B1027-1AF6-47CD-AF5E-6FE354F5E5F5}" destId="{F09F99C4-1DA1-4782-92D6-5FEA90565D76}" srcOrd="1" destOrd="0" presId="urn:microsoft.com/office/officeart/2005/8/layout/vList5"/>
    <dgm:cxn modelId="{47AD462E-F6DA-4623-B78E-6EA18FD3A387}" type="presParOf" srcId="{8A9B1027-1AF6-47CD-AF5E-6FE354F5E5F5}" destId="{D967CA65-F5B1-4AF3-88D0-3D80F773954E}" srcOrd="2" destOrd="0" presId="urn:microsoft.com/office/officeart/2005/8/layout/vList5"/>
    <dgm:cxn modelId="{C37E801E-2F28-4CB2-B83E-99D30CECF0BD}" type="presParOf" srcId="{D967CA65-F5B1-4AF3-88D0-3D80F773954E}" destId="{0A5AD8E1-05AA-42E3-A366-183AC43FE158}" srcOrd="0" destOrd="0" presId="urn:microsoft.com/office/officeart/2005/8/layout/vList5"/>
    <dgm:cxn modelId="{1D79C364-3556-4913-9322-2FB5805FED35}" type="presParOf" srcId="{D967CA65-F5B1-4AF3-88D0-3D80F773954E}" destId="{C930864C-C3DB-40FF-A443-5F14CF9744C9}" srcOrd="1" destOrd="0" presId="urn:microsoft.com/office/officeart/2005/8/layout/vList5"/>
    <dgm:cxn modelId="{427CE70C-745C-4FE9-AA0D-7F6B1B248E63}" type="presParOf" srcId="{8A9B1027-1AF6-47CD-AF5E-6FE354F5E5F5}" destId="{2A97B1BC-515C-41C4-BDD1-84A52AA39214}" srcOrd="3" destOrd="0" presId="urn:microsoft.com/office/officeart/2005/8/layout/vList5"/>
    <dgm:cxn modelId="{7D97FD92-8943-4338-BE3E-BA569DD3CCF0}" type="presParOf" srcId="{8A9B1027-1AF6-47CD-AF5E-6FE354F5E5F5}" destId="{F4A31671-8279-42DB-B08B-18598146DF66}" srcOrd="4" destOrd="0" presId="urn:microsoft.com/office/officeart/2005/8/layout/vList5"/>
    <dgm:cxn modelId="{95BB14E7-0D1C-451C-A9F2-3436D9D3CB52}" type="presParOf" srcId="{F4A31671-8279-42DB-B08B-18598146DF66}" destId="{93A7198D-EAB9-4DE9-AF67-83458EB11B5E}" srcOrd="0" destOrd="0" presId="urn:microsoft.com/office/officeart/2005/8/layout/vList5"/>
    <dgm:cxn modelId="{274919E6-694F-43CF-9B60-F126DBC53A72}" type="presParOf" srcId="{F4A31671-8279-42DB-B08B-18598146DF66}" destId="{E9197D38-820E-4BA2-B503-ACF19A644F91}" srcOrd="1" destOrd="0" presId="urn:microsoft.com/office/officeart/2005/8/layout/vList5"/>
    <dgm:cxn modelId="{09C4F853-F831-448A-AA1A-BA9B061917A9}" type="presParOf" srcId="{8A9B1027-1AF6-47CD-AF5E-6FE354F5E5F5}" destId="{7867061D-95B5-4840-9A49-A2DFD35536DD}" srcOrd="5" destOrd="0" presId="urn:microsoft.com/office/officeart/2005/8/layout/vList5"/>
    <dgm:cxn modelId="{48BF5BF3-6595-442C-A537-306A5E6B705A}" type="presParOf" srcId="{8A9B1027-1AF6-47CD-AF5E-6FE354F5E5F5}" destId="{DE81A2CF-89C5-4B6A-B04E-52B67DAA0BC4}" srcOrd="6" destOrd="0" presId="urn:microsoft.com/office/officeart/2005/8/layout/vList5"/>
    <dgm:cxn modelId="{8CC547AD-1268-4CF9-A057-43D4D05B6AD3}" type="presParOf" srcId="{DE81A2CF-89C5-4B6A-B04E-52B67DAA0BC4}" destId="{47C1A9EA-BCB9-4061-8AFB-2F93AA4C4ECA}" srcOrd="0" destOrd="0" presId="urn:microsoft.com/office/officeart/2005/8/layout/vList5"/>
    <dgm:cxn modelId="{E29FA5F3-514A-454F-BD34-24D516551FCA}" type="presParOf" srcId="{DE81A2CF-89C5-4B6A-B04E-52B67DAA0BC4}" destId="{54F44D1B-20FE-4953-A231-C79B289CE2B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3A697F-E5A3-432E-9C32-066503B56E0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253E3D-15DD-479C-B75A-C7E48291C67D}">
      <dgm:prSet/>
      <dgm:spPr/>
      <dgm:t>
        <a:bodyPr/>
        <a:lstStyle/>
        <a:p>
          <a:pPr>
            <a:lnSpc>
              <a:spcPct val="100000"/>
            </a:lnSpc>
          </a:pPr>
          <a:r>
            <a:rPr lang="en-US"/>
            <a:t>$3.5M+ candidate contribution budget</a:t>
          </a:r>
        </a:p>
      </dgm:t>
    </dgm:pt>
    <dgm:pt modelId="{6FE0F34D-C921-4B5F-990E-B68483033293}" type="parTrans" cxnId="{7500FE56-4C35-44DF-A5B5-A4FBE81C9EE0}">
      <dgm:prSet/>
      <dgm:spPr/>
      <dgm:t>
        <a:bodyPr/>
        <a:lstStyle/>
        <a:p>
          <a:endParaRPr lang="en-US"/>
        </a:p>
      </dgm:t>
    </dgm:pt>
    <dgm:pt modelId="{17F7AF37-FFA1-445A-9E40-1FD092AB3AA5}" type="sibTrans" cxnId="{7500FE56-4C35-44DF-A5B5-A4FBE81C9EE0}">
      <dgm:prSet/>
      <dgm:spPr/>
      <dgm:t>
        <a:bodyPr/>
        <a:lstStyle/>
        <a:p>
          <a:endParaRPr lang="en-US"/>
        </a:p>
      </dgm:t>
    </dgm:pt>
    <dgm:pt modelId="{84AFA916-157E-4FDF-98DD-8670A9238D4E}">
      <dgm:prSet/>
      <dgm:spPr/>
      <dgm:t>
        <a:bodyPr/>
        <a:lstStyle/>
        <a:p>
          <a:pPr>
            <a:lnSpc>
              <a:spcPct val="100000"/>
            </a:lnSpc>
          </a:pPr>
          <a:r>
            <a:rPr lang="en-US"/>
            <a:t>Supporting incumbent champions</a:t>
          </a:r>
        </a:p>
      </dgm:t>
    </dgm:pt>
    <dgm:pt modelId="{5423764D-FFEB-497C-9695-CAE4A2DDBF1C}" type="parTrans" cxnId="{5CB94D54-73F0-4C01-A75A-F36BA72E73FF}">
      <dgm:prSet/>
      <dgm:spPr/>
      <dgm:t>
        <a:bodyPr/>
        <a:lstStyle/>
        <a:p>
          <a:endParaRPr lang="en-US"/>
        </a:p>
      </dgm:t>
    </dgm:pt>
    <dgm:pt modelId="{0AA7BF56-A353-484C-A867-1F985199D406}" type="sibTrans" cxnId="{5CB94D54-73F0-4C01-A75A-F36BA72E73FF}">
      <dgm:prSet/>
      <dgm:spPr/>
      <dgm:t>
        <a:bodyPr/>
        <a:lstStyle/>
        <a:p>
          <a:endParaRPr lang="en-US"/>
        </a:p>
      </dgm:t>
    </dgm:pt>
    <dgm:pt modelId="{CD210FD1-3D5F-4CF0-B98E-79B0D6D5AA57}">
      <dgm:prSet/>
      <dgm:spPr/>
      <dgm:t>
        <a:bodyPr/>
        <a:lstStyle/>
        <a:p>
          <a:pPr>
            <a:lnSpc>
              <a:spcPct val="100000"/>
            </a:lnSpc>
          </a:pPr>
          <a:r>
            <a:rPr lang="en-US"/>
            <a:t>Vetting candidates / identifying future champions</a:t>
          </a:r>
        </a:p>
      </dgm:t>
    </dgm:pt>
    <dgm:pt modelId="{3B6E1B81-BC8B-473B-8F52-00C3592B05E7}" type="parTrans" cxnId="{B257FD3E-AAAC-4537-9D21-870660B9505C}">
      <dgm:prSet/>
      <dgm:spPr/>
      <dgm:t>
        <a:bodyPr/>
        <a:lstStyle/>
        <a:p>
          <a:endParaRPr lang="en-US"/>
        </a:p>
      </dgm:t>
    </dgm:pt>
    <dgm:pt modelId="{1DAFE569-9DBA-48D0-ACD1-90DA56D9F0A8}" type="sibTrans" cxnId="{B257FD3E-AAAC-4537-9D21-870660B9505C}">
      <dgm:prSet/>
      <dgm:spPr/>
      <dgm:t>
        <a:bodyPr/>
        <a:lstStyle/>
        <a:p>
          <a:endParaRPr lang="en-US"/>
        </a:p>
      </dgm:t>
    </dgm:pt>
    <dgm:pt modelId="{E40971A2-4002-4C10-B95A-7613242F2D2E}">
      <dgm:prSet/>
      <dgm:spPr/>
      <dgm:t>
        <a:bodyPr/>
        <a:lstStyle/>
        <a:p>
          <a:pPr>
            <a:lnSpc>
              <a:spcPct val="100000"/>
            </a:lnSpc>
          </a:pPr>
          <a:r>
            <a:rPr lang="en-US"/>
            <a:t>48% Dem / 52% GOP</a:t>
          </a:r>
        </a:p>
      </dgm:t>
    </dgm:pt>
    <dgm:pt modelId="{6C7293FE-5D07-48AC-9DB7-89C1B9CB9540}" type="parTrans" cxnId="{AD59A8C5-A532-4DF9-9A91-ABE4FE3D0DEC}">
      <dgm:prSet/>
      <dgm:spPr/>
      <dgm:t>
        <a:bodyPr/>
        <a:lstStyle/>
        <a:p>
          <a:endParaRPr lang="en-US"/>
        </a:p>
      </dgm:t>
    </dgm:pt>
    <dgm:pt modelId="{CD2543B4-175A-46FE-904D-A3AF187305A1}" type="sibTrans" cxnId="{AD59A8C5-A532-4DF9-9A91-ABE4FE3D0DEC}">
      <dgm:prSet/>
      <dgm:spPr/>
      <dgm:t>
        <a:bodyPr/>
        <a:lstStyle/>
        <a:p>
          <a:endParaRPr lang="en-US"/>
        </a:p>
      </dgm:t>
    </dgm:pt>
    <dgm:pt modelId="{F75228AC-8DE3-4B4C-B336-6A4CA8CFCCF6}">
      <dgm:prSet/>
      <dgm:spPr/>
      <dgm:t>
        <a:bodyPr/>
        <a:lstStyle/>
        <a:p>
          <a:pPr>
            <a:lnSpc>
              <a:spcPct val="100000"/>
            </a:lnSpc>
          </a:pPr>
          <a:r>
            <a:rPr lang="en-US"/>
            <a:t>$4M+ in political advertising in Priority Races</a:t>
          </a:r>
        </a:p>
      </dgm:t>
    </dgm:pt>
    <dgm:pt modelId="{3D90E49A-69D4-49D6-991B-8E4EAFAAEA86}" type="parTrans" cxnId="{8B7C4436-EAF2-48D9-9B09-E641D47E002C}">
      <dgm:prSet/>
      <dgm:spPr/>
      <dgm:t>
        <a:bodyPr/>
        <a:lstStyle/>
        <a:p>
          <a:endParaRPr lang="en-US"/>
        </a:p>
      </dgm:t>
    </dgm:pt>
    <dgm:pt modelId="{51A215CD-E3A6-45CB-8EB5-0515262575FF}" type="sibTrans" cxnId="{8B7C4436-EAF2-48D9-9B09-E641D47E002C}">
      <dgm:prSet/>
      <dgm:spPr/>
      <dgm:t>
        <a:bodyPr/>
        <a:lstStyle/>
        <a:p>
          <a:endParaRPr lang="en-US"/>
        </a:p>
      </dgm:t>
    </dgm:pt>
    <dgm:pt modelId="{22DFB40F-6D16-4AF1-8513-9CA3163B92EA}" type="pres">
      <dgm:prSet presAssocID="{BD3A697F-E5A3-432E-9C32-066503B56E01}" presName="root" presStyleCnt="0">
        <dgm:presLayoutVars>
          <dgm:dir/>
          <dgm:resizeHandles val="exact"/>
        </dgm:presLayoutVars>
      </dgm:prSet>
      <dgm:spPr/>
    </dgm:pt>
    <dgm:pt modelId="{47F6683D-AAC0-465D-AD51-369023FE9B61}" type="pres">
      <dgm:prSet presAssocID="{8C253E3D-15DD-479C-B75A-C7E48291C67D}" presName="compNode" presStyleCnt="0"/>
      <dgm:spPr/>
    </dgm:pt>
    <dgm:pt modelId="{AB6824C9-AB82-4DBD-9A4C-AB9AC1EFE470}" type="pres">
      <dgm:prSet presAssocID="{8C253E3D-15DD-479C-B75A-C7E48291C67D}" presName="bgRect" presStyleLbl="bgShp" presStyleIdx="0" presStyleCnt="5"/>
      <dgm:spPr/>
    </dgm:pt>
    <dgm:pt modelId="{C9163B96-A67D-48C9-8824-A3BEDB85A26A}" type="pres">
      <dgm:prSet presAssocID="{8C253E3D-15DD-479C-B75A-C7E48291C6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a:ext>
      </dgm:extLst>
    </dgm:pt>
    <dgm:pt modelId="{12352CB0-430B-4F90-A64B-BEAD0466B1E4}" type="pres">
      <dgm:prSet presAssocID="{8C253E3D-15DD-479C-B75A-C7E48291C67D}" presName="spaceRect" presStyleCnt="0"/>
      <dgm:spPr/>
    </dgm:pt>
    <dgm:pt modelId="{3783E790-5CEE-4A6B-8072-DD4E9EECFE6B}" type="pres">
      <dgm:prSet presAssocID="{8C253E3D-15DD-479C-B75A-C7E48291C67D}" presName="parTx" presStyleLbl="revTx" presStyleIdx="0" presStyleCnt="5">
        <dgm:presLayoutVars>
          <dgm:chMax val="0"/>
          <dgm:chPref val="0"/>
        </dgm:presLayoutVars>
      </dgm:prSet>
      <dgm:spPr/>
    </dgm:pt>
    <dgm:pt modelId="{80AFE1E8-8A40-40F3-BF0D-EC1BF1B7309C}" type="pres">
      <dgm:prSet presAssocID="{17F7AF37-FFA1-445A-9E40-1FD092AB3AA5}" presName="sibTrans" presStyleCnt="0"/>
      <dgm:spPr/>
    </dgm:pt>
    <dgm:pt modelId="{7ADA06D8-EF26-4F1C-8888-CCC15977757D}" type="pres">
      <dgm:prSet presAssocID="{84AFA916-157E-4FDF-98DD-8670A9238D4E}" presName="compNode" presStyleCnt="0"/>
      <dgm:spPr/>
    </dgm:pt>
    <dgm:pt modelId="{11321199-AF0D-4784-8D25-4F6940A2391A}" type="pres">
      <dgm:prSet presAssocID="{84AFA916-157E-4FDF-98DD-8670A9238D4E}" presName="bgRect" presStyleLbl="bgShp" presStyleIdx="1" presStyleCnt="5"/>
      <dgm:spPr/>
    </dgm:pt>
    <dgm:pt modelId="{30254F30-011D-4229-97E3-88FDC302513C}" type="pres">
      <dgm:prSet presAssocID="{84AFA916-157E-4FDF-98DD-8670A9238D4E}"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women"/>
        </a:ext>
      </dgm:extLst>
    </dgm:pt>
    <dgm:pt modelId="{B4C93C22-EAE4-4A66-A8E7-41EA99B43AC1}" type="pres">
      <dgm:prSet presAssocID="{84AFA916-157E-4FDF-98DD-8670A9238D4E}" presName="spaceRect" presStyleCnt="0"/>
      <dgm:spPr/>
    </dgm:pt>
    <dgm:pt modelId="{27E7B9E3-9EF6-4AA5-BA8C-4BB1DBC54F27}" type="pres">
      <dgm:prSet presAssocID="{84AFA916-157E-4FDF-98DD-8670A9238D4E}" presName="parTx" presStyleLbl="revTx" presStyleIdx="1" presStyleCnt="5">
        <dgm:presLayoutVars>
          <dgm:chMax val="0"/>
          <dgm:chPref val="0"/>
        </dgm:presLayoutVars>
      </dgm:prSet>
      <dgm:spPr/>
    </dgm:pt>
    <dgm:pt modelId="{CF95B96E-CE5F-4C19-ACA8-7745060ED409}" type="pres">
      <dgm:prSet presAssocID="{0AA7BF56-A353-484C-A867-1F985199D406}" presName="sibTrans" presStyleCnt="0"/>
      <dgm:spPr/>
    </dgm:pt>
    <dgm:pt modelId="{F29B972A-CCBE-47E2-A5D5-5C2F3B14712F}" type="pres">
      <dgm:prSet presAssocID="{CD210FD1-3D5F-4CF0-B98E-79B0D6D5AA57}" presName="compNode" presStyleCnt="0"/>
      <dgm:spPr/>
    </dgm:pt>
    <dgm:pt modelId="{340BBD63-196F-49D1-8B2A-A961BF6ACFB0}" type="pres">
      <dgm:prSet presAssocID="{CD210FD1-3D5F-4CF0-B98E-79B0D6D5AA57}" presName="bgRect" presStyleLbl="bgShp" presStyleIdx="2" presStyleCnt="5"/>
      <dgm:spPr/>
    </dgm:pt>
    <dgm:pt modelId="{7289D85B-1BEC-4D8E-8C87-4322264D714E}" type="pres">
      <dgm:prSet presAssocID="{CD210FD1-3D5F-4CF0-B98E-79B0D6D5AA57}"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ffice worker"/>
        </a:ext>
      </dgm:extLst>
    </dgm:pt>
    <dgm:pt modelId="{2B3D31A0-E0B9-4CC5-95B5-9777DFBAB7D5}" type="pres">
      <dgm:prSet presAssocID="{CD210FD1-3D5F-4CF0-B98E-79B0D6D5AA57}" presName="spaceRect" presStyleCnt="0"/>
      <dgm:spPr/>
    </dgm:pt>
    <dgm:pt modelId="{75D913F5-6065-4C2D-B112-AA657DC9093C}" type="pres">
      <dgm:prSet presAssocID="{CD210FD1-3D5F-4CF0-B98E-79B0D6D5AA57}" presName="parTx" presStyleLbl="revTx" presStyleIdx="2" presStyleCnt="5">
        <dgm:presLayoutVars>
          <dgm:chMax val="0"/>
          <dgm:chPref val="0"/>
        </dgm:presLayoutVars>
      </dgm:prSet>
      <dgm:spPr/>
    </dgm:pt>
    <dgm:pt modelId="{B54F5FC8-9EC2-4991-8579-0EEC686AEAE8}" type="pres">
      <dgm:prSet presAssocID="{1DAFE569-9DBA-48D0-ACD1-90DA56D9F0A8}" presName="sibTrans" presStyleCnt="0"/>
      <dgm:spPr/>
    </dgm:pt>
    <dgm:pt modelId="{AD71C40F-2327-4CCD-8BF4-FAA6315E0942}" type="pres">
      <dgm:prSet presAssocID="{E40971A2-4002-4C10-B95A-7613242F2D2E}" presName="compNode" presStyleCnt="0"/>
      <dgm:spPr/>
    </dgm:pt>
    <dgm:pt modelId="{96720385-6A88-4938-950C-9E0A5CEE1965}" type="pres">
      <dgm:prSet presAssocID="{E40971A2-4002-4C10-B95A-7613242F2D2E}" presName="bgRect" presStyleLbl="bgShp" presStyleIdx="3" presStyleCnt="5"/>
      <dgm:spPr/>
    </dgm:pt>
    <dgm:pt modelId="{7C5EFB7E-B29E-4F12-8640-FFACA4C76C72}" type="pres">
      <dgm:prSet presAssocID="{E40971A2-4002-4C10-B95A-7613242F2D2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ie chart"/>
        </a:ext>
      </dgm:extLst>
    </dgm:pt>
    <dgm:pt modelId="{47419BF7-7355-4902-AF92-A226D513D3FB}" type="pres">
      <dgm:prSet presAssocID="{E40971A2-4002-4C10-B95A-7613242F2D2E}" presName="spaceRect" presStyleCnt="0"/>
      <dgm:spPr/>
    </dgm:pt>
    <dgm:pt modelId="{61E53654-ACF7-41A8-9C6D-7C29F5914960}" type="pres">
      <dgm:prSet presAssocID="{E40971A2-4002-4C10-B95A-7613242F2D2E}" presName="parTx" presStyleLbl="revTx" presStyleIdx="3" presStyleCnt="5">
        <dgm:presLayoutVars>
          <dgm:chMax val="0"/>
          <dgm:chPref val="0"/>
        </dgm:presLayoutVars>
      </dgm:prSet>
      <dgm:spPr/>
    </dgm:pt>
    <dgm:pt modelId="{E02C6C1A-17A8-4231-86BC-8BAC49221941}" type="pres">
      <dgm:prSet presAssocID="{CD2543B4-175A-46FE-904D-A3AF187305A1}" presName="sibTrans" presStyleCnt="0"/>
      <dgm:spPr/>
    </dgm:pt>
    <dgm:pt modelId="{3538589E-4B44-4E8B-949B-71B82758CBFD}" type="pres">
      <dgm:prSet presAssocID="{F75228AC-8DE3-4B4C-B336-6A4CA8CFCCF6}" presName="compNode" presStyleCnt="0"/>
      <dgm:spPr/>
    </dgm:pt>
    <dgm:pt modelId="{9688AB5C-DE12-414A-9BF4-3D22EBF13917}" type="pres">
      <dgm:prSet presAssocID="{F75228AC-8DE3-4B4C-B336-6A4CA8CFCCF6}" presName="bgRect" presStyleLbl="bgShp" presStyleIdx="4" presStyleCnt="5"/>
      <dgm:spPr/>
    </dgm:pt>
    <dgm:pt modelId="{02A22528-20B9-4897-9A8B-821B21393038}" type="pres">
      <dgm:prSet presAssocID="{F75228AC-8DE3-4B4C-B336-6A4CA8CFCCF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omputer"/>
        </a:ext>
      </dgm:extLst>
    </dgm:pt>
    <dgm:pt modelId="{E9EC0CE2-D058-4663-8D90-BD50773A227E}" type="pres">
      <dgm:prSet presAssocID="{F75228AC-8DE3-4B4C-B336-6A4CA8CFCCF6}" presName="spaceRect" presStyleCnt="0"/>
      <dgm:spPr/>
    </dgm:pt>
    <dgm:pt modelId="{083998F0-53EB-4A92-BF72-897917505025}" type="pres">
      <dgm:prSet presAssocID="{F75228AC-8DE3-4B4C-B336-6A4CA8CFCCF6}" presName="parTx" presStyleLbl="revTx" presStyleIdx="4" presStyleCnt="5">
        <dgm:presLayoutVars>
          <dgm:chMax val="0"/>
          <dgm:chPref val="0"/>
        </dgm:presLayoutVars>
      </dgm:prSet>
      <dgm:spPr/>
    </dgm:pt>
  </dgm:ptLst>
  <dgm:cxnLst>
    <dgm:cxn modelId="{B5ACE60E-7898-4E3E-B6F5-D98800E1B0A2}" type="presOf" srcId="{84AFA916-157E-4FDF-98DD-8670A9238D4E}" destId="{27E7B9E3-9EF6-4AA5-BA8C-4BB1DBC54F27}" srcOrd="0" destOrd="0" presId="urn:microsoft.com/office/officeart/2018/2/layout/IconVerticalSolidList"/>
    <dgm:cxn modelId="{8B7C4436-EAF2-48D9-9B09-E641D47E002C}" srcId="{BD3A697F-E5A3-432E-9C32-066503B56E01}" destId="{F75228AC-8DE3-4B4C-B336-6A4CA8CFCCF6}" srcOrd="4" destOrd="0" parTransId="{3D90E49A-69D4-49D6-991B-8E4EAFAAEA86}" sibTransId="{51A215CD-E3A6-45CB-8EB5-0515262575FF}"/>
    <dgm:cxn modelId="{B257FD3E-AAAC-4537-9D21-870660B9505C}" srcId="{BD3A697F-E5A3-432E-9C32-066503B56E01}" destId="{CD210FD1-3D5F-4CF0-B98E-79B0D6D5AA57}" srcOrd="2" destOrd="0" parTransId="{3B6E1B81-BC8B-473B-8F52-00C3592B05E7}" sibTransId="{1DAFE569-9DBA-48D0-ACD1-90DA56D9F0A8}"/>
    <dgm:cxn modelId="{9CBB3E64-0EB5-4466-AA65-144FF55ACAFE}" type="presOf" srcId="{BD3A697F-E5A3-432E-9C32-066503B56E01}" destId="{22DFB40F-6D16-4AF1-8513-9CA3163B92EA}" srcOrd="0" destOrd="0" presId="urn:microsoft.com/office/officeart/2018/2/layout/IconVerticalSolidList"/>
    <dgm:cxn modelId="{5CB94D54-73F0-4C01-A75A-F36BA72E73FF}" srcId="{BD3A697F-E5A3-432E-9C32-066503B56E01}" destId="{84AFA916-157E-4FDF-98DD-8670A9238D4E}" srcOrd="1" destOrd="0" parTransId="{5423764D-FFEB-497C-9695-CAE4A2DDBF1C}" sibTransId="{0AA7BF56-A353-484C-A867-1F985199D406}"/>
    <dgm:cxn modelId="{7500FE56-4C35-44DF-A5B5-A4FBE81C9EE0}" srcId="{BD3A697F-E5A3-432E-9C32-066503B56E01}" destId="{8C253E3D-15DD-479C-B75A-C7E48291C67D}" srcOrd="0" destOrd="0" parTransId="{6FE0F34D-C921-4B5F-990E-B68483033293}" sibTransId="{17F7AF37-FFA1-445A-9E40-1FD092AB3AA5}"/>
    <dgm:cxn modelId="{AD59A8C5-A532-4DF9-9A91-ABE4FE3D0DEC}" srcId="{BD3A697F-E5A3-432E-9C32-066503B56E01}" destId="{E40971A2-4002-4C10-B95A-7613242F2D2E}" srcOrd="3" destOrd="0" parTransId="{6C7293FE-5D07-48AC-9DB7-89C1B9CB9540}" sibTransId="{CD2543B4-175A-46FE-904D-A3AF187305A1}"/>
    <dgm:cxn modelId="{B254ECD9-A201-4049-B307-770FEE6A4ED6}" type="presOf" srcId="{F75228AC-8DE3-4B4C-B336-6A4CA8CFCCF6}" destId="{083998F0-53EB-4A92-BF72-897917505025}" srcOrd="0" destOrd="0" presId="urn:microsoft.com/office/officeart/2018/2/layout/IconVerticalSolidList"/>
    <dgm:cxn modelId="{224C6CE3-4C80-4292-ADDD-38EDABE2E61D}" type="presOf" srcId="{8C253E3D-15DD-479C-B75A-C7E48291C67D}" destId="{3783E790-5CEE-4A6B-8072-DD4E9EECFE6B}" srcOrd="0" destOrd="0" presId="urn:microsoft.com/office/officeart/2018/2/layout/IconVerticalSolidList"/>
    <dgm:cxn modelId="{5D61FDF0-E5E8-4F04-9C16-B429BCC1B4B2}" type="presOf" srcId="{CD210FD1-3D5F-4CF0-B98E-79B0D6D5AA57}" destId="{75D913F5-6065-4C2D-B112-AA657DC9093C}" srcOrd="0" destOrd="0" presId="urn:microsoft.com/office/officeart/2018/2/layout/IconVerticalSolidList"/>
    <dgm:cxn modelId="{3F95D3FF-98DF-4AD5-9C6C-C300DBD0A607}" type="presOf" srcId="{E40971A2-4002-4C10-B95A-7613242F2D2E}" destId="{61E53654-ACF7-41A8-9C6D-7C29F5914960}" srcOrd="0" destOrd="0" presId="urn:microsoft.com/office/officeart/2018/2/layout/IconVerticalSolidList"/>
    <dgm:cxn modelId="{946DDC93-E5AF-448F-ABF8-EB8CB863AA71}" type="presParOf" srcId="{22DFB40F-6D16-4AF1-8513-9CA3163B92EA}" destId="{47F6683D-AAC0-465D-AD51-369023FE9B61}" srcOrd="0" destOrd="0" presId="urn:microsoft.com/office/officeart/2018/2/layout/IconVerticalSolidList"/>
    <dgm:cxn modelId="{627FD688-9B54-4A9C-9312-351781A6FFFA}" type="presParOf" srcId="{47F6683D-AAC0-465D-AD51-369023FE9B61}" destId="{AB6824C9-AB82-4DBD-9A4C-AB9AC1EFE470}" srcOrd="0" destOrd="0" presId="urn:microsoft.com/office/officeart/2018/2/layout/IconVerticalSolidList"/>
    <dgm:cxn modelId="{5B75F2D3-68AE-48C2-BB94-296957C5EDFB}" type="presParOf" srcId="{47F6683D-AAC0-465D-AD51-369023FE9B61}" destId="{C9163B96-A67D-48C9-8824-A3BEDB85A26A}" srcOrd="1" destOrd="0" presId="urn:microsoft.com/office/officeart/2018/2/layout/IconVerticalSolidList"/>
    <dgm:cxn modelId="{1098DCD4-C8C6-4E5E-91B6-02B44525560A}" type="presParOf" srcId="{47F6683D-AAC0-465D-AD51-369023FE9B61}" destId="{12352CB0-430B-4F90-A64B-BEAD0466B1E4}" srcOrd="2" destOrd="0" presId="urn:microsoft.com/office/officeart/2018/2/layout/IconVerticalSolidList"/>
    <dgm:cxn modelId="{A3A12D47-E57F-4052-824A-3DFDE13C6B56}" type="presParOf" srcId="{47F6683D-AAC0-465D-AD51-369023FE9B61}" destId="{3783E790-5CEE-4A6B-8072-DD4E9EECFE6B}" srcOrd="3" destOrd="0" presId="urn:microsoft.com/office/officeart/2018/2/layout/IconVerticalSolidList"/>
    <dgm:cxn modelId="{17BDDA94-A033-490C-98BD-E538BCDF0223}" type="presParOf" srcId="{22DFB40F-6D16-4AF1-8513-9CA3163B92EA}" destId="{80AFE1E8-8A40-40F3-BF0D-EC1BF1B7309C}" srcOrd="1" destOrd="0" presId="urn:microsoft.com/office/officeart/2018/2/layout/IconVerticalSolidList"/>
    <dgm:cxn modelId="{5FAB344C-F5FB-4FB0-A881-6436FCF3A756}" type="presParOf" srcId="{22DFB40F-6D16-4AF1-8513-9CA3163B92EA}" destId="{7ADA06D8-EF26-4F1C-8888-CCC15977757D}" srcOrd="2" destOrd="0" presId="urn:microsoft.com/office/officeart/2018/2/layout/IconVerticalSolidList"/>
    <dgm:cxn modelId="{EE1D2BB7-A689-4E17-97EF-1D0CF0F2E04C}" type="presParOf" srcId="{7ADA06D8-EF26-4F1C-8888-CCC15977757D}" destId="{11321199-AF0D-4784-8D25-4F6940A2391A}" srcOrd="0" destOrd="0" presId="urn:microsoft.com/office/officeart/2018/2/layout/IconVerticalSolidList"/>
    <dgm:cxn modelId="{FEB7A3A0-6231-46DD-B4E5-5D693D5B6CC3}" type="presParOf" srcId="{7ADA06D8-EF26-4F1C-8888-CCC15977757D}" destId="{30254F30-011D-4229-97E3-88FDC302513C}" srcOrd="1" destOrd="0" presId="urn:microsoft.com/office/officeart/2018/2/layout/IconVerticalSolidList"/>
    <dgm:cxn modelId="{401B7777-6CC8-48B0-908C-B7E2B3041C2C}" type="presParOf" srcId="{7ADA06D8-EF26-4F1C-8888-CCC15977757D}" destId="{B4C93C22-EAE4-4A66-A8E7-41EA99B43AC1}" srcOrd="2" destOrd="0" presId="urn:microsoft.com/office/officeart/2018/2/layout/IconVerticalSolidList"/>
    <dgm:cxn modelId="{E109967C-D9DC-4319-AF75-9AF3DC3EAEB9}" type="presParOf" srcId="{7ADA06D8-EF26-4F1C-8888-CCC15977757D}" destId="{27E7B9E3-9EF6-4AA5-BA8C-4BB1DBC54F27}" srcOrd="3" destOrd="0" presId="urn:microsoft.com/office/officeart/2018/2/layout/IconVerticalSolidList"/>
    <dgm:cxn modelId="{E5CA979F-CE94-484E-903A-ABC5075C7F3E}" type="presParOf" srcId="{22DFB40F-6D16-4AF1-8513-9CA3163B92EA}" destId="{CF95B96E-CE5F-4C19-ACA8-7745060ED409}" srcOrd="3" destOrd="0" presId="urn:microsoft.com/office/officeart/2018/2/layout/IconVerticalSolidList"/>
    <dgm:cxn modelId="{3D8337E0-1146-47F5-8ED0-3AE972171A5F}" type="presParOf" srcId="{22DFB40F-6D16-4AF1-8513-9CA3163B92EA}" destId="{F29B972A-CCBE-47E2-A5D5-5C2F3B14712F}" srcOrd="4" destOrd="0" presId="urn:microsoft.com/office/officeart/2018/2/layout/IconVerticalSolidList"/>
    <dgm:cxn modelId="{B4CD6079-F8E9-4E54-AC21-38367A10F372}" type="presParOf" srcId="{F29B972A-CCBE-47E2-A5D5-5C2F3B14712F}" destId="{340BBD63-196F-49D1-8B2A-A961BF6ACFB0}" srcOrd="0" destOrd="0" presId="urn:microsoft.com/office/officeart/2018/2/layout/IconVerticalSolidList"/>
    <dgm:cxn modelId="{B2C70A5B-ECBA-48D7-A2CD-738899ABBD88}" type="presParOf" srcId="{F29B972A-CCBE-47E2-A5D5-5C2F3B14712F}" destId="{7289D85B-1BEC-4D8E-8C87-4322264D714E}" srcOrd="1" destOrd="0" presId="urn:microsoft.com/office/officeart/2018/2/layout/IconVerticalSolidList"/>
    <dgm:cxn modelId="{37DCCAE8-981B-4C76-B999-A3384B7F9C9B}" type="presParOf" srcId="{F29B972A-CCBE-47E2-A5D5-5C2F3B14712F}" destId="{2B3D31A0-E0B9-4CC5-95B5-9777DFBAB7D5}" srcOrd="2" destOrd="0" presId="urn:microsoft.com/office/officeart/2018/2/layout/IconVerticalSolidList"/>
    <dgm:cxn modelId="{F74FB607-63DA-4D08-8C76-2D3DE9D5E42D}" type="presParOf" srcId="{F29B972A-CCBE-47E2-A5D5-5C2F3B14712F}" destId="{75D913F5-6065-4C2D-B112-AA657DC9093C}" srcOrd="3" destOrd="0" presId="urn:microsoft.com/office/officeart/2018/2/layout/IconVerticalSolidList"/>
    <dgm:cxn modelId="{4D7F7EE2-B1F2-4FD4-B0FE-A390B7724A16}" type="presParOf" srcId="{22DFB40F-6D16-4AF1-8513-9CA3163B92EA}" destId="{B54F5FC8-9EC2-4991-8579-0EEC686AEAE8}" srcOrd="5" destOrd="0" presId="urn:microsoft.com/office/officeart/2018/2/layout/IconVerticalSolidList"/>
    <dgm:cxn modelId="{DA4E6A00-B546-40BC-9A41-787043BF4236}" type="presParOf" srcId="{22DFB40F-6D16-4AF1-8513-9CA3163B92EA}" destId="{AD71C40F-2327-4CCD-8BF4-FAA6315E0942}" srcOrd="6" destOrd="0" presId="urn:microsoft.com/office/officeart/2018/2/layout/IconVerticalSolidList"/>
    <dgm:cxn modelId="{AA6F9033-B43E-41AA-AE26-67DB8FC1FD6D}" type="presParOf" srcId="{AD71C40F-2327-4CCD-8BF4-FAA6315E0942}" destId="{96720385-6A88-4938-950C-9E0A5CEE1965}" srcOrd="0" destOrd="0" presId="urn:microsoft.com/office/officeart/2018/2/layout/IconVerticalSolidList"/>
    <dgm:cxn modelId="{FBF68A0E-C1BA-4F56-AAFC-CB45FC9347ED}" type="presParOf" srcId="{AD71C40F-2327-4CCD-8BF4-FAA6315E0942}" destId="{7C5EFB7E-B29E-4F12-8640-FFACA4C76C72}" srcOrd="1" destOrd="0" presId="urn:microsoft.com/office/officeart/2018/2/layout/IconVerticalSolidList"/>
    <dgm:cxn modelId="{527E9285-F242-422A-B6A7-7A240F2CCB69}" type="presParOf" srcId="{AD71C40F-2327-4CCD-8BF4-FAA6315E0942}" destId="{47419BF7-7355-4902-AF92-A226D513D3FB}" srcOrd="2" destOrd="0" presId="urn:microsoft.com/office/officeart/2018/2/layout/IconVerticalSolidList"/>
    <dgm:cxn modelId="{21EE656B-5394-4134-8548-D7B33029191A}" type="presParOf" srcId="{AD71C40F-2327-4CCD-8BF4-FAA6315E0942}" destId="{61E53654-ACF7-41A8-9C6D-7C29F5914960}" srcOrd="3" destOrd="0" presId="urn:microsoft.com/office/officeart/2018/2/layout/IconVerticalSolidList"/>
    <dgm:cxn modelId="{B7B93514-D4C8-4B26-81BC-DBC4389DC8EB}" type="presParOf" srcId="{22DFB40F-6D16-4AF1-8513-9CA3163B92EA}" destId="{E02C6C1A-17A8-4231-86BC-8BAC49221941}" srcOrd="7" destOrd="0" presId="urn:microsoft.com/office/officeart/2018/2/layout/IconVerticalSolidList"/>
    <dgm:cxn modelId="{DBE5786E-3B85-4FE4-A9CD-6C64BC7EDAAB}" type="presParOf" srcId="{22DFB40F-6D16-4AF1-8513-9CA3163B92EA}" destId="{3538589E-4B44-4E8B-949B-71B82758CBFD}" srcOrd="8" destOrd="0" presId="urn:microsoft.com/office/officeart/2018/2/layout/IconVerticalSolidList"/>
    <dgm:cxn modelId="{7F1D44F0-40A5-4073-9207-E824443703DB}" type="presParOf" srcId="{3538589E-4B44-4E8B-949B-71B82758CBFD}" destId="{9688AB5C-DE12-414A-9BF4-3D22EBF13917}" srcOrd="0" destOrd="0" presId="urn:microsoft.com/office/officeart/2018/2/layout/IconVerticalSolidList"/>
    <dgm:cxn modelId="{990B9CD4-F286-419C-A648-8072A019EA24}" type="presParOf" srcId="{3538589E-4B44-4E8B-949B-71B82758CBFD}" destId="{02A22528-20B9-4897-9A8B-821B21393038}" srcOrd="1" destOrd="0" presId="urn:microsoft.com/office/officeart/2018/2/layout/IconVerticalSolidList"/>
    <dgm:cxn modelId="{0295D091-3F50-4063-94A3-CF8378F308C3}" type="presParOf" srcId="{3538589E-4B44-4E8B-949B-71B82758CBFD}" destId="{E9EC0CE2-D058-4663-8D90-BD50773A227E}" srcOrd="2" destOrd="0" presId="urn:microsoft.com/office/officeart/2018/2/layout/IconVerticalSolidList"/>
    <dgm:cxn modelId="{3BF04F3B-0932-47EF-A28B-087601E7B4BB}" type="presParOf" srcId="{3538589E-4B44-4E8B-949B-71B82758CBFD}" destId="{083998F0-53EB-4A92-BF72-89791750502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0ABD6D-ADF7-4DF3-8954-9F198BFCCB0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C17D6DF-B28A-4266-AB4F-88DF49AD1719}">
      <dgm:prSet/>
      <dgm:spPr/>
      <dgm:t>
        <a:bodyPr/>
        <a:lstStyle/>
        <a:p>
          <a:pPr>
            <a:lnSpc>
              <a:spcPct val="100000"/>
            </a:lnSpc>
            <a:defRPr b="1"/>
          </a:pPr>
          <a:r>
            <a:rPr lang="en-US" b="1" i="0"/>
            <a:t>FinCEN</a:t>
          </a:r>
          <a:endParaRPr lang="en-US" b="1"/>
        </a:p>
      </dgm:t>
    </dgm:pt>
    <dgm:pt modelId="{2150DE5A-11EE-40E1-802C-6EDFB7ACC701}" type="parTrans" cxnId="{36357AA3-FDDB-4845-8593-AC4F476804A3}">
      <dgm:prSet/>
      <dgm:spPr/>
      <dgm:t>
        <a:bodyPr/>
        <a:lstStyle/>
        <a:p>
          <a:endParaRPr lang="en-US"/>
        </a:p>
      </dgm:t>
    </dgm:pt>
    <dgm:pt modelId="{405CD8CB-A0D6-44E6-AB24-AAB6B050B8F0}" type="sibTrans" cxnId="{36357AA3-FDDB-4845-8593-AC4F476804A3}">
      <dgm:prSet/>
      <dgm:spPr/>
      <dgm:t>
        <a:bodyPr/>
        <a:lstStyle/>
        <a:p>
          <a:endParaRPr lang="en-US"/>
        </a:p>
      </dgm:t>
    </dgm:pt>
    <dgm:pt modelId="{3A292B1C-EE73-4A95-8F3E-74BDADCFC4CC}">
      <dgm:prSet/>
      <dgm:spPr/>
      <dgm:t>
        <a:bodyPr/>
        <a:lstStyle/>
        <a:p>
          <a:pPr>
            <a:lnSpc>
              <a:spcPct val="100000"/>
            </a:lnSpc>
          </a:pPr>
          <a:r>
            <a:rPr lang="en-US" b="1" i="0" dirty="0"/>
            <a:t>Corporate Transparency Act </a:t>
          </a:r>
          <a:r>
            <a:rPr lang="en-US" b="0" i="0" dirty="0"/>
            <a:t>implementation on hold.</a:t>
          </a:r>
          <a:endParaRPr lang="en-US" b="0" dirty="0"/>
        </a:p>
      </dgm:t>
    </dgm:pt>
    <dgm:pt modelId="{09F5A9DA-88AC-43A4-B635-03955FFC12B8}" type="parTrans" cxnId="{A7C591E9-E8ED-42D4-AF8B-23BEDDF27C5F}">
      <dgm:prSet/>
      <dgm:spPr/>
      <dgm:t>
        <a:bodyPr/>
        <a:lstStyle/>
        <a:p>
          <a:endParaRPr lang="en-US"/>
        </a:p>
      </dgm:t>
    </dgm:pt>
    <dgm:pt modelId="{E5E1B9F6-12F8-4EE6-A6F2-57BF30D52799}" type="sibTrans" cxnId="{A7C591E9-E8ED-42D4-AF8B-23BEDDF27C5F}">
      <dgm:prSet/>
      <dgm:spPr/>
      <dgm:t>
        <a:bodyPr/>
        <a:lstStyle/>
        <a:p>
          <a:endParaRPr lang="en-US"/>
        </a:p>
      </dgm:t>
    </dgm:pt>
    <dgm:pt modelId="{A29E6922-6A12-4C70-9D43-3B7C8235771B}">
      <dgm:prSet/>
      <dgm:spPr/>
      <dgm:t>
        <a:bodyPr/>
        <a:lstStyle/>
        <a:p>
          <a:pPr>
            <a:lnSpc>
              <a:spcPct val="100000"/>
            </a:lnSpc>
            <a:defRPr b="1"/>
          </a:pPr>
          <a:r>
            <a:rPr lang="en-US" b="1" i="0" dirty="0"/>
            <a:t>The Federal Reserve</a:t>
          </a:r>
          <a:endParaRPr lang="en-US" b="1" dirty="0"/>
        </a:p>
      </dgm:t>
    </dgm:pt>
    <dgm:pt modelId="{6D3DEF63-991E-4101-832C-6E838E73FD33}" type="parTrans" cxnId="{F585DDD9-D06A-43C3-941F-F9F0CBF081BC}">
      <dgm:prSet/>
      <dgm:spPr/>
      <dgm:t>
        <a:bodyPr/>
        <a:lstStyle/>
        <a:p>
          <a:endParaRPr lang="en-US"/>
        </a:p>
      </dgm:t>
    </dgm:pt>
    <dgm:pt modelId="{A5C8D3CA-75EC-4BAF-8C08-F386BF031942}" type="sibTrans" cxnId="{F585DDD9-D06A-43C3-941F-F9F0CBF081BC}">
      <dgm:prSet/>
      <dgm:spPr/>
      <dgm:t>
        <a:bodyPr/>
        <a:lstStyle/>
        <a:p>
          <a:endParaRPr lang="en-US"/>
        </a:p>
      </dgm:t>
    </dgm:pt>
    <dgm:pt modelId="{CB86D2BC-A1E0-4CBA-9021-9AD725354AC9}">
      <dgm:prSet/>
      <dgm:spPr/>
      <dgm:t>
        <a:bodyPr/>
        <a:lstStyle/>
        <a:p>
          <a:pPr>
            <a:lnSpc>
              <a:spcPct val="100000"/>
            </a:lnSpc>
          </a:pPr>
          <a:r>
            <a:rPr lang="en-US" b="1" i="0" dirty="0"/>
            <a:t>Michelle Bowman is now the Vice Chairman for Supervision</a:t>
          </a:r>
          <a:r>
            <a:rPr lang="en-US" b="0" i="0" dirty="0"/>
            <a:t>.</a:t>
          </a:r>
          <a:endParaRPr lang="en-US" dirty="0"/>
        </a:p>
      </dgm:t>
    </dgm:pt>
    <dgm:pt modelId="{5C579699-C78D-49E2-9C87-50E5920C99A8}" type="parTrans" cxnId="{927840C2-8F51-4DA4-A769-B7214AD99609}">
      <dgm:prSet/>
      <dgm:spPr/>
      <dgm:t>
        <a:bodyPr/>
        <a:lstStyle/>
        <a:p>
          <a:endParaRPr lang="en-US"/>
        </a:p>
      </dgm:t>
    </dgm:pt>
    <dgm:pt modelId="{6B3C08DF-B9A4-43DD-8ECE-396E03415BCD}" type="sibTrans" cxnId="{927840C2-8F51-4DA4-A769-B7214AD99609}">
      <dgm:prSet/>
      <dgm:spPr/>
      <dgm:t>
        <a:bodyPr/>
        <a:lstStyle/>
        <a:p>
          <a:endParaRPr lang="en-US"/>
        </a:p>
      </dgm:t>
    </dgm:pt>
    <dgm:pt modelId="{E8A4DE71-5D8C-4DFA-9122-ACD6DE2A7858}">
      <dgm:prSet/>
      <dgm:spPr/>
      <dgm:t>
        <a:bodyPr/>
        <a:lstStyle/>
        <a:p>
          <a:pPr>
            <a:lnSpc>
              <a:spcPct val="100000"/>
            </a:lnSpc>
          </a:pPr>
          <a:r>
            <a:rPr lang="en-US" b="0" i="0" dirty="0"/>
            <a:t>The Fed has been focused on </a:t>
          </a:r>
          <a:r>
            <a:rPr lang="en-US" b="1" i="0" dirty="0"/>
            <a:t>capital reform for large banks</a:t>
          </a:r>
          <a:r>
            <a:rPr lang="en-US" b="0" i="0" dirty="0"/>
            <a:t>.</a:t>
          </a:r>
          <a:endParaRPr lang="en-US" dirty="0"/>
        </a:p>
      </dgm:t>
    </dgm:pt>
    <dgm:pt modelId="{7271DC6B-A131-46BC-B395-255E5D896F7F}" type="parTrans" cxnId="{8F807332-6412-46F8-99D1-4EC1FD6D357D}">
      <dgm:prSet/>
      <dgm:spPr/>
      <dgm:t>
        <a:bodyPr/>
        <a:lstStyle/>
        <a:p>
          <a:endParaRPr lang="en-US"/>
        </a:p>
      </dgm:t>
    </dgm:pt>
    <dgm:pt modelId="{04110CC2-663E-4041-BE9E-E7DD2046507E}" type="sibTrans" cxnId="{8F807332-6412-46F8-99D1-4EC1FD6D357D}">
      <dgm:prSet/>
      <dgm:spPr/>
      <dgm:t>
        <a:bodyPr/>
        <a:lstStyle/>
        <a:p>
          <a:endParaRPr lang="en-US"/>
        </a:p>
      </dgm:t>
    </dgm:pt>
    <dgm:pt modelId="{8E07BA46-C07B-41E3-A200-80DC250E7F81}">
      <dgm:prSet/>
      <dgm:spPr/>
      <dgm:t>
        <a:bodyPr/>
        <a:lstStyle/>
        <a:p>
          <a:pPr>
            <a:lnSpc>
              <a:spcPct val="100000"/>
            </a:lnSpc>
          </a:pPr>
          <a:r>
            <a:rPr lang="en-US" b="0" i="0"/>
            <a:t>The </a:t>
          </a:r>
          <a:r>
            <a:rPr lang="en-US" b="1" i="0"/>
            <a:t>Reg II proposed rule is still not finalized</a:t>
          </a:r>
          <a:r>
            <a:rPr lang="en-US" b="0" i="0"/>
            <a:t>.</a:t>
          </a:r>
          <a:endParaRPr lang="en-US"/>
        </a:p>
      </dgm:t>
    </dgm:pt>
    <dgm:pt modelId="{5AEDE1AE-3858-440D-8075-0E8939BE4F83}" type="parTrans" cxnId="{4E530C3F-819A-4DA6-8D4A-7CDA4CBD1CD4}">
      <dgm:prSet/>
      <dgm:spPr/>
      <dgm:t>
        <a:bodyPr/>
        <a:lstStyle/>
        <a:p>
          <a:endParaRPr lang="en-US"/>
        </a:p>
      </dgm:t>
    </dgm:pt>
    <dgm:pt modelId="{A0282698-61E5-42EC-A663-4C021DA0DF75}" type="sibTrans" cxnId="{4E530C3F-819A-4DA6-8D4A-7CDA4CBD1CD4}">
      <dgm:prSet/>
      <dgm:spPr/>
      <dgm:t>
        <a:bodyPr/>
        <a:lstStyle/>
        <a:p>
          <a:endParaRPr lang="en-US"/>
        </a:p>
      </dgm:t>
    </dgm:pt>
    <dgm:pt modelId="{4DFA22B5-14DF-473B-830B-8A09ED558033}">
      <dgm:prSet/>
      <dgm:spPr/>
      <dgm:t>
        <a:bodyPr/>
        <a:lstStyle/>
        <a:p>
          <a:pPr>
            <a:lnSpc>
              <a:spcPct val="100000"/>
            </a:lnSpc>
            <a:defRPr b="1"/>
          </a:pPr>
          <a:r>
            <a:rPr lang="en-US" b="1" i="0" dirty="0"/>
            <a:t>Federal Trade Commission (FTC) </a:t>
          </a:r>
          <a:endParaRPr lang="en-US" b="1" dirty="0"/>
        </a:p>
      </dgm:t>
    </dgm:pt>
    <dgm:pt modelId="{A2D84353-33CA-40C5-A458-130A0FE7A3BE}" type="parTrans" cxnId="{69B263C9-B5B8-4B6C-A25E-1D1F5A0AA39C}">
      <dgm:prSet/>
      <dgm:spPr/>
      <dgm:t>
        <a:bodyPr/>
        <a:lstStyle/>
        <a:p>
          <a:endParaRPr lang="en-US"/>
        </a:p>
      </dgm:t>
    </dgm:pt>
    <dgm:pt modelId="{0D9D76D6-3E19-4773-A1F8-E240CA846714}" type="sibTrans" cxnId="{69B263C9-B5B8-4B6C-A25E-1D1F5A0AA39C}">
      <dgm:prSet/>
      <dgm:spPr/>
      <dgm:t>
        <a:bodyPr/>
        <a:lstStyle/>
        <a:p>
          <a:endParaRPr lang="en-US"/>
        </a:p>
      </dgm:t>
    </dgm:pt>
    <dgm:pt modelId="{2AA8929D-2ED5-4C4E-9581-CF114DC5016F}">
      <dgm:prSet/>
      <dgm:spPr/>
      <dgm:t>
        <a:bodyPr/>
        <a:lstStyle/>
        <a:p>
          <a:pPr>
            <a:lnSpc>
              <a:spcPct val="100000"/>
            </a:lnSpc>
          </a:pPr>
          <a:r>
            <a:rPr lang="en-US" b="1" i="0" dirty="0"/>
            <a:t>Andrew Ferguson has replaced Lina Khan </a:t>
          </a:r>
          <a:r>
            <a:rPr lang="en-US" b="0" i="0" dirty="0"/>
            <a:t>– a massive shift in leadership.</a:t>
          </a:r>
          <a:endParaRPr lang="en-US" dirty="0"/>
        </a:p>
      </dgm:t>
    </dgm:pt>
    <dgm:pt modelId="{B34557C5-8401-4598-8D41-4B2E2741704B}" type="parTrans" cxnId="{5783CD57-10C3-4021-ACA0-6824C9BBF4D4}">
      <dgm:prSet/>
      <dgm:spPr/>
      <dgm:t>
        <a:bodyPr/>
        <a:lstStyle/>
        <a:p>
          <a:endParaRPr lang="en-US"/>
        </a:p>
      </dgm:t>
    </dgm:pt>
    <dgm:pt modelId="{60DE5103-355E-4A35-A985-4D01FC2B79A7}" type="sibTrans" cxnId="{5783CD57-10C3-4021-ACA0-6824C9BBF4D4}">
      <dgm:prSet/>
      <dgm:spPr/>
      <dgm:t>
        <a:bodyPr/>
        <a:lstStyle/>
        <a:p>
          <a:endParaRPr lang="en-US"/>
        </a:p>
      </dgm:t>
    </dgm:pt>
    <dgm:pt modelId="{9BE59ED1-ED48-4480-A42D-262717BDBEC5}">
      <dgm:prSet/>
      <dgm:spPr/>
      <dgm:t>
        <a:bodyPr/>
        <a:lstStyle/>
        <a:p>
          <a:pPr>
            <a:lnSpc>
              <a:spcPct val="100000"/>
            </a:lnSpc>
          </a:pPr>
          <a:r>
            <a:rPr lang="en-US" b="0" i="0"/>
            <a:t>FTC is </a:t>
          </a:r>
          <a:r>
            <a:rPr lang="en-US" b="1" i="0"/>
            <a:t>focused on de-regulation</a:t>
          </a:r>
          <a:r>
            <a:rPr lang="en-US" b="0" i="0"/>
            <a:t>, though keeping a strong anti-trust focus.</a:t>
          </a:r>
          <a:endParaRPr lang="en-US"/>
        </a:p>
      </dgm:t>
    </dgm:pt>
    <dgm:pt modelId="{09DCD6A4-136C-4C89-A2E4-AB7C9AE8D3B1}" type="parTrans" cxnId="{A8D55DFF-58CB-49E8-A732-DCCFBF23F509}">
      <dgm:prSet/>
      <dgm:spPr/>
      <dgm:t>
        <a:bodyPr/>
        <a:lstStyle/>
        <a:p>
          <a:endParaRPr lang="en-US"/>
        </a:p>
      </dgm:t>
    </dgm:pt>
    <dgm:pt modelId="{EBF7B90E-4B58-4D53-9C05-15A5650F1759}" type="sibTrans" cxnId="{A8D55DFF-58CB-49E8-A732-DCCFBF23F509}">
      <dgm:prSet/>
      <dgm:spPr/>
      <dgm:t>
        <a:bodyPr/>
        <a:lstStyle/>
        <a:p>
          <a:endParaRPr lang="en-US"/>
        </a:p>
      </dgm:t>
    </dgm:pt>
    <dgm:pt modelId="{3AE1B8EE-3344-4F1A-87C7-7CCB682D7155}">
      <dgm:prSet/>
      <dgm:spPr/>
      <dgm:t>
        <a:bodyPr/>
        <a:lstStyle/>
        <a:p>
          <a:pPr>
            <a:lnSpc>
              <a:spcPct val="100000"/>
            </a:lnSpc>
            <a:defRPr b="1"/>
          </a:pPr>
          <a:r>
            <a:rPr lang="en-US" b="1" i="0"/>
            <a:t>Treasury</a:t>
          </a:r>
          <a:endParaRPr lang="en-US" b="1"/>
        </a:p>
      </dgm:t>
    </dgm:pt>
    <dgm:pt modelId="{99352C45-3AEB-4CD5-A43B-EBCA558B0042}" type="parTrans" cxnId="{4E10CC3B-0329-48C4-A953-FDD6AE9DDC20}">
      <dgm:prSet/>
      <dgm:spPr/>
      <dgm:t>
        <a:bodyPr/>
        <a:lstStyle/>
        <a:p>
          <a:endParaRPr lang="en-US"/>
        </a:p>
      </dgm:t>
    </dgm:pt>
    <dgm:pt modelId="{6D765448-951C-45BB-9492-8B4F874079C6}" type="sibTrans" cxnId="{4E10CC3B-0329-48C4-A953-FDD6AE9DDC20}">
      <dgm:prSet/>
      <dgm:spPr/>
      <dgm:t>
        <a:bodyPr/>
        <a:lstStyle/>
        <a:p>
          <a:endParaRPr lang="en-US"/>
        </a:p>
      </dgm:t>
    </dgm:pt>
    <dgm:pt modelId="{7898B9BF-A31E-4A6A-A57A-02F920ECEBAE}">
      <dgm:prSet/>
      <dgm:spPr/>
      <dgm:t>
        <a:bodyPr/>
        <a:lstStyle/>
        <a:p>
          <a:pPr>
            <a:lnSpc>
              <a:spcPct val="100000"/>
            </a:lnSpc>
          </a:pPr>
          <a:r>
            <a:rPr lang="en-US" b="1" i="0" dirty="0">
              <a:latin typeface="Arial" panose="020B0604020202020204"/>
            </a:rPr>
            <a:t>While Treasury supports the CDFI Fund, OMB is withholding FY25 funds</a:t>
          </a:r>
          <a:r>
            <a:rPr lang="en-US" b="1" i="0" dirty="0"/>
            <a:t>.</a:t>
          </a:r>
          <a:endParaRPr lang="en-US" b="1" dirty="0"/>
        </a:p>
      </dgm:t>
    </dgm:pt>
    <dgm:pt modelId="{A2645CBD-12BF-4D84-B09C-155922E00D56}" type="parTrans" cxnId="{4A938936-1FCC-4D31-8B2F-5444FD8C12A3}">
      <dgm:prSet/>
      <dgm:spPr/>
      <dgm:t>
        <a:bodyPr/>
        <a:lstStyle/>
        <a:p>
          <a:endParaRPr lang="en-US"/>
        </a:p>
      </dgm:t>
    </dgm:pt>
    <dgm:pt modelId="{ECD90A68-967B-42B9-A5F5-826BB6FF2004}" type="sibTrans" cxnId="{4A938936-1FCC-4D31-8B2F-5444FD8C12A3}">
      <dgm:prSet/>
      <dgm:spPr/>
      <dgm:t>
        <a:bodyPr/>
        <a:lstStyle/>
        <a:p>
          <a:endParaRPr lang="en-US"/>
        </a:p>
      </dgm:t>
    </dgm:pt>
    <dgm:pt modelId="{BA7F0892-A373-45AC-979C-E302530DD559}">
      <dgm:prSet phldr="0"/>
      <dgm:spPr/>
      <dgm:t>
        <a:bodyPr/>
        <a:lstStyle/>
        <a:p>
          <a:pPr>
            <a:lnSpc>
              <a:spcPct val="100000"/>
            </a:lnSpc>
          </a:pPr>
          <a:r>
            <a:rPr lang="en-US" b="1" dirty="0">
              <a:latin typeface="Arial" panose="020B0604020202020204"/>
            </a:rPr>
            <a:t>GENIUS Act Implementation</a:t>
          </a:r>
          <a:r>
            <a:rPr lang="en-US" b="0" dirty="0">
              <a:latin typeface="Arial" panose="020B0604020202020204"/>
            </a:rPr>
            <a:t> is underway</a:t>
          </a:r>
          <a:r>
            <a:rPr lang="en-US" b="1" dirty="0">
              <a:latin typeface="Arial" panose="020B0604020202020204"/>
            </a:rPr>
            <a:t>.</a:t>
          </a:r>
        </a:p>
      </dgm:t>
    </dgm:pt>
    <dgm:pt modelId="{0261DBC5-4E25-41B6-A111-95415B00CE23}" type="parTrans" cxnId="{1452FACF-9D6C-4D18-9BF9-1FAC8AFE03EC}">
      <dgm:prSet/>
      <dgm:spPr/>
      <dgm:t>
        <a:bodyPr/>
        <a:lstStyle/>
        <a:p>
          <a:endParaRPr lang="en-US"/>
        </a:p>
      </dgm:t>
    </dgm:pt>
    <dgm:pt modelId="{3FD37144-4D4E-47F9-A89E-8803813B8870}" type="sibTrans" cxnId="{1452FACF-9D6C-4D18-9BF9-1FAC8AFE03EC}">
      <dgm:prSet/>
      <dgm:spPr/>
      <dgm:t>
        <a:bodyPr/>
        <a:lstStyle/>
        <a:p>
          <a:endParaRPr lang="en-US"/>
        </a:p>
      </dgm:t>
    </dgm:pt>
    <dgm:pt modelId="{9A4FE39D-5626-4575-8525-576B4B9ACE66}">
      <dgm:prSet phldr="0"/>
      <dgm:spPr/>
      <dgm:t>
        <a:bodyPr/>
        <a:lstStyle/>
        <a:p>
          <a:pPr>
            <a:lnSpc>
              <a:spcPct val="100000"/>
            </a:lnSpc>
          </a:pPr>
          <a:r>
            <a:rPr lang="en-US" dirty="0">
              <a:latin typeface="Arial" panose="020B0604020202020204"/>
            </a:rPr>
            <a:t>Treasury is working to </a:t>
          </a:r>
          <a:r>
            <a:rPr lang="en-US" b="1" dirty="0">
              <a:latin typeface="Arial" panose="020B0604020202020204"/>
            </a:rPr>
            <a:t>modernize payments</a:t>
          </a:r>
          <a:r>
            <a:rPr lang="en-US" dirty="0">
              <a:latin typeface="Arial" panose="020B0604020202020204"/>
            </a:rPr>
            <a:t> while </a:t>
          </a:r>
          <a:r>
            <a:rPr lang="en-US" b="1" dirty="0">
              <a:latin typeface="Arial" panose="020B0604020202020204"/>
            </a:rPr>
            <a:t>reducing fraud </a:t>
          </a:r>
          <a:r>
            <a:rPr lang="en-US" dirty="0">
              <a:latin typeface="Arial" panose="020B0604020202020204"/>
            </a:rPr>
            <a:t>and considering the </a:t>
          </a:r>
          <a:r>
            <a:rPr lang="en-US" b="1" dirty="0">
              <a:latin typeface="Arial" panose="020B0604020202020204"/>
            </a:rPr>
            <a:t>reduced role of checks</a:t>
          </a:r>
          <a:r>
            <a:rPr lang="en-US" dirty="0">
              <a:latin typeface="Arial" panose="020B0604020202020204"/>
            </a:rPr>
            <a:t>.</a:t>
          </a:r>
        </a:p>
      </dgm:t>
    </dgm:pt>
    <dgm:pt modelId="{CBA23F52-0E0D-4365-B7DA-022C7567F95D}" type="parTrans" cxnId="{25F61F0A-0C7D-4976-9247-E10F865B9CDC}">
      <dgm:prSet/>
      <dgm:spPr/>
      <dgm:t>
        <a:bodyPr/>
        <a:lstStyle/>
        <a:p>
          <a:endParaRPr lang="en-US"/>
        </a:p>
      </dgm:t>
    </dgm:pt>
    <dgm:pt modelId="{E7FB48F4-5F9A-425A-A1C9-C14BD04839B8}" type="sibTrans" cxnId="{25F61F0A-0C7D-4976-9247-E10F865B9CDC}">
      <dgm:prSet/>
      <dgm:spPr/>
      <dgm:t>
        <a:bodyPr/>
        <a:lstStyle/>
        <a:p>
          <a:endParaRPr lang="en-US"/>
        </a:p>
      </dgm:t>
    </dgm:pt>
    <dgm:pt modelId="{3F1C4204-D6BE-4D38-A045-091EC151B211}">
      <dgm:prSet phldr="0"/>
      <dgm:spPr/>
      <dgm:t>
        <a:bodyPr/>
        <a:lstStyle/>
        <a:p>
          <a:pPr>
            <a:lnSpc>
              <a:spcPct val="100000"/>
            </a:lnSpc>
          </a:pPr>
          <a:r>
            <a:rPr lang="en-US" dirty="0">
              <a:latin typeface="Arial" panose="020B0604020202020204"/>
            </a:rPr>
            <a:t>Treasury is working with FHFA and others to </a:t>
          </a:r>
          <a:r>
            <a:rPr lang="en-US" b="1" dirty="0">
              <a:latin typeface="Arial" panose="020B0604020202020204"/>
            </a:rPr>
            <a:t>address housing affordability </a:t>
          </a:r>
          <a:r>
            <a:rPr lang="en-US" dirty="0">
              <a:latin typeface="Arial" panose="020B0604020202020204"/>
            </a:rPr>
            <a:t>and the </a:t>
          </a:r>
          <a:r>
            <a:rPr lang="en-US" b="1" dirty="0">
              <a:latin typeface="Arial" panose="020B0604020202020204"/>
            </a:rPr>
            <a:t>future of the GSEs.</a:t>
          </a:r>
        </a:p>
      </dgm:t>
    </dgm:pt>
    <dgm:pt modelId="{468D4781-56D0-4D48-B4EE-F87BBC887EA3}" type="parTrans" cxnId="{2ECC2CA3-AF66-49DB-A43F-8AFC6E51A0E0}">
      <dgm:prSet/>
      <dgm:spPr/>
      <dgm:t>
        <a:bodyPr/>
        <a:lstStyle/>
        <a:p>
          <a:endParaRPr lang="en-US"/>
        </a:p>
      </dgm:t>
    </dgm:pt>
    <dgm:pt modelId="{27317D60-A313-46CD-9BBA-57008D860376}" type="sibTrans" cxnId="{2ECC2CA3-AF66-49DB-A43F-8AFC6E51A0E0}">
      <dgm:prSet/>
      <dgm:spPr/>
      <dgm:t>
        <a:bodyPr/>
        <a:lstStyle/>
        <a:p>
          <a:endParaRPr lang="en-US"/>
        </a:p>
      </dgm:t>
    </dgm:pt>
    <dgm:pt modelId="{F75B7E4F-2115-4E8B-BECC-07C0753B846B}">
      <dgm:prSet phldr="0"/>
      <dgm:spPr/>
      <dgm:t>
        <a:bodyPr/>
        <a:lstStyle/>
        <a:p>
          <a:pPr>
            <a:lnSpc>
              <a:spcPct val="100000"/>
            </a:lnSpc>
          </a:pPr>
          <a:endParaRPr lang="en-US">
            <a:latin typeface="Arial" panose="020B0604020202020204"/>
          </a:endParaRPr>
        </a:p>
      </dgm:t>
    </dgm:pt>
    <dgm:pt modelId="{0A64D051-21DC-43DC-B955-9DA644ED4A27}" type="parTrans" cxnId="{1B863855-4067-410C-95AD-0AD9D5ADB1BB}">
      <dgm:prSet/>
      <dgm:spPr/>
      <dgm:t>
        <a:bodyPr/>
        <a:lstStyle/>
        <a:p>
          <a:endParaRPr lang="en-US"/>
        </a:p>
      </dgm:t>
    </dgm:pt>
    <dgm:pt modelId="{4132A6ED-EB53-4995-85C9-8F6C024EAEBA}" type="sibTrans" cxnId="{1B863855-4067-410C-95AD-0AD9D5ADB1BB}">
      <dgm:prSet/>
      <dgm:spPr/>
      <dgm:t>
        <a:bodyPr/>
        <a:lstStyle/>
        <a:p>
          <a:endParaRPr lang="en-US"/>
        </a:p>
      </dgm:t>
    </dgm:pt>
    <dgm:pt modelId="{C3CC428B-F0BF-4A47-87C4-AC0486D953BF}" type="pres">
      <dgm:prSet presAssocID="{A30ABD6D-ADF7-4DF3-8954-9F198BFCCB07}" presName="root" presStyleCnt="0">
        <dgm:presLayoutVars>
          <dgm:dir val="rev"/>
          <dgm:resizeHandles val="exact"/>
        </dgm:presLayoutVars>
      </dgm:prSet>
      <dgm:spPr/>
    </dgm:pt>
    <dgm:pt modelId="{B1EFA278-A935-4F4C-9175-2128951B9BEC}" type="pres">
      <dgm:prSet presAssocID="{FC17D6DF-B28A-4266-AB4F-88DF49AD1719}" presName="compNode" presStyleCnt="0"/>
      <dgm:spPr/>
    </dgm:pt>
    <dgm:pt modelId="{C325A987-446B-4E4A-A1F9-984CB094CE10}" type="pres">
      <dgm:prSet presAssocID="{FC17D6DF-B28A-4266-AB4F-88DF49AD171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A351D308-79D3-4799-863D-42095DD1419C}" type="pres">
      <dgm:prSet presAssocID="{FC17D6DF-B28A-4266-AB4F-88DF49AD1719}" presName="iconSpace" presStyleCnt="0"/>
      <dgm:spPr/>
    </dgm:pt>
    <dgm:pt modelId="{40F37355-44F2-4D84-94A5-52F32862F2CB}" type="pres">
      <dgm:prSet presAssocID="{FC17D6DF-B28A-4266-AB4F-88DF49AD1719}" presName="parTx" presStyleLbl="revTx" presStyleIdx="0" presStyleCnt="8">
        <dgm:presLayoutVars>
          <dgm:chMax val="0"/>
          <dgm:chPref val="0"/>
        </dgm:presLayoutVars>
      </dgm:prSet>
      <dgm:spPr/>
    </dgm:pt>
    <dgm:pt modelId="{C4973F8B-F541-4BBA-8306-C402C31AF689}" type="pres">
      <dgm:prSet presAssocID="{FC17D6DF-B28A-4266-AB4F-88DF49AD1719}" presName="txSpace" presStyleCnt="0"/>
      <dgm:spPr/>
    </dgm:pt>
    <dgm:pt modelId="{03C7CB39-F48F-4983-A57F-E519F0BF82BF}" type="pres">
      <dgm:prSet presAssocID="{FC17D6DF-B28A-4266-AB4F-88DF49AD1719}" presName="desTx" presStyleLbl="revTx" presStyleIdx="1" presStyleCnt="8">
        <dgm:presLayoutVars/>
      </dgm:prSet>
      <dgm:spPr/>
    </dgm:pt>
    <dgm:pt modelId="{86630FBF-55BA-4DD4-B65F-FE24B69F8EA4}" type="pres">
      <dgm:prSet presAssocID="{405CD8CB-A0D6-44E6-AB24-AAB6B050B8F0}" presName="sibTrans" presStyleCnt="0"/>
      <dgm:spPr/>
    </dgm:pt>
    <dgm:pt modelId="{9D54E44B-3D63-49B9-8734-61A67F6415B9}" type="pres">
      <dgm:prSet presAssocID="{A29E6922-6A12-4C70-9D43-3B7C8235771B}" presName="compNode" presStyleCnt="0"/>
      <dgm:spPr/>
    </dgm:pt>
    <dgm:pt modelId="{4E009BAA-B2D6-4A09-8DBD-C9DCEDB52EA3}" type="pres">
      <dgm:prSet presAssocID="{A29E6922-6A12-4C70-9D43-3B7C823577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31B088D3-926D-4CD6-8C3B-1CE17050E0F8}" type="pres">
      <dgm:prSet presAssocID="{A29E6922-6A12-4C70-9D43-3B7C8235771B}" presName="iconSpace" presStyleCnt="0"/>
      <dgm:spPr/>
    </dgm:pt>
    <dgm:pt modelId="{8C11E8EA-52F6-4973-863D-990C0841A7D2}" type="pres">
      <dgm:prSet presAssocID="{A29E6922-6A12-4C70-9D43-3B7C8235771B}" presName="parTx" presStyleLbl="revTx" presStyleIdx="2" presStyleCnt="8">
        <dgm:presLayoutVars>
          <dgm:chMax val="0"/>
          <dgm:chPref val="0"/>
        </dgm:presLayoutVars>
      </dgm:prSet>
      <dgm:spPr/>
    </dgm:pt>
    <dgm:pt modelId="{03C39F55-EC81-451F-9585-310027DC6431}" type="pres">
      <dgm:prSet presAssocID="{A29E6922-6A12-4C70-9D43-3B7C8235771B}" presName="txSpace" presStyleCnt="0"/>
      <dgm:spPr/>
    </dgm:pt>
    <dgm:pt modelId="{0AFEC218-795B-4B08-919E-815700306867}" type="pres">
      <dgm:prSet presAssocID="{A29E6922-6A12-4C70-9D43-3B7C8235771B}" presName="desTx" presStyleLbl="revTx" presStyleIdx="3" presStyleCnt="8">
        <dgm:presLayoutVars/>
      </dgm:prSet>
      <dgm:spPr/>
    </dgm:pt>
    <dgm:pt modelId="{46C74894-EA23-40FA-850B-AD380B2C0D33}" type="pres">
      <dgm:prSet presAssocID="{A5C8D3CA-75EC-4BAF-8C08-F386BF031942}" presName="sibTrans" presStyleCnt="0"/>
      <dgm:spPr/>
    </dgm:pt>
    <dgm:pt modelId="{B79B5658-F1FF-4F67-9917-8243E40ADF5A}" type="pres">
      <dgm:prSet presAssocID="{4DFA22B5-14DF-473B-830B-8A09ED558033}" presName="compNode" presStyleCnt="0"/>
      <dgm:spPr/>
    </dgm:pt>
    <dgm:pt modelId="{942CC67C-94E7-47FB-A6D3-14AFC9013F6A}" type="pres">
      <dgm:prSet presAssocID="{4DFA22B5-14DF-473B-830B-8A09ED55803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mmer1 with solid fill"/>
        </a:ext>
      </dgm:extLst>
    </dgm:pt>
    <dgm:pt modelId="{67725E41-5DAF-4E52-BE81-FE14CE04B128}" type="pres">
      <dgm:prSet presAssocID="{4DFA22B5-14DF-473B-830B-8A09ED558033}" presName="iconSpace" presStyleCnt="0"/>
      <dgm:spPr/>
    </dgm:pt>
    <dgm:pt modelId="{92C2D413-C24D-4870-9FDA-96120B8379E7}" type="pres">
      <dgm:prSet presAssocID="{4DFA22B5-14DF-473B-830B-8A09ED558033}" presName="parTx" presStyleLbl="revTx" presStyleIdx="4" presStyleCnt="8">
        <dgm:presLayoutVars>
          <dgm:chMax val="0"/>
          <dgm:chPref val="0"/>
        </dgm:presLayoutVars>
      </dgm:prSet>
      <dgm:spPr/>
    </dgm:pt>
    <dgm:pt modelId="{AAC7D87D-2501-43AB-B9BA-9383FCE03926}" type="pres">
      <dgm:prSet presAssocID="{4DFA22B5-14DF-473B-830B-8A09ED558033}" presName="txSpace" presStyleCnt="0"/>
      <dgm:spPr/>
    </dgm:pt>
    <dgm:pt modelId="{9AC9FA75-D11B-4963-A6BB-463CE65695DC}" type="pres">
      <dgm:prSet presAssocID="{4DFA22B5-14DF-473B-830B-8A09ED558033}" presName="desTx" presStyleLbl="revTx" presStyleIdx="5" presStyleCnt="8">
        <dgm:presLayoutVars/>
      </dgm:prSet>
      <dgm:spPr/>
    </dgm:pt>
    <dgm:pt modelId="{5D611F0D-12F2-42C4-8D04-4D4BABC94541}" type="pres">
      <dgm:prSet presAssocID="{0D9D76D6-3E19-4773-A1F8-E240CA846714}" presName="sibTrans" presStyleCnt="0"/>
      <dgm:spPr/>
    </dgm:pt>
    <dgm:pt modelId="{1984DB2A-60C5-413E-AEA9-BF36401CAD05}" type="pres">
      <dgm:prSet presAssocID="{3AE1B8EE-3344-4F1A-87C7-7CCB682D7155}" presName="compNode" presStyleCnt="0"/>
      <dgm:spPr/>
    </dgm:pt>
    <dgm:pt modelId="{99AF863D-E1A8-4B81-844A-4A804E9AD8ED}" type="pres">
      <dgm:prSet presAssocID="{3AE1B8EE-3344-4F1A-87C7-7CCB682D71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1C0E9E36-9697-4757-9858-C0F72FFA8A6C}" type="pres">
      <dgm:prSet presAssocID="{3AE1B8EE-3344-4F1A-87C7-7CCB682D7155}" presName="iconSpace" presStyleCnt="0"/>
      <dgm:spPr/>
    </dgm:pt>
    <dgm:pt modelId="{1B7DC030-FCCF-492A-9418-F2323E26EB54}" type="pres">
      <dgm:prSet presAssocID="{3AE1B8EE-3344-4F1A-87C7-7CCB682D7155}" presName="parTx" presStyleLbl="revTx" presStyleIdx="6" presStyleCnt="8">
        <dgm:presLayoutVars>
          <dgm:chMax val="0"/>
          <dgm:chPref val="0"/>
        </dgm:presLayoutVars>
      </dgm:prSet>
      <dgm:spPr/>
    </dgm:pt>
    <dgm:pt modelId="{1F49FAEE-E822-464E-91C6-A2F78DAEAD0F}" type="pres">
      <dgm:prSet presAssocID="{3AE1B8EE-3344-4F1A-87C7-7CCB682D7155}" presName="txSpace" presStyleCnt="0"/>
      <dgm:spPr/>
    </dgm:pt>
    <dgm:pt modelId="{4814B70B-F3DD-4F18-A0B7-8DACDD41A2DE}" type="pres">
      <dgm:prSet presAssocID="{3AE1B8EE-3344-4F1A-87C7-7CCB682D7155}" presName="desTx" presStyleLbl="revTx" presStyleIdx="7" presStyleCnt="8">
        <dgm:presLayoutVars/>
      </dgm:prSet>
      <dgm:spPr/>
    </dgm:pt>
  </dgm:ptLst>
  <dgm:cxnLst>
    <dgm:cxn modelId="{DBC52F04-6FCF-411E-9587-E7870D793E26}" type="presOf" srcId="{3A292B1C-EE73-4A95-8F3E-74BDADCFC4CC}" destId="{03C7CB39-F48F-4983-A57F-E519F0BF82BF}" srcOrd="0" destOrd="0" presId="urn:microsoft.com/office/officeart/2018/2/layout/IconLabelDescriptionList"/>
    <dgm:cxn modelId="{32AB6607-49CA-4BE1-BA34-D0E73C93B294}" type="presOf" srcId="{A30ABD6D-ADF7-4DF3-8954-9F198BFCCB07}" destId="{C3CC428B-F0BF-4A47-87C4-AC0486D953BF}" srcOrd="0" destOrd="0" presId="urn:microsoft.com/office/officeart/2018/2/layout/IconLabelDescriptionList"/>
    <dgm:cxn modelId="{25F61F0A-0C7D-4976-9247-E10F865B9CDC}" srcId="{3AE1B8EE-3344-4F1A-87C7-7CCB682D7155}" destId="{9A4FE39D-5626-4575-8525-576B4B9ACE66}" srcOrd="2" destOrd="0" parTransId="{CBA23F52-0E0D-4365-B7DA-022C7567F95D}" sibTransId="{E7FB48F4-5F9A-425A-A1C9-C14BD04839B8}"/>
    <dgm:cxn modelId="{D202290C-22A0-419E-93AD-4AEBF1198DB4}" type="presOf" srcId="{3F1C4204-D6BE-4D38-A045-091EC151B211}" destId="{4814B70B-F3DD-4F18-A0B7-8DACDD41A2DE}" srcOrd="0" destOrd="3" presId="urn:microsoft.com/office/officeart/2018/2/layout/IconLabelDescriptionList"/>
    <dgm:cxn modelId="{4C8A4915-A8E3-40FE-9BC5-EC5B480DFA08}" type="presOf" srcId="{9A4FE39D-5626-4575-8525-576B4B9ACE66}" destId="{4814B70B-F3DD-4F18-A0B7-8DACDD41A2DE}" srcOrd="0" destOrd="2" presId="urn:microsoft.com/office/officeart/2018/2/layout/IconLabelDescriptionList"/>
    <dgm:cxn modelId="{3D24AA21-3C69-4F5C-855E-368CA72EA0EB}" type="presOf" srcId="{8E07BA46-C07B-41E3-A200-80DC250E7F81}" destId="{0AFEC218-795B-4B08-919E-815700306867}" srcOrd="0" destOrd="2" presId="urn:microsoft.com/office/officeart/2018/2/layout/IconLabelDescriptionList"/>
    <dgm:cxn modelId="{8F807332-6412-46F8-99D1-4EC1FD6D357D}" srcId="{A29E6922-6A12-4C70-9D43-3B7C8235771B}" destId="{E8A4DE71-5D8C-4DFA-9122-ACD6DE2A7858}" srcOrd="1" destOrd="0" parTransId="{7271DC6B-A131-46BC-B395-255E5D896F7F}" sibTransId="{04110CC2-663E-4041-BE9E-E7DD2046507E}"/>
    <dgm:cxn modelId="{4A938936-1FCC-4D31-8B2F-5444FD8C12A3}" srcId="{3AE1B8EE-3344-4F1A-87C7-7CCB682D7155}" destId="{7898B9BF-A31E-4A6A-A57A-02F920ECEBAE}" srcOrd="0" destOrd="0" parTransId="{A2645CBD-12BF-4D84-B09C-155922E00D56}" sibTransId="{ECD90A68-967B-42B9-A5F5-826BB6FF2004}"/>
    <dgm:cxn modelId="{4E10CC3B-0329-48C4-A953-FDD6AE9DDC20}" srcId="{A30ABD6D-ADF7-4DF3-8954-9F198BFCCB07}" destId="{3AE1B8EE-3344-4F1A-87C7-7CCB682D7155}" srcOrd="3" destOrd="0" parTransId="{99352C45-3AEB-4CD5-A43B-EBCA558B0042}" sibTransId="{6D765448-951C-45BB-9492-8B4F874079C6}"/>
    <dgm:cxn modelId="{E64ED83B-9865-420A-834A-CEE7402BA2E2}" type="presOf" srcId="{E8A4DE71-5D8C-4DFA-9122-ACD6DE2A7858}" destId="{0AFEC218-795B-4B08-919E-815700306867}" srcOrd="0" destOrd="1" presId="urn:microsoft.com/office/officeart/2018/2/layout/IconLabelDescriptionList"/>
    <dgm:cxn modelId="{4E530C3F-819A-4DA6-8D4A-7CDA4CBD1CD4}" srcId="{A29E6922-6A12-4C70-9D43-3B7C8235771B}" destId="{8E07BA46-C07B-41E3-A200-80DC250E7F81}" srcOrd="2" destOrd="0" parTransId="{5AEDE1AE-3858-440D-8075-0E8939BE4F83}" sibTransId="{A0282698-61E5-42EC-A663-4C021DA0DF75}"/>
    <dgm:cxn modelId="{2200B047-C851-4CE6-97E0-25FFEC7F2AEA}" type="presOf" srcId="{7898B9BF-A31E-4A6A-A57A-02F920ECEBAE}" destId="{4814B70B-F3DD-4F18-A0B7-8DACDD41A2DE}" srcOrd="0" destOrd="0" presId="urn:microsoft.com/office/officeart/2018/2/layout/IconLabelDescriptionList"/>
    <dgm:cxn modelId="{1B863855-4067-410C-95AD-0AD9D5ADB1BB}" srcId="{3AE1B8EE-3344-4F1A-87C7-7CCB682D7155}" destId="{F75B7E4F-2115-4E8B-BECC-07C0753B846B}" srcOrd="4" destOrd="0" parTransId="{0A64D051-21DC-43DC-B955-9DA644ED4A27}" sibTransId="{4132A6ED-EB53-4995-85C9-8F6C024EAEBA}"/>
    <dgm:cxn modelId="{5783CD57-10C3-4021-ACA0-6824C9BBF4D4}" srcId="{4DFA22B5-14DF-473B-830B-8A09ED558033}" destId="{2AA8929D-2ED5-4C4E-9581-CF114DC5016F}" srcOrd="0" destOrd="0" parTransId="{B34557C5-8401-4598-8D41-4B2E2741704B}" sibTransId="{60DE5103-355E-4A35-A985-4D01FC2B79A7}"/>
    <dgm:cxn modelId="{8737FE7A-AF00-48E2-B83B-D97CB8D353F6}" type="presOf" srcId="{CB86D2BC-A1E0-4CBA-9021-9AD725354AC9}" destId="{0AFEC218-795B-4B08-919E-815700306867}" srcOrd="0" destOrd="0" presId="urn:microsoft.com/office/officeart/2018/2/layout/IconLabelDescriptionList"/>
    <dgm:cxn modelId="{B3FE3789-AE73-4757-9264-0FF59655D64D}" type="presOf" srcId="{F75B7E4F-2115-4E8B-BECC-07C0753B846B}" destId="{4814B70B-F3DD-4F18-A0B7-8DACDD41A2DE}" srcOrd="0" destOrd="4" presId="urn:microsoft.com/office/officeart/2018/2/layout/IconLabelDescriptionList"/>
    <dgm:cxn modelId="{2ECC2CA3-AF66-49DB-A43F-8AFC6E51A0E0}" srcId="{3AE1B8EE-3344-4F1A-87C7-7CCB682D7155}" destId="{3F1C4204-D6BE-4D38-A045-091EC151B211}" srcOrd="3" destOrd="0" parTransId="{468D4781-56D0-4D48-B4EE-F87BBC887EA3}" sibTransId="{27317D60-A313-46CD-9BBA-57008D860376}"/>
    <dgm:cxn modelId="{36357AA3-FDDB-4845-8593-AC4F476804A3}" srcId="{A30ABD6D-ADF7-4DF3-8954-9F198BFCCB07}" destId="{FC17D6DF-B28A-4266-AB4F-88DF49AD1719}" srcOrd="0" destOrd="0" parTransId="{2150DE5A-11EE-40E1-802C-6EDFB7ACC701}" sibTransId="{405CD8CB-A0D6-44E6-AB24-AAB6B050B8F0}"/>
    <dgm:cxn modelId="{F8A8BDAA-A7EF-44B1-A497-664A2E56D06D}" type="presOf" srcId="{2AA8929D-2ED5-4C4E-9581-CF114DC5016F}" destId="{9AC9FA75-D11B-4963-A6BB-463CE65695DC}" srcOrd="0" destOrd="0" presId="urn:microsoft.com/office/officeart/2018/2/layout/IconLabelDescriptionList"/>
    <dgm:cxn modelId="{199884BF-0B07-4E0B-93A0-C50D01677D06}" type="presOf" srcId="{BA7F0892-A373-45AC-979C-E302530DD559}" destId="{4814B70B-F3DD-4F18-A0B7-8DACDD41A2DE}" srcOrd="0" destOrd="1" presId="urn:microsoft.com/office/officeart/2018/2/layout/IconLabelDescriptionList"/>
    <dgm:cxn modelId="{927840C2-8F51-4DA4-A769-B7214AD99609}" srcId="{A29E6922-6A12-4C70-9D43-3B7C8235771B}" destId="{CB86D2BC-A1E0-4CBA-9021-9AD725354AC9}" srcOrd="0" destOrd="0" parTransId="{5C579699-C78D-49E2-9C87-50E5920C99A8}" sibTransId="{6B3C08DF-B9A4-43DD-8ECE-396E03415BCD}"/>
    <dgm:cxn modelId="{69B263C9-B5B8-4B6C-A25E-1D1F5A0AA39C}" srcId="{A30ABD6D-ADF7-4DF3-8954-9F198BFCCB07}" destId="{4DFA22B5-14DF-473B-830B-8A09ED558033}" srcOrd="2" destOrd="0" parTransId="{A2D84353-33CA-40C5-A458-130A0FE7A3BE}" sibTransId="{0D9D76D6-3E19-4773-A1F8-E240CA846714}"/>
    <dgm:cxn modelId="{1452FACF-9D6C-4D18-9BF9-1FAC8AFE03EC}" srcId="{3AE1B8EE-3344-4F1A-87C7-7CCB682D7155}" destId="{BA7F0892-A373-45AC-979C-E302530DD559}" srcOrd="1" destOrd="0" parTransId="{0261DBC5-4E25-41B6-A111-95415B00CE23}" sibTransId="{3FD37144-4D4E-47F9-A89E-8803813B8870}"/>
    <dgm:cxn modelId="{10FEBDD4-2DEC-4411-A3AE-637354B5F4F1}" type="presOf" srcId="{3AE1B8EE-3344-4F1A-87C7-7CCB682D7155}" destId="{1B7DC030-FCCF-492A-9418-F2323E26EB54}" srcOrd="0" destOrd="0" presId="urn:microsoft.com/office/officeart/2018/2/layout/IconLabelDescriptionList"/>
    <dgm:cxn modelId="{8F6BD0D8-25F8-490B-B208-0C03C26A977E}" type="presOf" srcId="{4DFA22B5-14DF-473B-830B-8A09ED558033}" destId="{92C2D413-C24D-4870-9FDA-96120B8379E7}" srcOrd="0" destOrd="0" presId="urn:microsoft.com/office/officeart/2018/2/layout/IconLabelDescriptionList"/>
    <dgm:cxn modelId="{F585DDD9-D06A-43C3-941F-F9F0CBF081BC}" srcId="{A30ABD6D-ADF7-4DF3-8954-9F198BFCCB07}" destId="{A29E6922-6A12-4C70-9D43-3B7C8235771B}" srcOrd="1" destOrd="0" parTransId="{6D3DEF63-991E-4101-832C-6E838E73FD33}" sibTransId="{A5C8D3CA-75EC-4BAF-8C08-F386BF031942}"/>
    <dgm:cxn modelId="{EBB43BE3-DD28-491C-A973-15360CBC3749}" type="presOf" srcId="{A29E6922-6A12-4C70-9D43-3B7C8235771B}" destId="{8C11E8EA-52F6-4973-863D-990C0841A7D2}" srcOrd="0" destOrd="0" presId="urn:microsoft.com/office/officeart/2018/2/layout/IconLabelDescriptionList"/>
    <dgm:cxn modelId="{CBA4B8E5-3DBB-4813-8F31-2CEEE78C1543}" type="presOf" srcId="{FC17D6DF-B28A-4266-AB4F-88DF49AD1719}" destId="{40F37355-44F2-4D84-94A5-52F32862F2CB}" srcOrd="0" destOrd="0" presId="urn:microsoft.com/office/officeart/2018/2/layout/IconLabelDescriptionList"/>
    <dgm:cxn modelId="{A7C591E9-E8ED-42D4-AF8B-23BEDDF27C5F}" srcId="{FC17D6DF-B28A-4266-AB4F-88DF49AD1719}" destId="{3A292B1C-EE73-4A95-8F3E-74BDADCFC4CC}" srcOrd="0" destOrd="0" parTransId="{09F5A9DA-88AC-43A4-B635-03955FFC12B8}" sibTransId="{E5E1B9F6-12F8-4EE6-A6F2-57BF30D52799}"/>
    <dgm:cxn modelId="{5506CBEB-84F3-4410-9768-97404AAC7D60}" type="presOf" srcId="{9BE59ED1-ED48-4480-A42D-262717BDBEC5}" destId="{9AC9FA75-D11B-4963-A6BB-463CE65695DC}" srcOrd="0" destOrd="1" presId="urn:microsoft.com/office/officeart/2018/2/layout/IconLabelDescriptionList"/>
    <dgm:cxn modelId="{A8D55DFF-58CB-49E8-A732-DCCFBF23F509}" srcId="{4DFA22B5-14DF-473B-830B-8A09ED558033}" destId="{9BE59ED1-ED48-4480-A42D-262717BDBEC5}" srcOrd="1" destOrd="0" parTransId="{09DCD6A4-136C-4C89-A2E4-AB7C9AE8D3B1}" sibTransId="{EBF7B90E-4B58-4D53-9C05-15A5650F1759}"/>
    <dgm:cxn modelId="{FE3CDD7B-444D-4E6D-B293-7A04B65336C2}" type="presParOf" srcId="{C3CC428B-F0BF-4A47-87C4-AC0486D953BF}" destId="{B1EFA278-A935-4F4C-9175-2128951B9BEC}" srcOrd="0" destOrd="0" presId="urn:microsoft.com/office/officeart/2018/2/layout/IconLabelDescriptionList"/>
    <dgm:cxn modelId="{44800555-701E-456B-A002-AF813067770E}" type="presParOf" srcId="{B1EFA278-A935-4F4C-9175-2128951B9BEC}" destId="{C325A987-446B-4E4A-A1F9-984CB094CE10}" srcOrd="0" destOrd="0" presId="urn:microsoft.com/office/officeart/2018/2/layout/IconLabelDescriptionList"/>
    <dgm:cxn modelId="{F9C76F8C-0542-4908-973F-D71CCBAE6125}" type="presParOf" srcId="{B1EFA278-A935-4F4C-9175-2128951B9BEC}" destId="{A351D308-79D3-4799-863D-42095DD1419C}" srcOrd="1" destOrd="0" presId="urn:microsoft.com/office/officeart/2018/2/layout/IconLabelDescriptionList"/>
    <dgm:cxn modelId="{7E293701-EF4E-4432-AE77-7C248A2B0E0E}" type="presParOf" srcId="{B1EFA278-A935-4F4C-9175-2128951B9BEC}" destId="{40F37355-44F2-4D84-94A5-52F32862F2CB}" srcOrd="2" destOrd="0" presId="urn:microsoft.com/office/officeart/2018/2/layout/IconLabelDescriptionList"/>
    <dgm:cxn modelId="{E469A9BD-86E3-404D-8E2E-7374BF9DB974}" type="presParOf" srcId="{B1EFA278-A935-4F4C-9175-2128951B9BEC}" destId="{C4973F8B-F541-4BBA-8306-C402C31AF689}" srcOrd="3" destOrd="0" presId="urn:microsoft.com/office/officeart/2018/2/layout/IconLabelDescriptionList"/>
    <dgm:cxn modelId="{79680FA6-3E66-43FA-9933-DBFEB1F9DDE1}" type="presParOf" srcId="{B1EFA278-A935-4F4C-9175-2128951B9BEC}" destId="{03C7CB39-F48F-4983-A57F-E519F0BF82BF}" srcOrd="4" destOrd="0" presId="urn:microsoft.com/office/officeart/2018/2/layout/IconLabelDescriptionList"/>
    <dgm:cxn modelId="{4FE26E9A-9C4E-41B3-B6C4-C9B7284D9EC7}" type="presParOf" srcId="{C3CC428B-F0BF-4A47-87C4-AC0486D953BF}" destId="{86630FBF-55BA-4DD4-B65F-FE24B69F8EA4}" srcOrd="1" destOrd="0" presId="urn:microsoft.com/office/officeart/2018/2/layout/IconLabelDescriptionList"/>
    <dgm:cxn modelId="{1D043756-9C5B-4DBD-B732-A0417DD1DE2C}" type="presParOf" srcId="{C3CC428B-F0BF-4A47-87C4-AC0486D953BF}" destId="{9D54E44B-3D63-49B9-8734-61A67F6415B9}" srcOrd="2" destOrd="0" presId="urn:microsoft.com/office/officeart/2018/2/layout/IconLabelDescriptionList"/>
    <dgm:cxn modelId="{76917C6A-D60D-4CF8-BFC3-A24BC403997A}" type="presParOf" srcId="{9D54E44B-3D63-49B9-8734-61A67F6415B9}" destId="{4E009BAA-B2D6-4A09-8DBD-C9DCEDB52EA3}" srcOrd="0" destOrd="0" presId="urn:microsoft.com/office/officeart/2018/2/layout/IconLabelDescriptionList"/>
    <dgm:cxn modelId="{163FDC36-84D4-4DD6-AB14-44399D4F92A3}" type="presParOf" srcId="{9D54E44B-3D63-49B9-8734-61A67F6415B9}" destId="{31B088D3-926D-4CD6-8C3B-1CE17050E0F8}" srcOrd="1" destOrd="0" presId="urn:microsoft.com/office/officeart/2018/2/layout/IconLabelDescriptionList"/>
    <dgm:cxn modelId="{374AB02B-D7CF-43A2-9E68-3AF463CDECFD}" type="presParOf" srcId="{9D54E44B-3D63-49B9-8734-61A67F6415B9}" destId="{8C11E8EA-52F6-4973-863D-990C0841A7D2}" srcOrd="2" destOrd="0" presId="urn:microsoft.com/office/officeart/2018/2/layout/IconLabelDescriptionList"/>
    <dgm:cxn modelId="{58674C31-8094-4BB6-AF42-9DF088891679}" type="presParOf" srcId="{9D54E44B-3D63-49B9-8734-61A67F6415B9}" destId="{03C39F55-EC81-451F-9585-310027DC6431}" srcOrd="3" destOrd="0" presId="urn:microsoft.com/office/officeart/2018/2/layout/IconLabelDescriptionList"/>
    <dgm:cxn modelId="{A8A96A72-8370-4376-8CEF-86BFAEA395D2}" type="presParOf" srcId="{9D54E44B-3D63-49B9-8734-61A67F6415B9}" destId="{0AFEC218-795B-4B08-919E-815700306867}" srcOrd="4" destOrd="0" presId="urn:microsoft.com/office/officeart/2018/2/layout/IconLabelDescriptionList"/>
    <dgm:cxn modelId="{6653BB55-1002-4CE3-B47A-C11AFA8A8E9B}" type="presParOf" srcId="{C3CC428B-F0BF-4A47-87C4-AC0486D953BF}" destId="{46C74894-EA23-40FA-850B-AD380B2C0D33}" srcOrd="3" destOrd="0" presId="urn:microsoft.com/office/officeart/2018/2/layout/IconLabelDescriptionList"/>
    <dgm:cxn modelId="{6D76258A-6049-4446-82AD-43B31DCA7620}" type="presParOf" srcId="{C3CC428B-F0BF-4A47-87C4-AC0486D953BF}" destId="{B79B5658-F1FF-4F67-9917-8243E40ADF5A}" srcOrd="4" destOrd="0" presId="urn:microsoft.com/office/officeart/2018/2/layout/IconLabelDescriptionList"/>
    <dgm:cxn modelId="{389007FC-A99C-44BB-AE3F-8526999D9A62}" type="presParOf" srcId="{B79B5658-F1FF-4F67-9917-8243E40ADF5A}" destId="{942CC67C-94E7-47FB-A6D3-14AFC9013F6A}" srcOrd="0" destOrd="0" presId="urn:microsoft.com/office/officeart/2018/2/layout/IconLabelDescriptionList"/>
    <dgm:cxn modelId="{4FEA88AE-A73E-4617-9E1F-44DFBDD934F2}" type="presParOf" srcId="{B79B5658-F1FF-4F67-9917-8243E40ADF5A}" destId="{67725E41-5DAF-4E52-BE81-FE14CE04B128}" srcOrd="1" destOrd="0" presId="urn:microsoft.com/office/officeart/2018/2/layout/IconLabelDescriptionList"/>
    <dgm:cxn modelId="{B72B6707-403B-454D-94E3-5AFCD7A2C4EE}" type="presParOf" srcId="{B79B5658-F1FF-4F67-9917-8243E40ADF5A}" destId="{92C2D413-C24D-4870-9FDA-96120B8379E7}" srcOrd="2" destOrd="0" presId="urn:microsoft.com/office/officeart/2018/2/layout/IconLabelDescriptionList"/>
    <dgm:cxn modelId="{101D3534-80DB-4B4F-8F4B-B7A6342E11AD}" type="presParOf" srcId="{B79B5658-F1FF-4F67-9917-8243E40ADF5A}" destId="{AAC7D87D-2501-43AB-B9BA-9383FCE03926}" srcOrd="3" destOrd="0" presId="urn:microsoft.com/office/officeart/2018/2/layout/IconLabelDescriptionList"/>
    <dgm:cxn modelId="{4F701CA6-EC7D-42D5-9EB0-262E32438FF9}" type="presParOf" srcId="{B79B5658-F1FF-4F67-9917-8243E40ADF5A}" destId="{9AC9FA75-D11B-4963-A6BB-463CE65695DC}" srcOrd="4" destOrd="0" presId="urn:microsoft.com/office/officeart/2018/2/layout/IconLabelDescriptionList"/>
    <dgm:cxn modelId="{9433BBC6-B5F0-45ED-9874-B3C51074D91E}" type="presParOf" srcId="{C3CC428B-F0BF-4A47-87C4-AC0486D953BF}" destId="{5D611F0D-12F2-42C4-8D04-4D4BABC94541}" srcOrd="5" destOrd="0" presId="urn:microsoft.com/office/officeart/2018/2/layout/IconLabelDescriptionList"/>
    <dgm:cxn modelId="{53C7F98E-2CF0-4B21-BC1B-1693ADB7519A}" type="presParOf" srcId="{C3CC428B-F0BF-4A47-87C4-AC0486D953BF}" destId="{1984DB2A-60C5-413E-AEA9-BF36401CAD05}" srcOrd="6" destOrd="0" presId="urn:microsoft.com/office/officeart/2018/2/layout/IconLabelDescriptionList"/>
    <dgm:cxn modelId="{1F6EA825-5B7E-4969-B1E5-943A80B9B9B7}" type="presParOf" srcId="{1984DB2A-60C5-413E-AEA9-BF36401CAD05}" destId="{99AF863D-E1A8-4B81-844A-4A804E9AD8ED}" srcOrd="0" destOrd="0" presId="urn:microsoft.com/office/officeart/2018/2/layout/IconLabelDescriptionList"/>
    <dgm:cxn modelId="{5B9F20A4-D94D-43CA-B2F7-5B1914484AAD}" type="presParOf" srcId="{1984DB2A-60C5-413E-AEA9-BF36401CAD05}" destId="{1C0E9E36-9697-4757-9858-C0F72FFA8A6C}" srcOrd="1" destOrd="0" presId="urn:microsoft.com/office/officeart/2018/2/layout/IconLabelDescriptionList"/>
    <dgm:cxn modelId="{FFE3753F-159E-4CBB-AF70-30F427320356}" type="presParOf" srcId="{1984DB2A-60C5-413E-AEA9-BF36401CAD05}" destId="{1B7DC030-FCCF-492A-9418-F2323E26EB54}" srcOrd="2" destOrd="0" presId="urn:microsoft.com/office/officeart/2018/2/layout/IconLabelDescriptionList"/>
    <dgm:cxn modelId="{95C60148-D603-4548-9E84-2D500BFD1DD6}" type="presParOf" srcId="{1984DB2A-60C5-413E-AEA9-BF36401CAD05}" destId="{1F49FAEE-E822-464E-91C6-A2F78DAEAD0F}" srcOrd="3" destOrd="0" presId="urn:microsoft.com/office/officeart/2018/2/layout/IconLabelDescriptionList"/>
    <dgm:cxn modelId="{1E6E7178-6F9B-4D0D-A5D0-B3721AD91269}" type="presParOf" srcId="{1984DB2A-60C5-413E-AEA9-BF36401CAD05}" destId="{4814B70B-F3DD-4F18-A0B7-8DACDD41A2D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C890A-30E5-4BCD-86B4-D4FBDC1C563F}">
      <dsp:nvSpPr>
        <dsp:cNvPr id="0" name=""/>
        <dsp:cNvSpPr/>
      </dsp:nvSpPr>
      <dsp:spPr>
        <a:xfrm rot="5400000">
          <a:off x="6065929" y="-2396474"/>
          <a:ext cx="1169766" cy="6259588"/>
        </a:xfrm>
        <a:prstGeom prst="round2SameRect">
          <a:avLst/>
        </a:prstGeo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None/>
          </a:pPr>
          <a:r>
            <a:rPr lang="en-US" sz="1500" b="0" kern="1200" dirty="0">
              <a:solidFill>
                <a:srgbClr val="342649"/>
              </a:solidFill>
              <a:latin typeface="Georgia"/>
              <a:ea typeface="+mn-ea"/>
              <a:cs typeface="+mn-cs"/>
            </a:rPr>
            <a:t>	Fiercely advocate for legislative and regulatory changes that enhance credit union powers to serve their over 140 million members.</a:t>
          </a:r>
        </a:p>
      </dsp:txBody>
      <dsp:txXfrm rot="-5400000">
        <a:off x="3521019" y="205539"/>
        <a:ext cx="6202485" cy="1055560"/>
      </dsp:txXfrm>
    </dsp:sp>
    <dsp:sp modelId="{53B46C20-0330-4BD5-AFA4-2B8F3763DD04}">
      <dsp:nvSpPr>
        <dsp:cNvPr id="0" name=""/>
        <dsp:cNvSpPr/>
      </dsp:nvSpPr>
      <dsp:spPr>
        <a:xfrm>
          <a:off x="0" y="2215"/>
          <a:ext cx="3521018" cy="1462208"/>
        </a:xfrm>
        <a:prstGeom prst="roundRect">
          <a:avLst/>
        </a:prstGeom>
        <a:solidFill>
          <a:srgbClr val="342649"/>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FFFFFF"/>
              </a:solidFill>
              <a:latin typeface="Georgia" panose="02040502050405020303" pitchFamily="18" charset="0"/>
              <a:ea typeface="+mn-ea"/>
              <a:cs typeface="+mn-cs"/>
            </a:rPr>
            <a:t>Advance</a:t>
          </a:r>
        </a:p>
      </dsp:txBody>
      <dsp:txXfrm>
        <a:off x="71379" y="73594"/>
        <a:ext cx="3378260" cy="1319450"/>
      </dsp:txXfrm>
    </dsp:sp>
    <dsp:sp modelId="{A905443C-9F06-4EDE-B441-7D5291865D4B}">
      <dsp:nvSpPr>
        <dsp:cNvPr id="0" name=""/>
        <dsp:cNvSpPr/>
      </dsp:nvSpPr>
      <dsp:spPr>
        <a:xfrm rot="5400000">
          <a:off x="6065929" y="-861156"/>
          <a:ext cx="1169766" cy="6259588"/>
        </a:xfrm>
        <a:prstGeom prst="round2SameRect">
          <a:avLst/>
        </a:prstGeo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b="0" kern="1200" dirty="0">
              <a:solidFill>
                <a:srgbClr val="342649"/>
              </a:solidFill>
              <a:latin typeface="Georgia" panose="02040502050405020303" pitchFamily="18" charset="0"/>
              <a:ea typeface="+mn-ea"/>
              <a:cs typeface="+mn-cs"/>
            </a:rPr>
            <a:t>	Be relentless in our efforts to ensure credit unions can provide the services that consumers want and deserve.</a:t>
          </a:r>
        </a:p>
      </dsp:txBody>
      <dsp:txXfrm rot="-5400000">
        <a:off x="3521019" y="1740857"/>
        <a:ext cx="6202485" cy="1055560"/>
      </dsp:txXfrm>
    </dsp:sp>
    <dsp:sp modelId="{1EDDE1D3-4D3B-43FD-A537-6A4B30AE299B}">
      <dsp:nvSpPr>
        <dsp:cNvPr id="0" name=""/>
        <dsp:cNvSpPr/>
      </dsp:nvSpPr>
      <dsp:spPr>
        <a:xfrm>
          <a:off x="0" y="1537533"/>
          <a:ext cx="3521018" cy="1462208"/>
        </a:xfrm>
        <a:prstGeom prst="roundRect">
          <a:avLst/>
        </a:prstGeom>
        <a:solidFill>
          <a:srgbClr val="342649"/>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FFFFFF"/>
              </a:solidFill>
              <a:latin typeface="Georgia" panose="02040502050405020303" pitchFamily="18" charset="0"/>
              <a:ea typeface="+mn-ea"/>
              <a:cs typeface="+mn-cs"/>
            </a:rPr>
            <a:t>Empower</a:t>
          </a:r>
        </a:p>
      </dsp:txBody>
      <dsp:txXfrm>
        <a:off x="71379" y="1608912"/>
        <a:ext cx="3378260" cy="1319450"/>
      </dsp:txXfrm>
    </dsp:sp>
    <dsp:sp modelId="{282B30AF-6B5E-4A30-A0D5-1B48D0792ACA}">
      <dsp:nvSpPr>
        <dsp:cNvPr id="0" name=""/>
        <dsp:cNvSpPr/>
      </dsp:nvSpPr>
      <dsp:spPr>
        <a:xfrm rot="5400000">
          <a:off x="6065929" y="674162"/>
          <a:ext cx="1169766" cy="6259588"/>
        </a:xfrm>
        <a:prstGeom prst="round2SameRect">
          <a:avLst/>
        </a:prstGeom>
        <a:solidFill>
          <a:schemeClr val="tx2">
            <a:lumMod val="20000"/>
            <a:lumOff val="80000"/>
            <a:alpha val="90000"/>
          </a:schemeClr>
        </a:solidFill>
        <a:ln w="12700" cap="flat" cmpd="sng" algn="ctr">
          <a:solidFill>
            <a:srgbClr val="7B68AA">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kern="1200" dirty="0">
              <a:solidFill>
                <a:srgbClr val="342649"/>
              </a:solidFill>
              <a:latin typeface="Georgia" panose="02040502050405020303" pitchFamily="18" charset="0"/>
              <a:ea typeface="+mn-ea"/>
              <a:cs typeface="+mn-cs"/>
            </a:rPr>
            <a:t>	Defend credit unions from attacks—whether it’s preserving the credit union tax status, addressing data security needs, challenging big bank encroachment, fighting for regulatory oversight of developing industries, or tackling overzealous regulatory burdens.</a:t>
          </a:r>
        </a:p>
      </dsp:txBody>
      <dsp:txXfrm rot="-5400000">
        <a:off x="3521019" y="3276176"/>
        <a:ext cx="6202485" cy="1055560"/>
      </dsp:txXfrm>
    </dsp:sp>
    <dsp:sp modelId="{2A650F6A-772C-42FA-A8DF-5D3B93C61A03}">
      <dsp:nvSpPr>
        <dsp:cNvPr id="0" name=""/>
        <dsp:cNvSpPr/>
      </dsp:nvSpPr>
      <dsp:spPr>
        <a:xfrm>
          <a:off x="0" y="3072852"/>
          <a:ext cx="3521018" cy="1462208"/>
        </a:xfrm>
        <a:prstGeom prst="roundRect">
          <a:avLst/>
        </a:prstGeom>
        <a:solidFill>
          <a:srgbClr val="342649"/>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FFFFFF"/>
              </a:solidFill>
              <a:latin typeface="Georgia" panose="02040502050405020303" pitchFamily="18" charset="0"/>
              <a:ea typeface="+mn-ea"/>
              <a:cs typeface="+mn-cs"/>
            </a:rPr>
            <a:t>Protect</a:t>
          </a:r>
          <a:endParaRPr lang="en-US" sz="5100" b="0" kern="1200">
            <a:solidFill>
              <a:srgbClr val="342649"/>
            </a:solidFill>
            <a:latin typeface="Georgia"/>
            <a:ea typeface="+mn-ea"/>
            <a:cs typeface="+mn-cs"/>
          </a:endParaRPr>
        </a:p>
      </dsp:txBody>
      <dsp:txXfrm>
        <a:off x="71379" y="3144231"/>
        <a:ext cx="3378260" cy="1319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89ACE-5143-4DD3-9725-489A57436B9F}">
      <dsp:nvSpPr>
        <dsp:cNvPr id="0" name=""/>
        <dsp:cNvSpPr/>
      </dsp:nvSpPr>
      <dsp:spPr>
        <a:xfrm rot="5400000">
          <a:off x="4413609" y="-1736138"/>
          <a:ext cx="868849" cy="4562856"/>
        </a:xfrm>
        <a:prstGeom prst="round2SameRect">
          <a:avLst/>
        </a:prstGeom>
        <a:solidFill>
          <a:schemeClr val="tx2">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Arial" panose="020B0604020202020204"/>
            </a:rPr>
            <a:t>Fighting Banker efforts to go after tax exemption or create new reporting requirements</a:t>
          </a:r>
          <a:endParaRPr lang="en-US" sz="1400" kern="1200" dirty="0"/>
        </a:p>
      </dsp:txBody>
      <dsp:txXfrm rot="-5400000">
        <a:off x="2566606" y="153279"/>
        <a:ext cx="4520442" cy="784021"/>
      </dsp:txXfrm>
    </dsp:sp>
    <dsp:sp modelId="{663FBB7A-A365-4DDE-9C3E-A3305A082D1F}">
      <dsp:nvSpPr>
        <dsp:cNvPr id="0" name=""/>
        <dsp:cNvSpPr/>
      </dsp:nvSpPr>
      <dsp:spPr>
        <a:xfrm>
          <a:off x="0" y="2258"/>
          <a:ext cx="2566606" cy="1086062"/>
        </a:xfrm>
        <a:prstGeom prst="roundRect">
          <a:avLst/>
        </a:prstGeom>
        <a:solidFill>
          <a:srgbClr val="3426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a:t>Tax Exemption</a:t>
          </a:r>
          <a:endParaRPr lang="en-US" sz="2200" kern="1200"/>
        </a:p>
      </dsp:txBody>
      <dsp:txXfrm>
        <a:off x="53017" y="55275"/>
        <a:ext cx="2460572" cy="980028"/>
      </dsp:txXfrm>
    </dsp:sp>
    <dsp:sp modelId="{C930864C-C3DB-40FF-A443-5F14CF9744C9}">
      <dsp:nvSpPr>
        <dsp:cNvPr id="0" name=""/>
        <dsp:cNvSpPr/>
      </dsp:nvSpPr>
      <dsp:spPr>
        <a:xfrm rot="5400000">
          <a:off x="4413609" y="-595773"/>
          <a:ext cx="868849" cy="4562856"/>
        </a:xfrm>
        <a:prstGeom prst="round2SameRect">
          <a:avLst/>
        </a:prstGeom>
        <a:solidFill>
          <a:schemeClr val="tx2">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Raising SAR/CTR thresholds</a:t>
          </a:r>
          <a:endParaRPr lang="en-US" sz="1400" kern="1200" dirty="0"/>
        </a:p>
        <a:p>
          <a:pPr marL="114300" lvl="1" indent="-114300" algn="l" defTabSz="622300" rtl="0">
            <a:lnSpc>
              <a:spcPct val="90000"/>
            </a:lnSpc>
            <a:spcBef>
              <a:spcPct val="0"/>
            </a:spcBef>
            <a:spcAft>
              <a:spcPct val="15000"/>
            </a:spcAft>
            <a:buChar char="•"/>
          </a:pPr>
          <a:r>
            <a:rPr lang="en-US" sz="1400" b="0" i="0" kern="1200" dirty="0"/>
            <a:t>Roll back regulatory burdens </a:t>
          </a:r>
          <a:endParaRPr lang="en-US" sz="1400" b="0" i="0" kern="1200" dirty="0">
            <a:latin typeface="Arial" panose="020B0604020202020204"/>
          </a:endParaRPr>
        </a:p>
        <a:p>
          <a:pPr marL="114300" lvl="1" indent="-114300" algn="l" defTabSz="622300">
            <a:lnSpc>
              <a:spcPct val="90000"/>
            </a:lnSpc>
            <a:spcBef>
              <a:spcPct val="0"/>
            </a:spcBef>
            <a:spcAft>
              <a:spcPct val="15000"/>
            </a:spcAft>
            <a:buChar char="•"/>
          </a:pPr>
          <a:r>
            <a:rPr lang="en-US" sz="1400" b="0" i="0" kern="1200" dirty="0">
              <a:latin typeface="Arial" panose="020B0604020202020204"/>
            </a:rPr>
            <a:t>Make it easier to join a FHLB</a:t>
          </a:r>
          <a:endParaRPr lang="en-US" sz="1400" kern="1200" dirty="0"/>
        </a:p>
      </dsp:txBody>
      <dsp:txXfrm rot="-5400000">
        <a:off x="2566606" y="1293644"/>
        <a:ext cx="4520442" cy="784021"/>
      </dsp:txXfrm>
    </dsp:sp>
    <dsp:sp modelId="{0A5AD8E1-05AA-42E3-A366-183AC43FE158}">
      <dsp:nvSpPr>
        <dsp:cNvPr id="0" name=""/>
        <dsp:cNvSpPr/>
      </dsp:nvSpPr>
      <dsp:spPr>
        <a:xfrm>
          <a:off x="0" y="1142623"/>
          <a:ext cx="2566606" cy="1086062"/>
        </a:xfrm>
        <a:prstGeom prst="roundRect">
          <a:avLst/>
        </a:prstGeom>
        <a:solidFill>
          <a:srgbClr val="3426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a:t>Regulatory Reform</a:t>
          </a:r>
          <a:endParaRPr lang="en-US" sz="2200" kern="1200"/>
        </a:p>
      </dsp:txBody>
      <dsp:txXfrm>
        <a:off x="53017" y="1195640"/>
        <a:ext cx="2460572" cy="980028"/>
      </dsp:txXfrm>
    </dsp:sp>
    <dsp:sp modelId="{E9197D38-820E-4BA2-B503-ACF19A644F91}">
      <dsp:nvSpPr>
        <dsp:cNvPr id="0" name=""/>
        <dsp:cNvSpPr/>
      </dsp:nvSpPr>
      <dsp:spPr>
        <a:xfrm rot="5400000">
          <a:off x="4413609" y="544592"/>
          <a:ext cx="868849" cy="4562856"/>
        </a:xfrm>
        <a:prstGeom prst="round2SameRect">
          <a:avLst/>
        </a:prstGeom>
        <a:solidFill>
          <a:schemeClr val="tx2">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Loan maturities and Member Business Loan Cap</a:t>
          </a:r>
          <a:endParaRPr lang="en-US" sz="1400" kern="1200" dirty="0"/>
        </a:p>
        <a:p>
          <a:pPr marL="114300" lvl="1" indent="-114300" algn="l" defTabSz="622300" rtl="0">
            <a:lnSpc>
              <a:spcPct val="90000"/>
            </a:lnSpc>
            <a:spcBef>
              <a:spcPct val="0"/>
            </a:spcBef>
            <a:spcAft>
              <a:spcPct val="15000"/>
            </a:spcAft>
            <a:buChar char="•"/>
          </a:pPr>
          <a:r>
            <a:rPr lang="en-US" sz="1400" b="0" i="0" kern="1200" dirty="0">
              <a:latin typeface="Arial" panose="020B0604020202020204"/>
            </a:rPr>
            <a:t>Modifying the frequency of required board meetings</a:t>
          </a:r>
        </a:p>
        <a:p>
          <a:pPr marL="114300" lvl="1" indent="-114300" algn="l" defTabSz="622300" rtl="0">
            <a:lnSpc>
              <a:spcPct val="90000"/>
            </a:lnSpc>
            <a:spcBef>
              <a:spcPct val="0"/>
            </a:spcBef>
            <a:spcAft>
              <a:spcPct val="15000"/>
            </a:spcAft>
            <a:buChar char="•"/>
          </a:pPr>
          <a:r>
            <a:rPr lang="en-US" sz="1400" b="0" i="0" kern="1200" dirty="0">
              <a:latin typeface="Arial" panose="020B0604020202020204"/>
            </a:rPr>
            <a:t>Expanding investment authorities</a:t>
          </a:r>
        </a:p>
      </dsp:txBody>
      <dsp:txXfrm rot="-5400000">
        <a:off x="2566606" y="2434009"/>
        <a:ext cx="4520442" cy="784021"/>
      </dsp:txXfrm>
    </dsp:sp>
    <dsp:sp modelId="{93A7198D-EAB9-4DE9-AF67-83458EB11B5E}">
      <dsp:nvSpPr>
        <dsp:cNvPr id="0" name=""/>
        <dsp:cNvSpPr/>
      </dsp:nvSpPr>
      <dsp:spPr>
        <a:xfrm>
          <a:off x="0" y="2282989"/>
          <a:ext cx="2566606" cy="1086062"/>
        </a:xfrm>
        <a:prstGeom prst="roundRect">
          <a:avLst/>
        </a:prstGeom>
        <a:solidFill>
          <a:srgbClr val="3426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a:t>Federal Credit Union Act Modernization </a:t>
          </a:r>
          <a:endParaRPr lang="en-US" sz="2200" kern="1200"/>
        </a:p>
      </dsp:txBody>
      <dsp:txXfrm>
        <a:off x="53017" y="2336006"/>
        <a:ext cx="2460572" cy="980028"/>
      </dsp:txXfrm>
    </dsp:sp>
    <dsp:sp modelId="{54F44D1B-20FE-4953-A231-C79B289CE2BD}">
      <dsp:nvSpPr>
        <dsp:cNvPr id="0" name=""/>
        <dsp:cNvSpPr/>
      </dsp:nvSpPr>
      <dsp:spPr>
        <a:xfrm rot="5400000">
          <a:off x="4413609" y="1684957"/>
          <a:ext cx="868849" cy="4562856"/>
        </a:xfrm>
        <a:prstGeom prst="round2SameRect">
          <a:avLst/>
        </a:prstGeom>
        <a:solidFill>
          <a:schemeClr val="tx2">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a:t>Appropriations and bipartisan commission</a:t>
          </a:r>
          <a:endParaRPr lang="en-US" sz="1400" kern="1200"/>
        </a:p>
        <a:p>
          <a:pPr marL="114300" lvl="1" indent="-114300" algn="l" defTabSz="622300">
            <a:lnSpc>
              <a:spcPct val="90000"/>
            </a:lnSpc>
            <a:spcBef>
              <a:spcPct val="0"/>
            </a:spcBef>
            <a:spcAft>
              <a:spcPct val="15000"/>
            </a:spcAft>
            <a:buChar char="•"/>
          </a:pPr>
          <a:r>
            <a:rPr lang="en-US" sz="1400" kern="1200"/>
            <a:t>UDAAP reform</a:t>
          </a:r>
        </a:p>
      </dsp:txBody>
      <dsp:txXfrm rot="-5400000">
        <a:off x="2566606" y="3574374"/>
        <a:ext cx="4520442" cy="784021"/>
      </dsp:txXfrm>
    </dsp:sp>
    <dsp:sp modelId="{47C1A9EA-BCB9-4061-8AFB-2F93AA4C4ECA}">
      <dsp:nvSpPr>
        <dsp:cNvPr id="0" name=""/>
        <dsp:cNvSpPr/>
      </dsp:nvSpPr>
      <dsp:spPr>
        <a:xfrm>
          <a:off x="0" y="3423354"/>
          <a:ext cx="2566606" cy="1086062"/>
        </a:xfrm>
        <a:prstGeom prst="roundRect">
          <a:avLst/>
        </a:prstGeom>
        <a:solidFill>
          <a:srgbClr val="3426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a:t>CFPB Reform</a:t>
          </a:r>
          <a:endParaRPr lang="en-US" sz="2200" kern="1200"/>
        </a:p>
      </dsp:txBody>
      <dsp:txXfrm>
        <a:off x="53017" y="3476371"/>
        <a:ext cx="2460572" cy="980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824C9-AB82-4DBD-9A4C-AB9AC1EFE470}">
      <dsp:nvSpPr>
        <dsp:cNvPr id="0" name=""/>
        <dsp:cNvSpPr/>
      </dsp:nvSpPr>
      <dsp:spPr>
        <a:xfrm>
          <a:off x="0" y="3399"/>
          <a:ext cx="6831012"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63B96-A67D-48C9-8824-A3BEDB85A26A}">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83E790-5CEE-4A6B-8072-DD4E9EECFE6B}">
      <dsp:nvSpPr>
        <dsp:cNvPr id="0" name=""/>
        <dsp:cNvSpPr/>
      </dsp:nvSpPr>
      <dsp:spPr>
        <a:xfrm>
          <a:off x="836323" y="3399"/>
          <a:ext cx="599468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$3.5M+ candidate contribution budget</a:t>
          </a:r>
        </a:p>
      </dsp:txBody>
      <dsp:txXfrm>
        <a:off x="836323" y="3399"/>
        <a:ext cx="5994688" cy="724089"/>
      </dsp:txXfrm>
    </dsp:sp>
    <dsp:sp modelId="{11321199-AF0D-4784-8D25-4F6940A2391A}">
      <dsp:nvSpPr>
        <dsp:cNvPr id="0" name=""/>
        <dsp:cNvSpPr/>
      </dsp:nvSpPr>
      <dsp:spPr>
        <a:xfrm>
          <a:off x="0" y="908511"/>
          <a:ext cx="6831012"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54F30-011D-4229-97E3-88FDC302513C}">
      <dsp:nvSpPr>
        <dsp:cNvPr id="0" name=""/>
        <dsp:cNvSpPr/>
      </dsp:nvSpPr>
      <dsp:spPr>
        <a:xfrm>
          <a:off x="219037" y="1071431"/>
          <a:ext cx="398249" cy="3982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E7B9E3-9EF6-4AA5-BA8C-4BB1DBC54F27}">
      <dsp:nvSpPr>
        <dsp:cNvPr id="0" name=""/>
        <dsp:cNvSpPr/>
      </dsp:nvSpPr>
      <dsp:spPr>
        <a:xfrm>
          <a:off x="836323" y="908511"/>
          <a:ext cx="599468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Supporting incumbent champions</a:t>
          </a:r>
        </a:p>
      </dsp:txBody>
      <dsp:txXfrm>
        <a:off x="836323" y="908511"/>
        <a:ext cx="5994688" cy="724089"/>
      </dsp:txXfrm>
    </dsp:sp>
    <dsp:sp modelId="{340BBD63-196F-49D1-8B2A-A961BF6ACFB0}">
      <dsp:nvSpPr>
        <dsp:cNvPr id="0" name=""/>
        <dsp:cNvSpPr/>
      </dsp:nvSpPr>
      <dsp:spPr>
        <a:xfrm>
          <a:off x="0" y="1813623"/>
          <a:ext cx="6831012"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89D85B-1BEC-4D8E-8C87-4322264D714E}">
      <dsp:nvSpPr>
        <dsp:cNvPr id="0" name=""/>
        <dsp:cNvSpPr/>
      </dsp:nvSpPr>
      <dsp:spPr>
        <a:xfrm>
          <a:off x="219037" y="1976543"/>
          <a:ext cx="398249" cy="3982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D913F5-6065-4C2D-B112-AA657DC9093C}">
      <dsp:nvSpPr>
        <dsp:cNvPr id="0" name=""/>
        <dsp:cNvSpPr/>
      </dsp:nvSpPr>
      <dsp:spPr>
        <a:xfrm>
          <a:off x="836323" y="1813623"/>
          <a:ext cx="599468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Vetting candidates / identifying future champions</a:t>
          </a:r>
        </a:p>
      </dsp:txBody>
      <dsp:txXfrm>
        <a:off x="836323" y="1813623"/>
        <a:ext cx="5994688" cy="724089"/>
      </dsp:txXfrm>
    </dsp:sp>
    <dsp:sp modelId="{96720385-6A88-4938-950C-9E0A5CEE1965}">
      <dsp:nvSpPr>
        <dsp:cNvPr id="0" name=""/>
        <dsp:cNvSpPr/>
      </dsp:nvSpPr>
      <dsp:spPr>
        <a:xfrm>
          <a:off x="0" y="2718735"/>
          <a:ext cx="6831012"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EFB7E-B29E-4F12-8640-FFACA4C76C72}">
      <dsp:nvSpPr>
        <dsp:cNvPr id="0" name=""/>
        <dsp:cNvSpPr/>
      </dsp:nvSpPr>
      <dsp:spPr>
        <a:xfrm>
          <a:off x="219037" y="2881655"/>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E53654-ACF7-41A8-9C6D-7C29F5914960}">
      <dsp:nvSpPr>
        <dsp:cNvPr id="0" name=""/>
        <dsp:cNvSpPr/>
      </dsp:nvSpPr>
      <dsp:spPr>
        <a:xfrm>
          <a:off x="836323" y="2718735"/>
          <a:ext cx="599468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48% Dem / 52% GOP</a:t>
          </a:r>
        </a:p>
      </dsp:txBody>
      <dsp:txXfrm>
        <a:off x="836323" y="2718735"/>
        <a:ext cx="5994688" cy="724089"/>
      </dsp:txXfrm>
    </dsp:sp>
    <dsp:sp modelId="{9688AB5C-DE12-414A-9BF4-3D22EBF13917}">
      <dsp:nvSpPr>
        <dsp:cNvPr id="0" name=""/>
        <dsp:cNvSpPr/>
      </dsp:nvSpPr>
      <dsp:spPr>
        <a:xfrm>
          <a:off x="0" y="3623847"/>
          <a:ext cx="6831012"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22528-20B9-4897-9A8B-821B21393038}">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3998F0-53EB-4A92-BF72-897917505025}">
      <dsp:nvSpPr>
        <dsp:cNvPr id="0" name=""/>
        <dsp:cNvSpPr/>
      </dsp:nvSpPr>
      <dsp:spPr>
        <a:xfrm>
          <a:off x="836323" y="3623847"/>
          <a:ext cx="599468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$4M+ in political advertising in Priority Races</a:t>
          </a:r>
        </a:p>
      </dsp:txBody>
      <dsp:txXfrm>
        <a:off x="836323" y="3623847"/>
        <a:ext cx="5994688" cy="724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5A987-446B-4E4A-A1F9-984CB094CE10}">
      <dsp:nvSpPr>
        <dsp:cNvPr id="0" name=""/>
        <dsp:cNvSpPr/>
      </dsp:nvSpPr>
      <dsp:spPr>
        <a:xfrm>
          <a:off x="7560253" y="451167"/>
          <a:ext cx="750098" cy="7500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37355-44F2-4D84-94A5-52F32862F2CB}">
      <dsp:nvSpPr>
        <dsp:cNvPr id="0" name=""/>
        <dsp:cNvSpPr/>
      </dsp:nvSpPr>
      <dsp:spPr>
        <a:xfrm>
          <a:off x="7560253" y="1369212"/>
          <a:ext cx="2143139" cy="41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a:t>FinCEN</a:t>
          </a:r>
          <a:endParaRPr lang="en-US" sz="1400" b="1" kern="1200"/>
        </a:p>
      </dsp:txBody>
      <dsp:txXfrm>
        <a:off x="7560253" y="1369212"/>
        <a:ext cx="2143139" cy="411884"/>
      </dsp:txXfrm>
    </dsp:sp>
    <dsp:sp modelId="{03C7CB39-F48F-4983-A57F-E519F0BF82BF}">
      <dsp:nvSpPr>
        <dsp:cNvPr id="0" name=""/>
        <dsp:cNvSpPr/>
      </dsp:nvSpPr>
      <dsp:spPr>
        <a:xfrm>
          <a:off x="7560253" y="1859211"/>
          <a:ext cx="2143139" cy="249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i="0" kern="1200" dirty="0"/>
            <a:t>Corporate Transparency Act </a:t>
          </a:r>
          <a:r>
            <a:rPr lang="en-US" sz="1100" b="0" i="0" kern="1200" dirty="0"/>
            <a:t>implementation on hold.</a:t>
          </a:r>
          <a:endParaRPr lang="en-US" sz="1100" b="0" kern="1200" dirty="0"/>
        </a:p>
      </dsp:txBody>
      <dsp:txXfrm>
        <a:off x="7560253" y="1859211"/>
        <a:ext cx="2143139" cy="2497674"/>
      </dsp:txXfrm>
    </dsp:sp>
    <dsp:sp modelId="{4E009BAA-B2D6-4A09-8DBD-C9DCEDB52EA3}">
      <dsp:nvSpPr>
        <dsp:cNvPr id="0" name=""/>
        <dsp:cNvSpPr/>
      </dsp:nvSpPr>
      <dsp:spPr>
        <a:xfrm>
          <a:off x="5042064" y="451167"/>
          <a:ext cx="750098" cy="7500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11E8EA-52F6-4973-863D-990C0841A7D2}">
      <dsp:nvSpPr>
        <dsp:cNvPr id="0" name=""/>
        <dsp:cNvSpPr/>
      </dsp:nvSpPr>
      <dsp:spPr>
        <a:xfrm>
          <a:off x="5042064" y="1369212"/>
          <a:ext cx="2143139" cy="41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dirty="0"/>
            <a:t>The Federal Reserve</a:t>
          </a:r>
          <a:endParaRPr lang="en-US" sz="1400" b="1" kern="1200" dirty="0"/>
        </a:p>
      </dsp:txBody>
      <dsp:txXfrm>
        <a:off x="5042064" y="1369212"/>
        <a:ext cx="2143139" cy="411884"/>
      </dsp:txXfrm>
    </dsp:sp>
    <dsp:sp modelId="{0AFEC218-795B-4B08-919E-815700306867}">
      <dsp:nvSpPr>
        <dsp:cNvPr id="0" name=""/>
        <dsp:cNvSpPr/>
      </dsp:nvSpPr>
      <dsp:spPr>
        <a:xfrm>
          <a:off x="5042064" y="1859211"/>
          <a:ext cx="2143139" cy="249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i="0" kern="1200" dirty="0"/>
            <a:t>Michelle Bowman is now the Vice Chairman for Supervision</a:t>
          </a:r>
          <a:r>
            <a:rPr lang="en-US" sz="1100" b="0" i="0" kern="1200" dirty="0"/>
            <a:t>.</a:t>
          </a:r>
          <a:endParaRPr lang="en-US" sz="1100" kern="1200" dirty="0"/>
        </a:p>
        <a:p>
          <a:pPr marL="0" lvl="0" indent="0" algn="l" defTabSz="488950">
            <a:lnSpc>
              <a:spcPct val="100000"/>
            </a:lnSpc>
            <a:spcBef>
              <a:spcPct val="0"/>
            </a:spcBef>
            <a:spcAft>
              <a:spcPct val="35000"/>
            </a:spcAft>
            <a:buNone/>
          </a:pPr>
          <a:r>
            <a:rPr lang="en-US" sz="1100" b="0" i="0" kern="1200" dirty="0"/>
            <a:t>The Fed has been focused on </a:t>
          </a:r>
          <a:r>
            <a:rPr lang="en-US" sz="1100" b="1" i="0" kern="1200" dirty="0"/>
            <a:t>capital reform for large banks</a:t>
          </a:r>
          <a:r>
            <a:rPr lang="en-US" sz="1100" b="0" i="0" kern="1200" dirty="0"/>
            <a:t>.</a:t>
          </a:r>
          <a:endParaRPr lang="en-US" sz="1100" kern="1200" dirty="0"/>
        </a:p>
        <a:p>
          <a:pPr marL="0" lvl="0" indent="0" algn="l" defTabSz="488950">
            <a:lnSpc>
              <a:spcPct val="100000"/>
            </a:lnSpc>
            <a:spcBef>
              <a:spcPct val="0"/>
            </a:spcBef>
            <a:spcAft>
              <a:spcPct val="35000"/>
            </a:spcAft>
            <a:buNone/>
          </a:pPr>
          <a:r>
            <a:rPr lang="en-US" sz="1100" b="0" i="0" kern="1200"/>
            <a:t>The </a:t>
          </a:r>
          <a:r>
            <a:rPr lang="en-US" sz="1100" b="1" i="0" kern="1200"/>
            <a:t>Reg II proposed rule is still not finalized</a:t>
          </a:r>
          <a:r>
            <a:rPr lang="en-US" sz="1100" b="0" i="0" kern="1200"/>
            <a:t>.</a:t>
          </a:r>
          <a:endParaRPr lang="en-US" sz="1100" kern="1200"/>
        </a:p>
      </dsp:txBody>
      <dsp:txXfrm>
        <a:off x="5042064" y="1859211"/>
        <a:ext cx="2143139" cy="2497674"/>
      </dsp:txXfrm>
    </dsp:sp>
    <dsp:sp modelId="{942CC67C-94E7-47FB-A6D3-14AFC9013F6A}">
      <dsp:nvSpPr>
        <dsp:cNvPr id="0" name=""/>
        <dsp:cNvSpPr/>
      </dsp:nvSpPr>
      <dsp:spPr>
        <a:xfrm>
          <a:off x="2523875" y="451167"/>
          <a:ext cx="750098" cy="7500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C2D413-C24D-4870-9FDA-96120B8379E7}">
      <dsp:nvSpPr>
        <dsp:cNvPr id="0" name=""/>
        <dsp:cNvSpPr/>
      </dsp:nvSpPr>
      <dsp:spPr>
        <a:xfrm>
          <a:off x="2523875" y="1369212"/>
          <a:ext cx="2143139" cy="41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dirty="0"/>
            <a:t>Federal Trade Commission (FTC) </a:t>
          </a:r>
          <a:endParaRPr lang="en-US" sz="1400" b="1" kern="1200" dirty="0"/>
        </a:p>
      </dsp:txBody>
      <dsp:txXfrm>
        <a:off x="2523875" y="1369212"/>
        <a:ext cx="2143139" cy="411884"/>
      </dsp:txXfrm>
    </dsp:sp>
    <dsp:sp modelId="{9AC9FA75-D11B-4963-A6BB-463CE65695DC}">
      <dsp:nvSpPr>
        <dsp:cNvPr id="0" name=""/>
        <dsp:cNvSpPr/>
      </dsp:nvSpPr>
      <dsp:spPr>
        <a:xfrm>
          <a:off x="2523875" y="1859211"/>
          <a:ext cx="2143139" cy="249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i="0" kern="1200" dirty="0"/>
            <a:t>Andrew Ferguson has replaced Lina Khan </a:t>
          </a:r>
          <a:r>
            <a:rPr lang="en-US" sz="1100" b="0" i="0" kern="1200" dirty="0"/>
            <a:t>– a massive shift in leadership.</a:t>
          </a:r>
          <a:endParaRPr lang="en-US" sz="1100" kern="1200" dirty="0"/>
        </a:p>
        <a:p>
          <a:pPr marL="0" lvl="0" indent="0" algn="l" defTabSz="488950">
            <a:lnSpc>
              <a:spcPct val="100000"/>
            </a:lnSpc>
            <a:spcBef>
              <a:spcPct val="0"/>
            </a:spcBef>
            <a:spcAft>
              <a:spcPct val="35000"/>
            </a:spcAft>
            <a:buNone/>
          </a:pPr>
          <a:r>
            <a:rPr lang="en-US" sz="1100" b="0" i="0" kern="1200"/>
            <a:t>FTC is </a:t>
          </a:r>
          <a:r>
            <a:rPr lang="en-US" sz="1100" b="1" i="0" kern="1200"/>
            <a:t>focused on de-regulation</a:t>
          </a:r>
          <a:r>
            <a:rPr lang="en-US" sz="1100" b="0" i="0" kern="1200"/>
            <a:t>, though keeping a strong anti-trust focus.</a:t>
          </a:r>
          <a:endParaRPr lang="en-US" sz="1100" kern="1200"/>
        </a:p>
      </dsp:txBody>
      <dsp:txXfrm>
        <a:off x="2523875" y="1859211"/>
        <a:ext cx="2143139" cy="2497674"/>
      </dsp:txXfrm>
    </dsp:sp>
    <dsp:sp modelId="{99AF863D-E1A8-4B81-844A-4A804E9AD8ED}">
      <dsp:nvSpPr>
        <dsp:cNvPr id="0" name=""/>
        <dsp:cNvSpPr/>
      </dsp:nvSpPr>
      <dsp:spPr>
        <a:xfrm>
          <a:off x="5687" y="451167"/>
          <a:ext cx="750098" cy="7500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DC030-FCCF-492A-9418-F2323E26EB54}">
      <dsp:nvSpPr>
        <dsp:cNvPr id="0" name=""/>
        <dsp:cNvSpPr/>
      </dsp:nvSpPr>
      <dsp:spPr>
        <a:xfrm>
          <a:off x="5687" y="1369212"/>
          <a:ext cx="2143139" cy="41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a:t>Treasury</a:t>
          </a:r>
          <a:endParaRPr lang="en-US" sz="1400" b="1" kern="1200"/>
        </a:p>
      </dsp:txBody>
      <dsp:txXfrm>
        <a:off x="5687" y="1369212"/>
        <a:ext cx="2143139" cy="411884"/>
      </dsp:txXfrm>
    </dsp:sp>
    <dsp:sp modelId="{4814B70B-F3DD-4F18-A0B7-8DACDD41A2DE}">
      <dsp:nvSpPr>
        <dsp:cNvPr id="0" name=""/>
        <dsp:cNvSpPr/>
      </dsp:nvSpPr>
      <dsp:spPr>
        <a:xfrm>
          <a:off x="5687" y="1859211"/>
          <a:ext cx="2143139" cy="249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i="0" kern="1200" dirty="0">
              <a:latin typeface="Arial" panose="020B0604020202020204"/>
            </a:rPr>
            <a:t>While Treasury supports the CDFI Fund, OMB is withholding FY25 funds</a:t>
          </a:r>
          <a:r>
            <a:rPr lang="en-US" sz="1100" b="1" i="0" kern="1200" dirty="0"/>
            <a:t>.</a:t>
          </a:r>
          <a:endParaRPr lang="en-US" sz="1100" b="1" kern="1200" dirty="0"/>
        </a:p>
        <a:p>
          <a:pPr marL="0" lvl="0" indent="0" algn="l" defTabSz="488950">
            <a:lnSpc>
              <a:spcPct val="100000"/>
            </a:lnSpc>
            <a:spcBef>
              <a:spcPct val="0"/>
            </a:spcBef>
            <a:spcAft>
              <a:spcPct val="35000"/>
            </a:spcAft>
            <a:buNone/>
          </a:pPr>
          <a:r>
            <a:rPr lang="en-US" sz="1100" b="1" kern="1200" dirty="0">
              <a:latin typeface="Arial" panose="020B0604020202020204"/>
            </a:rPr>
            <a:t>GENIUS Act Implementation</a:t>
          </a:r>
          <a:r>
            <a:rPr lang="en-US" sz="1100" b="0" kern="1200" dirty="0">
              <a:latin typeface="Arial" panose="020B0604020202020204"/>
            </a:rPr>
            <a:t> is underway</a:t>
          </a:r>
          <a:r>
            <a:rPr lang="en-US" sz="1100" b="1" kern="1200" dirty="0">
              <a:latin typeface="Arial" panose="020B0604020202020204"/>
            </a:rPr>
            <a:t>.</a:t>
          </a:r>
        </a:p>
        <a:p>
          <a:pPr marL="0" lvl="0" indent="0" algn="l" defTabSz="488950">
            <a:lnSpc>
              <a:spcPct val="100000"/>
            </a:lnSpc>
            <a:spcBef>
              <a:spcPct val="0"/>
            </a:spcBef>
            <a:spcAft>
              <a:spcPct val="35000"/>
            </a:spcAft>
            <a:buNone/>
          </a:pPr>
          <a:r>
            <a:rPr lang="en-US" sz="1100" kern="1200" dirty="0">
              <a:latin typeface="Arial" panose="020B0604020202020204"/>
            </a:rPr>
            <a:t>Treasury is working to </a:t>
          </a:r>
          <a:r>
            <a:rPr lang="en-US" sz="1100" b="1" kern="1200" dirty="0">
              <a:latin typeface="Arial" panose="020B0604020202020204"/>
            </a:rPr>
            <a:t>modernize payments</a:t>
          </a:r>
          <a:r>
            <a:rPr lang="en-US" sz="1100" kern="1200" dirty="0">
              <a:latin typeface="Arial" panose="020B0604020202020204"/>
            </a:rPr>
            <a:t> while </a:t>
          </a:r>
          <a:r>
            <a:rPr lang="en-US" sz="1100" b="1" kern="1200" dirty="0">
              <a:latin typeface="Arial" panose="020B0604020202020204"/>
            </a:rPr>
            <a:t>reducing fraud </a:t>
          </a:r>
          <a:r>
            <a:rPr lang="en-US" sz="1100" kern="1200" dirty="0">
              <a:latin typeface="Arial" panose="020B0604020202020204"/>
            </a:rPr>
            <a:t>and considering the </a:t>
          </a:r>
          <a:r>
            <a:rPr lang="en-US" sz="1100" b="1" kern="1200" dirty="0">
              <a:latin typeface="Arial" panose="020B0604020202020204"/>
            </a:rPr>
            <a:t>reduced role of checks</a:t>
          </a:r>
          <a:r>
            <a:rPr lang="en-US" sz="1100" kern="1200" dirty="0">
              <a:latin typeface="Arial" panose="020B0604020202020204"/>
            </a:rPr>
            <a:t>.</a:t>
          </a:r>
        </a:p>
        <a:p>
          <a:pPr marL="0" lvl="0" indent="0" algn="l" defTabSz="488950">
            <a:lnSpc>
              <a:spcPct val="100000"/>
            </a:lnSpc>
            <a:spcBef>
              <a:spcPct val="0"/>
            </a:spcBef>
            <a:spcAft>
              <a:spcPct val="35000"/>
            </a:spcAft>
            <a:buNone/>
          </a:pPr>
          <a:r>
            <a:rPr lang="en-US" sz="1100" kern="1200" dirty="0">
              <a:latin typeface="Arial" panose="020B0604020202020204"/>
            </a:rPr>
            <a:t>Treasury is working with FHFA and others to </a:t>
          </a:r>
          <a:r>
            <a:rPr lang="en-US" sz="1100" b="1" kern="1200" dirty="0">
              <a:latin typeface="Arial" panose="020B0604020202020204"/>
            </a:rPr>
            <a:t>address housing affordability </a:t>
          </a:r>
          <a:r>
            <a:rPr lang="en-US" sz="1100" kern="1200" dirty="0">
              <a:latin typeface="Arial" panose="020B0604020202020204"/>
            </a:rPr>
            <a:t>and the </a:t>
          </a:r>
          <a:r>
            <a:rPr lang="en-US" sz="1100" b="1" kern="1200" dirty="0">
              <a:latin typeface="Arial" panose="020B0604020202020204"/>
            </a:rPr>
            <a:t>future of the GSEs.</a:t>
          </a:r>
        </a:p>
        <a:p>
          <a:pPr marL="0" lvl="0" indent="0" algn="l" defTabSz="488950">
            <a:lnSpc>
              <a:spcPct val="100000"/>
            </a:lnSpc>
            <a:spcBef>
              <a:spcPct val="0"/>
            </a:spcBef>
            <a:spcAft>
              <a:spcPct val="35000"/>
            </a:spcAft>
            <a:buNone/>
          </a:pPr>
          <a:endParaRPr lang="en-US" sz="1100" kern="1200">
            <a:latin typeface="Arial" panose="020B0604020202020204"/>
          </a:endParaRPr>
        </a:p>
      </dsp:txBody>
      <dsp:txXfrm>
        <a:off x="5687" y="1859211"/>
        <a:ext cx="2143139" cy="24976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6C4437-819C-6AB5-7892-C420D36FC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1241C2-D49B-CC27-5FC2-23BF2F586C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9F030A-CD64-204E-948C-0D1CA4DEA8E0}" type="datetimeFigureOut">
              <a:rPr lang="en-US" smtClean="0"/>
              <a:t>1/21/2026</a:t>
            </a:fld>
            <a:endParaRPr lang="en-US"/>
          </a:p>
        </p:txBody>
      </p:sp>
      <p:sp>
        <p:nvSpPr>
          <p:cNvPr id="4" name="Footer Placeholder 3">
            <a:extLst>
              <a:ext uri="{FF2B5EF4-FFF2-40B4-BE49-F238E27FC236}">
                <a16:creationId xmlns:a16="http://schemas.microsoft.com/office/drawing/2014/main" id="{852FB9B9-EFE1-AEF6-0BB3-3D470561CA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3BFEB1-966B-BFE8-B572-2933BD4399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E8893A-4BFD-4546-8E1F-846C8C2F09AD}" type="slidenum">
              <a:rPr lang="en-US" smtClean="0"/>
              <a:t>‹#›</a:t>
            </a:fld>
            <a:endParaRPr lang="en-US"/>
          </a:p>
        </p:txBody>
      </p:sp>
    </p:spTree>
    <p:extLst>
      <p:ext uri="{BB962C8B-B14F-4D97-AF65-F5344CB8AC3E}">
        <p14:creationId xmlns:p14="http://schemas.microsoft.com/office/powerpoint/2010/main" val="190575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E4567-5388-4C5D-9CD4-2CC4AC8F5DD5}"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6263D-0B96-4A22-BAF5-59E159C33182}" type="slidenum">
              <a:rPr lang="en-US" smtClean="0"/>
              <a:t>‹#›</a:t>
            </a:fld>
            <a:endParaRPr lang="en-US"/>
          </a:p>
        </p:txBody>
      </p:sp>
    </p:spTree>
    <p:extLst>
      <p:ext uri="{BB962C8B-B14F-4D97-AF65-F5344CB8AC3E}">
        <p14:creationId xmlns:p14="http://schemas.microsoft.com/office/powerpoint/2010/main" val="1760394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a:t>
            </a:r>
          </a:p>
        </p:txBody>
      </p:sp>
      <p:sp>
        <p:nvSpPr>
          <p:cNvPr id="4" name="Slide Number Placeholder 3"/>
          <p:cNvSpPr>
            <a:spLocks noGrp="1"/>
          </p:cNvSpPr>
          <p:nvPr>
            <p:ph type="sldNum" sz="quarter" idx="5"/>
          </p:nvPr>
        </p:nvSpPr>
        <p:spPr/>
        <p:txBody>
          <a:bodyPr/>
          <a:lstStyle/>
          <a:p>
            <a:fld id="{EDC6263D-0B96-4A22-BAF5-59E159C33182}" type="slidenum">
              <a:rPr lang="en-US" smtClean="0"/>
              <a:t>1</a:t>
            </a:fld>
            <a:endParaRPr lang="en-US"/>
          </a:p>
        </p:txBody>
      </p:sp>
    </p:spTree>
    <p:extLst>
      <p:ext uri="{BB962C8B-B14F-4D97-AF65-F5344CB8AC3E}">
        <p14:creationId xmlns:p14="http://schemas.microsoft.com/office/powerpoint/2010/main" val="37800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a:latin typeface="Georgia"/>
              </a:rPr>
              <a:t>Rulemaking Rollbacks</a:t>
            </a:r>
          </a:p>
          <a:p>
            <a:pPr lvl="1"/>
            <a:r>
              <a:rPr lang="en-US" sz="2000">
                <a:latin typeface="Georgia"/>
              </a:rPr>
              <a:t>NSF Fees </a:t>
            </a:r>
          </a:p>
          <a:p>
            <a:pPr lvl="1"/>
            <a:r>
              <a:rPr lang="en-US" sz="2000"/>
              <a:t>Defining Larger Participants in Payment Apps</a:t>
            </a:r>
          </a:p>
          <a:p>
            <a:pPr lvl="1"/>
            <a:r>
              <a:rPr lang="en-US" sz="2000"/>
              <a:t>Overdraft Lending: Very Large Financial Institutions</a:t>
            </a:r>
          </a:p>
          <a:p>
            <a:pPr lvl="1"/>
            <a:r>
              <a:rPr lang="en-US" sz="2000"/>
              <a:t>Credit Card Late Fees</a:t>
            </a:r>
          </a:p>
          <a:p>
            <a:r>
              <a:rPr lang="en-US" sz="2400"/>
              <a:t>Possible Rollbacks and Changes</a:t>
            </a:r>
          </a:p>
          <a:p>
            <a:pPr lvl="1"/>
            <a:r>
              <a:rPr lang="en-US" sz="2000">
                <a:latin typeface="Georgia"/>
              </a:rPr>
              <a:t>Medical Debt</a:t>
            </a:r>
          </a:p>
          <a:p>
            <a:pPr lvl="1"/>
            <a:r>
              <a:rPr lang="en-US" sz="2000"/>
              <a:t>Property Assessed Clean Energy Loans</a:t>
            </a:r>
            <a:endParaRPr lang="en-US" sz="2000">
              <a:latin typeface="Georgia"/>
            </a:endParaRPr>
          </a:p>
          <a:p>
            <a:pPr lvl="1"/>
            <a:r>
              <a:rPr lang="en-US" sz="2000"/>
              <a:t>Section 1071 Small Business Loan Data Collection</a:t>
            </a:r>
          </a:p>
          <a:p>
            <a:pPr lvl="2"/>
            <a:r>
              <a:rPr lang="en-US" sz="1800">
                <a:latin typeface="Georgia"/>
              </a:rPr>
              <a:t>New rulemaking has been initiated</a:t>
            </a:r>
          </a:p>
          <a:p>
            <a:endParaRPr lang="en-US"/>
          </a:p>
        </p:txBody>
      </p:sp>
      <p:sp>
        <p:nvSpPr>
          <p:cNvPr id="4" name="Slide Number Placeholder 3"/>
          <p:cNvSpPr>
            <a:spLocks noGrp="1"/>
          </p:cNvSpPr>
          <p:nvPr>
            <p:ph type="sldNum" sz="quarter" idx="5"/>
          </p:nvPr>
        </p:nvSpPr>
        <p:spPr/>
        <p:txBody>
          <a:bodyPr/>
          <a:lstStyle/>
          <a:p>
            <a:fld id="{EDC6263D-0B96-4A22-BAF5-59E159C33182}" type="slidenum">
              <a:rPr lang="en-US" smtClean="0"/>
              <a:t>18</a:t>
            </a:fld>
            <a:endParaRPr lang="en-US"/>
          </a:p>
        </p:txBody>
      </p:sp>
    </p:spTree>
    <p:extLst>
      <p:ext uri="{BB962C8B-B14F-4D97-AF65-F5344CB8AC3E}">
        <p14:creationId xmlns:p14="http://schemas.microsoft.com/office/powerpoint/2010/main" val="225380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Administration –</a:t>
            </a:r>
          </a:p>
          <a:p>
            <a:pPr lvl="1"/>
            <a:r>
              <a:rPr lang="en-US"/>
              <a:t>Focused on implementing H.R. 1 and the President’s trade agenda, and whatever the President posts about on social media that day.</a:t>
            </a:r>
          </a:p>
          <a:p>
            <a:r>
              <a:rPr lang="en-US"/>
              <a:t>The Regulators – </a:t>
            </a:r>
          </a:p>
          <a:p>
            <a:pPr lvl="1"/>
            <a:r>
              <a:rPr lang="en-US"/>
              <a:t>The regulatory agencies are in a freeze right now, vacancies at all major financial regulators besides the Fed have rulemaking on pause.</a:t>
            </a:r>
          </a:p>
          <a:p>
            <a:pPr lvl="1"/>
            <a:r>
              <a:rPr lang="en-US"/>
              <a:t>Once key positions are filled, look for an aggressive rewrite of Biden regulations, and regulatory rollback.</a:t>
            </a:r>
          </a:p>
          <a:p>
            <a:pPr lvl="1"/>
            <a:r>
              <a:rPr lang="en-US"/>
              <a:t>However, the changes brought by Trump in agency staffing could slow this effort down.</a:t>
            </a:r>
          </a:p>
          <a:p>
            <a:pPr lvl="1"/>
            <a:r>
              <a:rPr lang="en-US"/>
              <a:t>Also, the precedent Trump has set firing key regulators across the government brings long-term regulatory uncertainty.</a:t>
            </a:r>
          </a:p>
          <a:p>
            <a:endParaRPr lang="en-US"/>
          </a:p>
        </p:txBody>
      </p:sp>
      <p:sp>
        <p:nvSpPr>
          <p:cNvPr id="4" name="Slide Number Placeholder 3"/>
          <p:cNvSpPr>
            <a:spLocks noGrp="1"/>
          </p:cNvSpPr>
          <p:nvPr>
            <p:ph type="sldNum" sz="quarter" idx="5"/>
          </p:nvPr>
        </p:nvSpPr>
        <p:spPr/>
        <p:txBody>
          <a:bodyPr/>
          <a:lstStyle/>
          <a:p>
            <a:fld id="{EDC6263D-0B96-4A22-BAF5-59E159C33182}" type="slidenum">
              <a:rPr lang="en-US" smtClean="0"/>
              <a:t>20</a:t>
            </a:fld>
            <a:endParaRPr lang="en-US"/>
          </a:p>
        </p:txBody>
      </p:sp>
    </p:spTree>
    <p:extLst>
      <p:ext uri="{BB962C8B-B14F-4D97-AF65-F5344CB8AC3E}">
        <p14:creationId xmlns:p14="http://schemas.microsoft.com/office/powerpoint/2010/main" val="310525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a:rPr>
              <a:t>Interchange: 2025 filings clustered in CO, IL, MA, NY, RI; only RI S.16 made it to enrollment. </a:t>
            </a:r>
            <a:endParaRPr lang="en-US" dirty="0"/>
          </a:p>
          <a:p>
            <a:endParaRPr lang="en-US" dirty="0"/>
          </a:p>
        </p:txBody>
      </p:sp>
      <p:sp>
        <p:nvSpPr>
          <p:cNvPr id="4" name="Slide Number Placeholder 3"/>
          <p:cNvSpPr>
            <a:spLocks noGrp="1"/>
          </p:cNvSpPr>
          <p:nvPr>
            <p:ph type="sldNum" sz="quarter" idx="5"/>
          </p:nvPr>
        </p:nvSpPr>
        <p:spPr/>
        <p:txBody>
          <a:bodyPr/>
          <a:lstStyle/>
          <a:p>
            <a:fld id="{EDC6263D-0B96-4A22-BAF5-59E159C33182}" type="slidenum">
              <a:rPr lang="en-US" smtClean="0"/>
              <a:t>21</a:t>
            </a:fld>
            <a:endParaRPr lang="en-US"/>
          </a:p>
        </p:txBody>
      </p:sp>
    </p:spTree>
    <p:extLst>
      <p:ext uri="{BB962C8B-B14F-4D97-AF65-F5344CB8AC3E}">
        <p14:creationId xmlns:p14="http://schemas.microsoft.com/office/powerpoint/2010/main" val="230932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The 870-page, multitrillion dollar tax and spending bill, contains multiple provisions impacting credit unions.</a:t>
            </a:r>
          </a:p>
          <a:p>
            <a:pPr lvl="1"/>
            <a:r>
              <a:rPr lang="en-US" sz="2400"/>
              <a:t>Remittances taxed at 1%</a:t>
            </a:r>
          </a:p>
          <a:p>
            <a:pPr lvl="1"/>
            <a:r>
              <a:rPr lang="en-US" sz="2400"/>
              <a:t>EV tax credits terminated, but interest on loans for US-built cars is tax deductible</a:t>
            </a:r>
          </a:p>
          <a:p>
            <a:pPr lvl="1"/>
            <a:r>
              <a:rPr lang="en-US" sz="2400"/>
              <a:t>Trump Accounts created</a:t>
            </a:r>
          </a:p>
          <a:p>
            <a:pPr lvl="1"/>
            <a:r>
              <a:rPr lang="en-US" sz="2400"/>
              <a:t>Major student loan overhaul</a:t>
            </a:r>
          </a:p>
          <a:p>
            <a:pPr lvl="1"/>
            <a:r>
              <a:rPr lang="en-US" sz="2400"/>
              <a:t>Excise tax on organizations for “highly paid” executives</a:t>
            </a:r>
          </a:p>
          <a:p>
            <a:endParaRPr lang="en-US"/>
          </a:p>
        </p:txBody>
      </p:sp>
      <p:sp>
        <p:nvSpPr>
          <p:cNvPr id="4" name="Slide Number Placeholder 3"/>
          <p:cNvSpPr>
            <a:spLocks noGrp="1"/>
          </p:cNvSpPr>
          <p:nvPr>
            <p:ph type="sldNum" sz="quarter" idx="5"/>
          </p:nvPr>
        </p:nvSpPr>
        <p:spPr/>
        <p:txBody>
          <a:bodyPr/>
          <a:lstStyle/>
          <a:p>
            <a:fld id="{EDC6263D-0B96-4A22-BAF5-59E159C33182}" type="slidenum">
              <a:rPr lang="en-US" smtClean="0"/>
              <a:t>6</a:t>
            </a:fld>
            <a:endParaRPr lang="en-US"/>
          </a:p>
        </p:txBody>
      </p:sp>
    </p:spTree>
    <p:extLst>
      <p:ext uri="{BB962C8B-B14F-4D97-AF65-F5344CB8AC3E}">
        <p14:creationId xmlns:p14="http://schemas.microsoft.com/office/powerpoint/2010/main" val="360257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Focused on digital assets, National Defense Authorization Act (NDAA) and appropriations for the remainder of the year.</a:t>
            </a:r>
          </a:p>
          <a:p>
            <a:pPr lvl="1"/>
            <a:r>
              <a:rPr lang="en-US"/>
              <a:t>We expect Senator Marshall to take another try at interchange again, but he has burned out his colleagues and his window has closed.</a:t>
            </a:r>
          </a:p>
          <a:p>
            <a:pPr lvl="1"/>
            <a:r>
              <a:rPr lang="en-US"/>
              <a:t>There are rumors about a second reconciliation bill, but the probability is small.  Getting the various Republican factions to support such a measure would be challenging.</a:t>
            </a:r>
          </a:p>
          <a:p>
            <a:pPr lvl="1"/>
            <a:r>
              <a:rPr lang="en-US"/>
              <a:t>The most likely scenario is Congress passes stablecoin regulation, NDAA and a long-term continuing resolution (CR) and goes home for the holidays.</a:t>
            </a:r>
          </a:p>
          <a:p>
            <a:endParaRPr lang="en-US"/>
          </a:p>
        </p:txBody>
      </p:sp>
      <p:sp>
        <p:nvSpPr>
          <p:cNvPr id="4" name="Slide Number Placeholder 3"/>
          <p:cNvSpPr>
            <a:spLocks noGrp="1"/>
          </p:cNvSpPr>
          <p:nvPr>
            <p:ph type="sldNum" sz="quarter" idx="5"/>
          </p:nvPr>
        </p:nvSpPr>
        <p:spPr/>
        <p:txBody>
          <a:bodyPr/>
          <a:lstStyle/>
          <a:p>
            <a:fld id="{EDC6263D-0B96-4A22-BAF5-59E159C33182}" type="slidenum">
              <a:rPr lang="en-US" smtClean="0"/>
              <a:t>7</a:t>
            </a:fld>
            <a:endParaRPr lang="en-US"/>
          </a:p>
        </p:txBody>
      </p:sp>
    </p:spTree>
    <p:extLst>
      <p:ext uri="{BB962C8B-B14F-4D97-AF65-F5344CB8AC3E}">
        <p14:creationId xmlns:p14="http://schemas.microsoft.com/office/powerpoint/2010/main" val="203029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“2026 CPR Senate Race Ratings,” </a:t>
            </a:r>
            <a:r>
              <a:rPr lang="en-US" i="1"/>
              <a:t>Cook Political Report with Amy Walter</a:t>
            </a:r>
            <a:r>
              <a:rPr lang="en-US"/>
              <a:t>, August 13, 2025, https://www.cookpolitical.com/ratings/senate-race-ratings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3F0B2D-7785-4EC0-9F4A-91A1149DEB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3D56-6EA8-91AF-C94E-EBA9438C6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8DAE-5D6B-859F-5BDB-D8FF6799E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187FE-506A-FF2D-159C-AE561CAEF824}"/>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Source: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a:t>
            </a:r>
            <a:r>
              <a:rPr lang="en-US" sz="1200" b="0" i="0">
                <a:solidFill>
                  <a:srgbClr val="666666"/>
                </a:solidFill>
                <a:effectLst/>
                <a:latin typeface="+mn-lt"/>
              </a:rPr>
              <a:t>2026 House Race Ratings</a:t>
            </a:r>
            <a:r>
              <a:rPr lang="en-US" sz="1200">
                <a:latin typeface="+mn-lt"/>
              </a:rPr>
              <a:t>,” </a:t>
            </a:r>
            <a:r>
              <a:rPr lang="en-US" sz="1200" i="1">
                <a:latin typeface="+mn-lt"/>
              </a:rPr>
              <a:t>The Cook Political Report with Amy Walter</a:t>
            </a:r>
            <a:r>
              <a:rPr lang="en-US" sz="1200">
                <a:latin typeface="+mn-lt"/>
              </a:rPr>
              <a:t>, August 13, 2025, https://www.cookpolitical.com/ratings/house-race-ratings</a:t>
            </a:r>
          </a:p>
        </p:txBody>
      </p:sp>
      <p:sp>
        <p:nvSpPr>
          <p:cNvPr id="4" name="Slide Number Placeholder 3">
            <a:extLst>
              <a:ext uri="{FF2B5EF4-FFF2-40B4-BE49-F238E27FC236}">
                <a16:creationId xmlns:a16="http://schemas.microsoft.com/office/drawing/2014/main" id="{DC85A844-2239-34BD-3D5D-C204E148711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56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CF83-717B-50D9-6D67-D2D121A78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798E0-B5AB-5BB0-2268-F456B7B99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51642-5425-B447-C31C-831DE577ADC6}"/>
              </a:ext>
            </a:extLst>
          </p:cNvPr>
          <p:cNvSpPr>
            <a:spLocks noGrp="1"/>
          </p:cNvSpPr>
          <p:nvPr>
            <p:ph type="body" idx="1"/>
          </p:nvPr>
        </p:nvSpPr>
        <p:spPr/>
        <p:txBody>
          <a:bodyPr/>
          <a:lstStyle/>
          <a:p>
            <a:r>
              <a:rPr lang="en-US"/>
              <a:t>Notes: </a:t>
            </a:r>
            <a:br>
              <a:rPr lang="en-US"/>
            </a:br>
            <a:endParaRPr lang="en-US"/>
          </a:p>
        </p:txBody>
      </p:sp>
      <p:sp>
        <p:nvSpPr>
          <p:cNvPr id="4" name="Slide Number Placeholder 3">
            <a:extLst>
              <a:ext uri="{FF2B5EF4-FFF2-40B4-BE49-F238E27FC236}">
                <a16:creationId xmlns:a16="http://schemas.microsoft.com/office/drawing/2014/main" id="{9A071ACC-4D95-F790-701D-D140CCCFA3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95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8E731-5F09-E244-AF95-54557134A6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2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latin typeface="Georgia"/>
              </a:rPr>
              <a:t>NCUA has begun its "Deregulation Project".</a:t>
            </a:r>
          </a:p>
          <a:p>
            <a:pPr lvl="1"/>
            <a:r>
              <a:rPr lang="en-US" sz="2000" dirty="0">
                <a:latin typeface="Georgia"/>
              </a:rPr>
              <a:t>Focused on changing or removing regulations that are obsolete, duplicative of statute, intended to be guidance, or overly burdensome.</a:t>
            </a: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NCUA Priorities under Hauptman</a:t>
            </a:r>
          </a:p>
          <a:p>
            <a:pPr algn="l">
              <a:buFont typeface="Arial" panose="020B0604020202020204" pitchFamily="34" charset="0"/>
              <a:buChar char="•"/>
            </a:pPr>
            <a:r>
              <a:rPr lang="en-US" sz="1200" b="0" i="0" dirty="0">
                <a:solidFill>
                  <a:srgbClr val="000000"/>
                </a:solidFill>
                <a:effectLst/>
              </a:rPr>
              <a:t>Re-examining the NCUA budgeting process.</a:t>
            </a:r>
          </a:p>
          <a:p>
            <a:pPr algn="l">
              <a:buFont typeface="Arial" panose="020B0604020202020204" pitchFamily="34" charset="0"/>
              <a:buChar char="•"/>
            </a:pPr>
            <a:r>
              <a:rPr lang="en-US" sz="1200" b="0" i="0" dirty="0">
                <a:solidFill>
                  <a:srgbClr val="000000"/>
                </a:solidFill>
                <a:effectLst/>
              </a:rPr>
              <a:t>Promoting the appropriate use of artificial intelligence (AI) as a tool for NCUA employees. </a:t>
            </a:r>
          </a:p>
          <a:p>
            <a:pPr algn="l">
              <a:buFont typeface="Arial" panose="020B0604020202020204" pitchFamily="34" charset="0"/>
              <a:buChar char="•"/>
            </a:pPr>
            <a:r>
              <a:rPr lang="en-US" sz="1200" b="0" i="0" dirty="0">
                <a:solidFill>
                  <a:srgbClr val="000000"/>
                </a:solidFill>
                <a:effectLst/>
              </a:rPr>
              <a:t>Focusing on true financial inclusion, which means removing barriers to de novo credit unions and removing the ‘pain points’ that have led to fewer and fewer small credit unions. </a:t>
            </a:r>
          </a:p>
          <a:p>
            <a:pPr algn="l">
              <a:buFont typeface="Arial" panose="020B0604020202020204" pitchFamily="34" charset="0"/>
              <a:buChar char="•"/>
            </a:pPr>
            <a:r>
              <a:rPr lang="en-US" sz="1200" b="0" i="0" dirty="0">
                <a:solidFill>
                  <a:srgbClr val="000000"/>
                </a:solidFill>
                <a:effectLst/>
              </a:rPr>
              <a:t>Protecting Americans from regulation-by-enforcement. </a:t>
            </a:r>
          </a:p>
          <a:p>
            <a:pPr algn="l">
              <a:buFont typeface="Arial" panose="020B0604020202020204" pitchFamily="34" charset="0"/>
              <a:buChar char="•"/>
            </a:pPr>
            <a:r>
              <a:rPr lang="en-US" sz="1200" b="0" i="0" dirty="0">
                <a:solidFill>
                  <a:srgbClr val="000000"/>
                </a:solidFill>
                <a:effectLst/>
              </a:rPr>
              <a:t>Making clear that credit unions and their members are best positioned to assess their communities’ climate risks.</a:t>
            </a:r>
          </a:p>
          <a:p>
            <a:pPr algn="l">
              <a:buFont typeface="Arial" panose="020B0604020202020204" pitchFamily="34" charset="0"/>
              <a:buChar char="•"/>
            </a:pPr>
            <a:r>
              <a:rPr lang="en-US" sz="1200" b="0" i="0" dirty="0">
                <a:solidFill>
                  <a:srgbClr val="000000"/>
                </a:solidFill>
                <a:effectLst/>
              </a:rPr>
              <a:t>Re-assessing NCUA policies that may dissuade credit unions from serving low-income areas – including language around overdraft.</a:t>
            </a:r>
          </a:p>
          <a:p>
            <a:pPr algn="l">
              <a:buFont typeface="Arial" panose="020B0604020202020204" pitchFamily="34" charset="0"/>
              <a:buChar char="•"/>
            </a:pPr>
            <a:r>
              <a:rPr lang="en-US" sz="1200" b="0" i="0" dirty="0">
                <a:solidFill>
                  <a:srgbClr val="000000"/>
                </a:solidFill>
                <a:effectLst/>
              </a:rPr>
              <a:t>Right-sizing credit unions’ obligations where possible under the Bank Secrecy Act, including around Suspicious Activity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NCUA’s 2025 Supervisory Priorities</a:t>
            </a:r>
          </a:p>
          <a:p>
            <a:pPr lvl="1"/>
            <a:r>
              <a:rPr lang="en-US" dirty="0"/>
              <a:t>Credit Risk</a:t>
            </a:r>
          </a:p>
          <a:p>
            <a:pPr lvl="1"/>
            <a:r>
              <a:rPr lang="en-US" dirty="0"/>
              <a:t>Balance Sheet Management and Risk to Earnings and Net Worth</a:t>
            </a:r>
          </a:p>
          <a:p>
            <a:pPr lvl="1"/>
            <a:r>
              <a:rPr lang="en-US" dirty="0"/>
              <a:t>Cybersecurity</a:t>
            </a:r>
          </a:p>
          <a:p>
            <a:pPr lvl="1"/>
            <a:r>
              <a:rPr lang="en-US" dirty="0"/>
              <a:t>Consumer Financial Protection</a:t>
            </a:r>
          </a:p>
          <a:p>
            <a:pPr lvl="2"/>
            <a:r>
              <a:rPr lang="en-US" sz="1600" dirty="0">
                <a:latin typeface="Georgia" panose="02040502050405020303" pitchFamily="18" charset="0"/>
              </a:rPr>
              <a:t>Overdraft programs</a:t>
            </a:r>
          </a:p>
          <a:p>
            <a:pPr lvl="2"/>
            <a:r>
              <a:rPr lang="en-US" sz="1600" dirty="0">
                <a:latin typeface="Georgia" panose="02040502050405020303" pitchFamily="18" charset="0"/>
              </a:rPr>
              <a:t>Fair lending</a:t>
            </a:r>
          </a:p>
          <a:p>
            <a:pPr lvl="2"/>
            <a:r>
              <a:rPr lang="en-US" sz="1600" dirty="0">
                <a:latin typeface="Georgia" panose="02040502050405020303" pitchFamily="18" charset="0"/>
              </a:rPr>
              <a:t>Home Mortgage Disclosure Act and Reg C</a:t>
            </a:r>
          </a:p>
          <a:p>
            <a:pPr lvl="2"/>
            <a:r>
              <a:rPr lang="en-US" sz="1600" dirty="0">
                <a:latin typeface="Georgia" panose="02040502050405020303" pitchFamily="18" charset="0"/>
              </a:rPr>
              <a:t>Military Lending Act</a:t>
            </a:r>
          </a:p>
          <a:p>
            <a:pPr lvl="2"/>
            <a:r>
              <a:rPr lang="en-US" sz="1600" dirty="0">
                <a:latin typeface="Georgia" panose="02040502050405020303" pitchFamily="18" charset="0"/>
              </a:rPr>
              <a:t>Electronic Fund Transfer Act and Reg E</a:t>
            </a:r>
          </a:p>
          <a:p>
            <a:endParaRPr lang="en-US" dirty="0"/>
          </a:p>
        </p:txBody>
      </p:sp>
      <p:sp>
        <p:nvSpPr>
          <p:cNvPr id="4" name="Slide Number Placeholder 3"/>
          <p:cNvSpPr>
            <a:spLocks noGrp="1"/>
          </p:cNvSpPr>
          <p:nvPr>
            <p:ph type="sldNum" sz="quarter" idx="5"/>
          </p:nvPr>
        </p:nvSpPr>
        <p:spPr/>
        <p:txBody>
          <a:bodyPr/>
          <a:lstStyle/>
          <a:p>
            <a:fld id="{EDC6263D-0B96-4A22-BAF5-59E159C33182}" type="slidenum">
              <a:rPr lang="en-US" smtClean="0"/>
              <a:t>16</a:t>
            </a:fld>
            <a:endParaRPr lang="en-US"/>
          </a:p>
        </p:txBody>
      </p:sp>
    </p:spTree>
    <p:extLst>
      <p:ext uri="{BB962C8B-B14F-4D97-AF65-F5344CB8AC3E}">
        <p14:creationId xmlns:p14="http://schemas.microsoft.com/office/powerpoint/2010/main" val="264236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E7B2E-2E9B-CB50-5835-F879F4E1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EC234-A93F-C183-7957-B0E2E3EAD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B1E68-9FB0-ECA1-D71F-315C25D816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A28BCE-105F-65D3-E941-E7FBF55FC04C}"/>
              </a:ext>
            </a:extLst>
          </p:cNvPr>
          <p:cNvSpPr>
            <a:spLocks noGrp="1"/>
          </p:cNvSpPr>
          <p:nvPr>
            <p:ph type="sldNum" sz="quarter" idx="5"/>
          </p:nvPr>
        </p:nvSpPr>
        <p:spPr/>
        <p:txBody>
          <a:bodyPr/>
          <a:lstStyle/>
          <a:p>
            <a:fld id="{EDC6263D-0B96-4A22-BAF5-59E159C33182}" type="slidenum">
              <a:rPr lang="en-US" smtClean="0"/>
              <a:t>17</a:t>
            </a:fld>
            <a:endParaRPr lang="en-US"/>
          </a:p>
        </p:txBody>
      </p:sp>
    </p:spTree>
    <p:extLst>
      <p:ext uri="{BB962C8B-B14F-4D97-AF65-F5344CB8AC3E}">
        <p14:creationId xmlns:p14="http://schemas.microsoft.com/office/powerpoint/2010/main" val="961457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85CE5A-5F5E-6241-8C24-6449FFC1BE16}"/>
              </a:ext>
            </a:extLst>
          </p:cNvPr>
          <p:cNvSpPr>
            <a:spLocks noGrp="1"/>
          </p:cNvSpPr>
          <p:nvPr>
            <p:ph type="ctrTitle" hasCustomPrompt="1"/>
          </p:nvPr>
        </p:nvSpPr>
        <p:spPr>
          <a:xfrm>
            <a:off x="991331" y="1684168"/>
            <a:ext cx="8924565" cy="2287451"/>
          </a:xfrm>
        </p:spPr>
        <p:txBody>
          <a:bodyPr anchor="b">
            <a:noAutofit/>
          </a:bodyPr>
          <a:lstStyle>
            <a:lvl1pPr algn="l">
              <a:defRPr sz="5400">
                <a:solidFill>
                  <a:schemeClr val="bg2"/>
                </a:solidFill>
                <a:latin typeface="Georgia" panose="02040502050405020303" pitchFamily="18" charset="0"/>
              </a:defRPr>
            </a:lvl1pPr>
          </a:lstStyle>
          <a:p>
            <a:r>
              <a:rPr lang="en-US"/>
              <a:t>Click to</a:t>
            </a:r>
            <a:br>
              <a:rPr lang="en-US"/>
            </a:br>
            <a:r>
              <a:rPr lang="en-US"/>
              <a:t>add title</a:t>
            </a:r>
          </a:p>
        </p:txBody>
      </p:sp>
      <p:sp>
        <p:nvSpPr>
          <p:cNvPr id="5" name="Subtitle 2">
            <a:extLst>
              <a:ext uri="{FF2B5EF4-FFF2-40B4-BE49-F238E27FC236}">
                <a16:creationId xmlns:a16="http://schemas.microsoft.com/office/drawing/2014/main" id="{205FC580-0638-0545-95FA-01B62CFB2386}"/>
              </a:ext>
            </a:extLst>
          </p:cNvPr>
          <p:cNvSpPr>
            <a:spLocks noGrp="1"/>
          </p:cNvSpPr>
          <p:nvPr>
            <p:ph type="subTitle" idx="1"/>
          </p:nvPr>
        </p:nvSpPr>
        <p:spPr>
          <a:xfrm>
            <a:off x="991333" y="4224340"/>
            <a:ext cx="7026704" cy="574932"/>
          </a:xfrm>
        </p:spPr>
        <p:txBody>
          <a:bodyPr>
            <a:noAutofit/>
          </a:bodyPr>
          <a:lstStyle>
            <a:lvl1pPr marL="0" indent="0" algn="l">
              <a:buNone/>
              <a:defRPr sz="2000" b="0" i="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20">
            <a:extLst>
              <a:ext uri="{FF2B5EF4-FFF2-40B4-BE49-F238E27FC236}">
                <a16:creationId xmlns:a16="http://schemas.microsoft.com/office/drawing/2014/main" id="{624386E0-AF5D-C349-9538-8D2E27DA19EF}"/>
              </a:ext>
            </a:extLst>
          </p:cNvPr>
          <p:cNvSpPr>
            <a:spLocks noGrp="1"/>
          </p:cNvSpPr>
          <p:nvPr>
            <p:ph type="body" sz="quarter" idx="12" hasCustomPrompt="1"/>
          </p:nvPr>
        </p:nvSpPr>
        <p:spPr>
          <a:xfrm>
            <a:off x="991331" y="5411972"/>
            <a:ext cx="7026705" cy="323665"/>
          </a:xfrm>
        </p:spPr>
        <p:txBody>
          <a:bodyPr anchor="ctr">
            <a:noAutofit/>
          </a:bodyPr>
          <a:lstStyle>
            <a:lvl1pPr>
              <a:buFontTx/>
              <a:buNone/>
              <a:defRPr sz="1400">
                <a:solidFill>
                  <a:schemeClr val="bg2"/>
                </a:solidFill>
                <a:latin typeface="Arial" panose="020B0604020202020204" pitchFamily="34" charset="0"/>
                <a:cs typeface="Arial" panose="020B0604020202020204" pitchFamily="34" charset="0"/>
              </a:defRPr>
            </a:lvl1pPr>
          </a:lstStyle>
          <a:p>
            <a:pPr lvl="0"/>
            <a:r>
              <a:rPr lang="en-US"/>
              <a:t>Click to enter presenter name and title</a:t>
            </a:r>
          </a:p>
        </p:txBody>
      </p:sp>
      <p:sp>
        <p:nvSpPr>
          <p:cNvPr id="7" name="Text Placeholder 22">
            <a:extLst>
              <a:ext uri="{FF2B5EF4-FFF2-40B4-BE49-F238E27FC236}">
                <a16:creationId xmlns:a16="http://schemas.microsoft.com/office/drawing/2014/main" id="{5CC3770E-E55C-E847-9B92-E8D4A4C41E29}"/>
              </a:ext>
            </a:extLst>
          </p:cNvPr>
          <p:cNvSpPr>
            <a:spLocks noGrp="1"/>
          </p:cNvSpPr>
          <p:nvPr>
            <p:ph type="body" sz="quarter" idx="13" hasCustomPrompt="1"/>
          </p:nvPr>
        </p:nvSpPr>
        <p:spPr>
          <a:xfrm>
            <a:off x="991331" y="5740203"/>
            <a:ext cx="7026705" cy="401149"/>
          </a:xfrm>
        </p:spPr>
        <p:txBody>
          <a:bodyPr anchor="ctr">
            <a:noAutofit/>
          </a:bodyPr>
          <a:lstStyle>
            <a:lvl1pPr>
              <a:buFontTx/>
              <a:buNone/>
              <a:defRPr sz="1200" b="0" i="0">
                <a:solidFill>
                  <a:schemeClr val="bg2"/>
                </a:solidFill>
                <a:latin typeface="Arial" panose="020B0604020202020204" pitchFamily="34" charset="0"/>
                <a:cs typeface="Arial" panose="020B0604020202020204" pitchFamily="34" charset="0"/>
              </a:defRPr>
            </a:lvl1pPr>
            <a:lvl2pPr>
              <a:buFontTx/>
              <a:buNone/>
              <a:defRPr sz="1200" b="0" i="0">
                <a:solidFill>
                  <a:srgbClr val="F7EDE4"/>
                </a:solidFill>
                <a:latin typeface="Arial" panose="020B0604020202020204" pitchFamily="34" charset="0"/>
                <a:cs typeface="Arial" panose="020B0604020202020204" pitchFamily="34" charset="0"/>
              </a:defRPr>
            </a:lvl2pPr>
            <a:lvl3pPr>
              <a:buFontTx/>
              <a:buNone/>
              <a:defRPr sz="1200" b="0" i="0">
                <a:solidFill>
                  <a:srgbClr val="F7EDE4"/>
                </a:solidFill>
                <a:latin typeface="Arial" panose="020B0604020202020204" pitchFamily="34" charset="0"/>
                <a:cs typeface="Arial" panose="020B0604020202020204" pitchFamily="34" charset="0"/>
              </a:defRPr>
            </a:lvl3pPr>
            <a:lvl4pPr>
              <a:buFontTx/>
              <a:buNone/>
              <a:defRPr sz="1200" b="0" i="0">
                <a:solidFill>
                  <a:srgbClr val="F7EDE4"/>
                </a:solidFill>
                <a:latin typeface="Arial" panose="020B0604020202020204" pitchFamily="34" charset="0"/>
                <a:cs typeface="Arial" panose="020B0604020202020204" pitchFamily="34" charset="0"/>
              </a:defRPr>
            </a:lvl4pPr>
            <a:lvl5pPr>
              <a:buFontTx/>
              <a:buNone/>
              <a:defRPr sz="1200" b="0" i="0">
                <a:solidFill>
                  <a:srgbClr val="F7EDE4"/>
                </a:solidFill>
                <a:latin typeface="Arial" panose="020B0604020202020204" pitchFamily="34" charset="0"/>
                <a:cs typeface="Arial" panose="020B0604020202020204" pitchFamily="34" charset="0"/>
              </a:defRPr>
            </a:lvl5pPr>
          </a:lstStyle>
          <a:p>
            <a:pPr lvl="0"/>
            <a:r>
              <a:rPr lang="en-US"/>
              <a:t>Click to enter date</a:t>
            </a:r>
          </a:p>
        </p:txBody>
      </p:sp>
      <p:pic>
        <p:nvPicPr>
          <p:cNvPr id="8" name="Picture 7">
            <a:extLst>
              <a:ext uri="{FF2B5EF4-FFF2-40B4-BE49-F238E27FC236}">
                <a16:creationId xmlns:a16="http://schemas.microsoft.com/office/drawing/2014/main" id="{686A0F74-E046-7349-9363-11480C5BD836}"/>
              </a:ext>
            </a:extLst>
          </p:cNvPr>
          <p:cNvPicPr>
            <a:picLocks noChangeAspect="1"/>
          </p:cNvPicPr>
          <p:nvPr userDrawn="1"/>
        </p:nvPicPr>
        <p:blipFill>
          <a:blip r:embed="rId3"/>
          <a:srcRect/>
          <a:stretch/>
        </p:blipFill>
        <p:spPr>
          <a:xfrm>
            <a:off x="329913" y="354994"/>
            <a:ext cx="2194560" cy="716475"/>
          </a:xfrm>
          <a:prstGeom prst="rect">
            <a:avLst/>
          </a:prstGeom>
        </p:spPr>
      </p:pic>
      <p:sp>
        <p:nvSpPr>
          <p:cNvPr id="9" name="TextBox 8">
            <a:extLst>
              <a:ext uri="{FF2B5EF4-FFF2-40B4-BE49-F238E27FC236}">
                <a16:creationId xmlns:a16="http://schemas.microsoft.com/office/drawing/2014/main" id="{1A058CF2-0CD9-C20C-092A-DBC38BDD354C}"/>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solidFill>
                <a:latin typeface="Arial" panose="020B0604020202020204" pitchFamily="34" charset="0"/>
                <a:cs typeface="Arial" panose="020B0604020202020204" pitchFamily="34" charset="0"/>
              </a:rPr>
              <a:t>© America’s Credit Unions 2025</a:t>
            </a:r>
          </a:p>
        </p:txBody>
      </p:sp>
    </p:spTree>
    <p:extLst>
      <p:ext uri="{BB962C8B-B14F-4D97-AF65-F5344CB8AC3E}">
        <p14:creationId xmlns:p14="http://schemas.microsoft.com/office/powerpoint/2010/main" val="152938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87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i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3683AA1-79DD-EC33-0C63-1D19F67F674B}"/>
              </a:ext>
            </a:extLst>
          </p:cNvPr>
          <p:cNvSpPr>
            <a:spLocks noGrp="1"/>
          </p:cNvSpPr>
          <p:nvPr>
            <p:ph sz="quarter" idx="12"/>
          </p:nvPr>
        </p:nvSpPr>
        <p:spPr>
          <a:xfrm>
            <a:off x="1266825" y="1331913"/>
            <a:ext cx="970597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3"/>
          <a:srcRect/>
          <a:stretch/>
        </p:blipFill>
        <p:spPr>
          <a:xfrm>
            <a:off x="283289" y="349915"/>
            <a:ext cx="732532" cy="736141"/>
          </a:xfrm>
          <a:prstGeom prst="rect">
            <a:avLst/>
          </a:prstGeom>
        </p:spPr>
      </p:pic>
    </p:spTree>
    <p:extLst>
      <p:ext uri="{BB962C8B-B14F-4D97-AF65-F5344CB8AC3E}">
        <p14:creationId xmlns:p14="http://schemas.microsoft.com/office/powerpoint/2010/main" val="56020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Content - Purple">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22EB400-E5F9-BC7C-0D25-D4834581A645}"/>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Tree>
    <p:extLst>
      <p:ext uri="{BB962C8B-B14F-4D97-AF65-F5344CB8AC3E}">
        <p14:creationId xmlns:p14="http://schemas.microsoft.com/office/powerpoint/2010/main" val="46429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 -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26712A3E-C79D-B1FF-7F2A-FB5641FD267F}"/>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35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Content -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1BD49842-BED7-5E2F-4A51-9F249A89BE15}"/>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54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Content - Yellow">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TextBox 3">
            <a:extLst>
              <a:ext uri="{FF2B5EF4-FFF2-40B4-BE49-F238E27FC236}">
                <a16:creationId xmlns:a16="http://schemas.microsoft.com/office/drawing/2014/main" id="{8A5D480E-E85B-7F2C-9560-D797FC4F69A1}"/>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Content Placeholder 6">
            <a:extLst>
              <a:ext uri="{FF2B5EF4-FFF2-40B4-BE49-F238E27FC236}">
                <a16:creationId xmlns:a16="http://schemas.microsoft.com/office/drawing/2014/main" id="{3E6C9579-C638-CBC0-B866-CD0DC432DE68}"/>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708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Content - 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TextBox 3">
            <a:extLst>
              <a:ext uri="{FF2B5EF4-FFF2-40B4-BE49-F238E27FC236}">
                <a16:creationId xmlns:a16="http://schemas.microsoft.com/office/drawing/2014/main" id="{CCAEAC1A-C875-0D34-C95D-55F6928805B6}"/>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Content Placeholder 6">
            <a:extLst>
              <a:ext uri="{FF2B5EF4-FFF2-40B4-BE49-F238E27FC236}">
                <a16:creationId xmlns:a16="http://schemas.microsoft.com/office/drawing/2014/main" id="{5FD5202D-EFA5-EA16-5650-51223226CDCD}"/>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603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Content - Pin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CC930CDC-64EE-7DA3-7233-2F7F9F82F999}"/>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34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Content - Cream">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553C99C0-EB34-24E8-19FE-2CDD6D9AA8EE}"/>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43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Content w/ Photo - Purp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7" name="Picture Placeholder 6">
            <a:extLst>
              <a:ext uri="{FF2B5EF4-FFF2-40B4-BE49-F238E27FC236}">
                <a16:creationId xmlns:a16="http://schemas.microsoft.com/office/drawing/2014/main" id="{40EC51D1-4053-9341-D58D-0782C6CE37B5}"/>
              </a:ext>
            </a:extLst>
          </p:cNvPr>
          <p:cNvSpPr>
            <a:spLocks noGrp="1"/>
          </p:cNvSpPr>
          <p:nvPr>
            <p:ph type="pic" sz="quarter" idx="12"/>
          </p:nvPr>
        </p:nvSpPr>
        <p:spPr>
          <a:xfrm>
            <a:off x="7267360" y="1679574"/>
            <a:ext cx="3835400" cy="3849624"/>
          </a:xfrm>
          <a:prstGeom prst="ellipse">
            <a:avLst/>
          </a:prstGeom>
          <a:blipFill>
            <a:blip r:embed="rId3"/>
            <a:stretch>
              <a:fillRect/>
            </a:stretch>
          </a:blipFill>
        </p:spPr>
        <p:txBody>
          <a:bodyPr/>
          <a:lstStyle>
            <a:lvl1pPr marL="0" indent="0">
              <a:buNone/>
              <a:defRPr>
                <a:noFill/>
              </a:defRPr>
            </a:lvl1pPr>
          </a:lstStyle>
          <a:p>
            <a:r>
              <a:rPr lang="en-US"/>
              <a:t>Click icon to add picture</a:t>
            </a:r>
          </a:p>
        </p:txBody>
      </p:sp>
      <p:sp>
        <p:nvSpPr>
          <p:cNvPr id="8" name="Content Placeholder 6">
            <a:extLst>
              <a:ext uri="{FF2B5EF4-FFF2-40B4-BE49-F238E27FC236}">
                <a16:creationId xmlns:a16="http://schemas.microsoft.com/office/drawing/2014/main" id="{3B7D5634-7376-B242-CE09-7088FAE8742E}"/>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89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4800">
                <a:solidFill>
                  <a:schemeClr val="bg2"/>
                </a:solidFill>
                <a:latin typeface="Georgia" panose="02040502050405020303" pitchFamily="18" charset="0"/>
              </a:defRPr>
            </a:lvl1pPr>
          </a:lstStyle>
          <a:p>
            <a:r>
              <a:rPr lang="en-US"/>
              <a:t>Click to edit Master title style</a:t>
            </a:r>
          </a:p>
        </p:txBody>
      </p:sp>
      <p:pic>
        <p:nvPicPr>
          <p:cNvPr id="3" name="Picture 2">
            <a:extLst>
              <a:ext uri="{FF2B5EF4-FFF2-40B4-BE49-F238E27FC236}">
                <a16:creationId xmlns:a16="http://schemas.microsoft.com/office/drawing/2014/main" id="{724D9999-D37F-457E-62C0-240EAAA81EE9}"/>
              </a:ext>
            </a:extLst>
          </p:cNvPr>
          <p:cNvPicPr>
            <a:picLocks noChangeAspect="1"/>
          </p:cNvPicPr>
          <p:nvPr userDrawn="1"/>
        </p:nvPicPr>
        <p:blipFill>
          <a:blip r:embed="rId3"/>
          <a:srcRect/>
          <a:stretch/>
        </p:blipFill>
        <p:spPr>
          <a:xfrm>
            <a:off x="283289" y="351719"/>
            <a:ext cx="732532" cy="732532"/>
          </a:xfrm>
          <a:prstGeom prst="rect">
            <a:avLst/>
          </a:prstGeom>
        </p:spPr>
      </p:pic>
    </p:spTree>
    <p:extLst>
      <p:ext uri="{BB962C8B-B14F-4D97-AF65-F5344CB8AC3E}">
        <p14:creationId xmlns:p14="http://schemas.microsoft.com/office/powerpoint/2010/main" val="198323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Content w/ Photo -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13" name="Picture Placeholder 11">
            <a:extLst>
              <a:ext uri="{FF2B5EF4-FFF2-40B4-BE49-F238E27FC236}">
                <a16:creationId xmlns:a16="http://schemas.microsoft.com/office/drawing/2014/main" id="{1CB4D94B-FA4C-BECE-121C-6111ED237E6A}"/>
              </a:ext>
            </a:extLst>
          </p:cNvPr>
          <p:cNvSpPr>
            <a:spLocks noGrp="1"/>
          </p:cNvSpPr>
          <p:nvPr>
            <p:ph type="pic" sz="quarter" idx="14"/>
          </p:nvPr>
        </p:nvSpPr>
        <p:spPr>
          <a:xfrm>
            <a:off x="7218681" y="1677988"/>
            <a:ext cx="3846512" cy="3846512"/>
          </a:xfrm>
          <a:blipFill>
            <a:blip r:embed="rId3"/>
            <a:stretch>
              <a:fillRect/>
            </a:stretch>
          </a:blipFill>
        </p:spPr>
        <p:txBody>
          <a:bodyPr/>
          <a:lstStyle>
            <a:lvl1pPr>
              <a:defRPr>
                <a:noFill/>
              </a:defRPr>
            </a:lvl1pPr>
          </a:lstStyle>
          <a:p>
            <a:r>
              <a:rPr lang="en-US"/>
              <a:t>Click icon to add picture</a:t>
            </a:r>
          </a:p>
        </p:txBody>
      </p:sp>
      <p:sp>
        <p:nvSpPr>
          <p:cNvPr id="7" name="Content Placeholder 6">
            <a:extLst>
              <a:ext uri="{FF2B5EF4-FFF2-40B4-BE49-F238E27FC236}">
                <a16:creationId xmlns:a16="http://schemas.microsoft.com/office/drawing/2014/main" id="{3ACD3221-1A27-1A8C-A5F7-2C75F7C0AEA8}"/>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992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Content w/ Photo -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Picture Placeholder 7">
            <a:extLst>
              <a:ext uri="{FF2B5EF4-FFF2-40B4-BE49-F238E27FC236}">
                <a16:creationId xmlns:a16="http://schemas.microsoft.com/office/drawing/2014/main" id="{F141C51E-C527-6683-599F-30F0428A5CC1}"/>
              </a:ext>
            </a:extLst>
          </p:cNvPr>
          <p:cNvSpPr>
            <a:spLocks noGrp="1"/>
          </p:cNvSpPr>
          <p:nvPr>
            <p:ph type="pic" sz="quarter" idx="13"/>
          </p:nvPr>
        </p:nvSpPr>
        <p:spPr>
          <a:xfrm>
            <a:off x="7217093" y="1677988"/>
            <a:ext cx="3848100" cy="3846512"/>
          </a:xfrm>
          <a:prstGeom prst="octagon">
            <a:avLst/>
          </a:prstGeom>
          <a:blipFill>
            <a:blip r:embed="rId3"/>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438531DD-220A-2EC1-4557-2ECD9A8C815B}"/>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970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Content w/ Photo - Yellow">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TextBox 3">
            <a:extLst>
              <a:ext uri="{FF2B5EF4-FFF2-40B4-BE49-F238E27FC236}">
                <a16:creationId xmlns:a16="http://schemas.microsoft.com/office/drawing/2014/main" id="{8A5D480E-E85B-7F2C-9560-D797FC4F69A1}"/>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8" name="Picture Placeholder 6">
            <a:extLst>
              <a:ext uri="{FF2B5EF4-FFF2-40B4-BE49-F238E27FC236}">
                <a16:creationId xmlns:a16="http://schemas.microsoft.com/office/drawing/2014/main" id="{9B06940B-E29F-A9BC-2271-FA5BCEC538FD}"/>
              </a:ext>
            </a:extLst>
          </p:cNvPr>
          <p:cNvSpPr>
            <a:spLocks noGrp="1"/>
          </p:cNvSpPr>
          <p:nvPr>
            <p:ph type="pic" sz="quarter" idx="12"/>
          </p:nvPr>
        </p:nvSpPr>
        <p:spPr>
          <a:xfrm>
            <a:off x="7267360" y="1679574"/>
            <a:ext cx="3835400" cy="3849624"/>
          </a:xfrm>
          <a:prstGeom prst="ellipse">
            <a:avLst/>
          </a:prstGeom>
          <a:blipFill>
            <a:blip r:embed="rId3"/>
            <a:stretch>
              <a:fillRect/>
            </a:stretch>
          </a:blipFill>
        </p:spPr>
        <p:txBody>
          <a:bodyPr/>
          <a:lstStyle>
            <a:lvl1pPr marL="0" indent="0">
              <a:buNone/>
              <a:defRPr>
                <a:noFill/>
              </a:defRPr>
            </a:lvl1pPr>
          </a:lstStyle>
          <a:p>
            <a:r>
              <a:rPr lang="en-US"/>
              <a:t>Click icon to add picture</a:t>
            </a:r>
          </a:p>
        </p:txBody>
      </p:sp>
      <p:sp>
        <p:nvSpPr>
          <p:cNvPr id="9" name="Content Placeholder 6">
            <a:extLst>
              <a:ext uri="{FF2B5EF4-FFF2-40B4-BE49-F238E27FC236}">
                <a16:creationId xmlns:a16="http://schemas.microsoft.com/office/drawing/2014/main" id="{BE1A2B6E-B798-E142-56D4-4DC5FC47FAB8}"/>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762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Content w/ Photo - 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TextBox 3">
            <a:extLst>
              <a:ext uri="{FF2B5EF4-FFF2-40B4-BE49-F238E27FC236}">
                <a16:creationId xmlns:a16="http://schemas.microsoft.com/office/drawing/2014/main" id="{CCAEAC1A-C875-0D34-C95D-55F6928805B6}"/>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Picture Placeholder 11">
            <a:extLst>
              <a:ext uri="{FF2B5EF4-FFF2-40B4-BE49-F238E27FC236}">
                <a16:creationId xmlns:a16="http://schemas.microsoft.com/office/drawing/2014/main" id="{A7F74772-85A0-43D3-C2D5-7FB96C2E4A2D}"/>
              </a:ext>
            </a:extLst>
          </p:cNvPr>
          <p:cNvSpPr>
            <a:spLocks noGrp="1"/>
          </p:cNvSpPr>
          <p:nvPr>
            <p:ph type="pic" sz="quarter" idx="14"/>
          </p:nvPr>
        </p:nvSpPr>
        <p:spPr>
          <a:xfrm>
            <a:off x="7218681" y="1677988"/>
            <a:ext cx="3846512" cy="3846512"/>
          </a:xfrm>
          <a:blipFill>
            <a:blip r:embed="rId3"/>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62AA4358-178E-C925-2DC3-824910F05993}"/>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75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Content w/ Photo - Pin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Picture Placeholder 7">
            <a:extLst>
              <a:ext uri="{FF2B5EF4-FFF2-40B4-BE49-F238E27FC236}">
                <a16:creationId xmlns:a16="http://schemas.microsoft.com/office/drawing/2014/main" id="{55A6B9A9-B983-B5C2-AD6E-A30C2EC51182}"/>
              </a:ext>
            </a:extLst>
          </p:cNvPr>
          <p:cNvSpPr>
            <a:spLocks noGrp="1"/>
          </p:cNvSpPr>
          <p:nvPr>
            <p:ph type="pic" sz="quarter" idx="13"/>
          </p:nvPr>
        </p:nvSpPr>
        <p:spPr>
          <a:xfrm>
            <a:off x="7217093" y="1677988"/>
            <a:ext cx="3848100" cy="3846512"/>
          </a:xfrm>
          <a:prstGeom prst="octagon">
            <a:avLst/>
          </a:prstGeom>
          <a:blipFill>
            <a:blip r:embed="rId3"/>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5BF84557-9650-724C-52F6-B9D4DDFCC3C9}"/>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961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Content w/ Photo - Cream">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8" name="Picture Placeholder 6">
            <a:extLst>
              <a:ext uri="{FF2B5EF4-FFF2-40B4-BE49-F238E27FC236}">
                <a16:creationId xmlns:a16="http://schemas.microsoft.com/office/drawing/2014/main" id="{FEE537EC-11A8-A8D1-9987-3C477A1065E5}"/>
              </a:ext>
            </a:extLst>
          </p:cNvPr>
          <p:cNvSpPr>
            <a:spLocks noGrp="1"/>
          </p:cNvSpPr>
          <p:nvPr>
            <p:ph type="pic" sz="quarter" idx="12"/>
          </p:nvPr>
        </p:nvSpPr>
        <p:spPr>
          <a:xfrm>
            <a:off x="7267360" y="1679574"/>
            <a:ext cx="3835400" cy="3849624"/>
          </a:xfrm>
          <a:prstGeom prst="ellipse">
            <a:avLst/>
          </a:prstGeom>
          <a:blipFill>
            <a:blip r:embed="rId3"/>
            <a:stretch>
              <a:fillRect/>
            </a:stretch>
          </a:blipFill>
        </p:spPr>
        <p:txBody>
          <a:bodyPr/>
          <a:lstStyle>
            <a:lvl1pPr marL="0" indent="0">
              <a:buNone/>
              <a:defRPr>
                <a:noFill/>
              </a:defRPr>
            </a:lvl1pPr>
          </a:lstStyle>
          <a:p>
            <a:r>
              <a:rPr lang="en-US"/>
              <a:t>Click icon to add picture</a:t>
            </a:r>
          </a:p>
        </p:txBody>
      </p:sp>
      <p:sp>
        <p:nvSpPr>
          <p:cNvPr id="4" name="Content Placeholder 6">
            <a:extLst>
              <a:ext uri="{FF2B5EF4-FFF2-40B4-BE49-F238E27FC236}">
                <a16:creationId xmlns:a16="http://schemas.microsoft.com/office/drawing/2014/main" id="{8FD81CEE-5302-FEEB-C9BF-D2C06F39D583}"/>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816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85CE5A-5F5E-6241-8C24-6449FFC1BE16}"/>
              </a:ext>
            </a:extLst>
          </p:cNvPr>
          <p:cNvSpPr>
            <a:spLocks noGrp="1"/>
          </p:cNvSpPr>
          <p:nvPr>
            <p:ph type="ctrTitle" hasCustomPrompt="1"/>
          </p:nvPr>
        </p:nvSpPr>
        <p:spPr>
          <a:xfrm>
            <a:off x="991331" y="1684168"/>
            <a:ext cx="8924565" cy="2287451"/>
          </a:xfrm>
        </p:spPr>
        <p:txBody>
          <a:bodyPr anchor="b">
            <a:noAutofit/>
          </a:bodyPr>
          <a:lstStyle>
            <a:lvl1pPr algn="l">
              <a:defRPr sz="5400">
                <a:solidFill>
                  <a:schemeClr val="tx2"/>
                </a:solidFill>
                <a:latin typeface="Georgia" panose="02040502050405020303" pitchFamily="18" charset="0"/>
              </a:defRPr>
            </a:lvl1pPr>
          </a:lstStyle>
          <a:p>
            <a:r>
              <a:rPr lang="en-US"/>
              <a:t>Click to</a:t>
            </a:r>
            <a:br>
              <a:rPr lang="en-US"/>
            </a:br>
            <a:r>
              <a:rPr lang="en-US"/>
              <a:t>add title</a:t>
            </a:r>
          </a:p>
        </p:txBody>
      </p:sp>
      <p:sp>
        <p:nvSpPr>
          <p:cNvPr id="5" name="Subtitle 2">
            <a:extLst>
              <a:ext uri="{FF2B5EF4-FFF2-40B4-BE49-F238E27FC236}">
                <a16:creationId xmlns:a16="http://schemas.microsoft.com/office/drawing/2014/main" id="{205FC580-0638-0545-95FA-01B62CFB2386}"/>
              </a:ext>
            </a:extLst>
          </p:cNvPr>
          <p:cNvSpPr>
            <a:spLocks noGrp="1"/>
          </p:cNvSpPr>
          <p:nvPr>
            <p:ph type="subTitle" idx="1"/>
          </p:nvPr>
        </p:nvSpPr>
        <p:spPr>
          <a:xfrm>
            <a:off x="991333" y="4224340"/>
            <a:ext cx="7026704" cy="574932"/>
          </a:xfrm>
        </p:spPr>
        <p:txBody>
          <a:bodyPr>
            <a:noAutofit/>
          </a:bodyPr>
          <a:lstStyle>
            <a:lvl1pPr marL="0" indent="0" algn="l">
              <a:buNone/>
              <a:defRPr sz="2000" b="0" i="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20">
            <a:extLst>
              <a:ext uri="{FF2B5EF4-FFF2-40B4-BE49-F238E27FC236}">
                <a16:creationId xmlns:a16="http://schemas.microsoft.com/office/drawing/2014/main" id="{624386E0-AF5D-C349-9538-8D2E27DA19EF}"/>
              </a:ext>
            </a:extLst>
          </p:cNvPr>
          <p:cNvSpPr>
            <a:spLocks noGrp="1"/>
          </p:cNvSpPr>
          <p:nvPr>
            <p:ph type="body" sz="quarter" idx="12" hasCustomPrompt="1"/>
          </p:nvPr>
        </p:nvSpPr>
        <p:spPr>
          <a:xfrm>
            <a:off x="991331" y="5411972"/>
            <a:ext cx="7026705" cy="323665"/>
          </a:xfrm>
        </p:spPr>
        <p:txBody>
          <a:bodyPr anchor="ctr">
            <a:noAutofit/>
          </a:bodyPr>
          <a:lstStyle>
            <a:lvl1pPr>
              <a:buFontTx/>
              <a:buNone/>
              <a:defRPr sz="1400">
                <a:solidFill>
                  <a:schemeClr val="tx2"/>
                </a:solidFill>
                <a:latin typeface="Arial" panose="020B0604020202020204" pitchFamily="34" charset="0"/>
                <a:cs typeface="Arial" panose="020B0604020202020204" pitchFamily="34" charset="0"/>
              </a:defRPr>
            </a:lvl1pPr>
          </a:lstStyle>
          <a:p>
            <a:pPr lvl="0"/>
            <a:r>
              <a:rPr lang="en-US"/>
              <a:t>Click to enter presenter name and title</a:t>
            </a:r>
          </a:p>
        </p:txBody>
      </p:sp>
      <p:sp>
        <p:nvSpPr>
          <p:cNvPr id="7" name="Text Placeholder 22">
            <a:extLst>
              <a:ext uri="{FF2B5EF4-FFF2-40B4-BE49-F238E27FC236}">
                <a16:creationId xmlns:a16="http://schemas.microsoft.com/office/drawing/2014/main" id="{5CC3770E-E55C-E847-9B92-E8D4A4C41E29}"/>
              </a:ext>
            </a:extLst>
          </p:cNvPr>
          <p:cNvSpPr>
            <a:spLocks noGrp="1"/>
          </p:cNvSpPr>
          <p:nvPr>
            <p:ph type="body" sz="quarter" idx="13" hasCustomPrompt="1"/>
          </p:nvPr>
        </p:nvSpPr>
        <p:spPr>
          <a:xfrm>
            <a:off x="991331" y="5740203"/>
            <a:ext cx="7026705" cy="401149"/>
          </a:xfrm>
        </p:spPr>
        <p:txBody>
          <a:bodyPr anchor="ctr">
            <a:noAutofit/>
          </a:bodyPr>
          <a:lstStyle>
            <a:lvl1pPr>
              <a:buFontTx/>
              <a:buNone/>
              <a:defRPr sz="1200" b="0" i="0">
                <a:solidFill>
                  <a:schemeClr val="tx2"/>
                </a:solidFill>
                <a:latin typeface="Arial" panose="020B0604020202020204" pitchFamily="34" charset="0"/>
                <a:cs typeface="Arial" panose="020B0604020202020204" pitchFamily="34" charset="0"/>
              </a:defRPr>
            </a:lvl1pPr>
            <a:lvl2pPr>
              <a:buFontTx/>
              <a:buNone/>
              <a:defRPr sz="1200" b="0" i="0">
                <a:solidFill>
                  <a:srgbClr val="F7EDE4"/>
                </a:solidFill>
                <a:latin typeface="Arial" panose="020B0604020202020204" pitchFamily="34" charset="0"/>
                <a:cs typeface="Arial" panose="020B0604020202020204" pitchFamily="34" charset="0"/>
              </a:defRPr>
            </a:lvl2pPr>
            <a:lvl3pPr>
              <a:buFontTx/>
              <a:buNone/>
              <a:defRPr sz="1200" b="0" i="0">
                <a:solidFill>
                  <a:srgbClr val="F7EDE4"/>
                </a:solidFill>
                <a:latin typeface="Arial" panose="020B0604020202020204" pitchFamily="34" charset="0"/>
                <a:cs typeface="Arial" panose="020B0604020202020204" pitchFamily="34" charset="0"/>
              </a:defRPr>
            </a:lvl3pPr>
            <a:lvl4pPr>
              <a:buFontTx/>
              <a:buNone/>
              <a:defRPr sz="1200" b="0" i="0">
                <a:solidFill>
                  <a:srgbClr val="F7EDE4"/>
                </a:solidFill>
                <a:latin typeface="Arial" panose="020B0604020202020204" pitchFamily="34" charset="0"/>
                <a:cs typeface="Arial" panose="020B0604020202020204" pitchFamily="34" charset="0"/>
              </a:defRPr>
            </a:lvl4pPr>
            <a:lvl5pPr>
              <a:buFontTx/>
              <a:buNone/>
              <a:defRPr sz="1200" b="0" i="0">
                <a:solidFill>
                  <a:srgbClr val="F7EDE4"/>
                </a:solidFill>
                <a:latin typeface="Arial" panose="020B0604020202020204" pitchFamily="34" charset="0"/>
                <a:cs typeface="Arial" panose="020B0604020202020204" pitchFamily="34" charset="0"/>
              </a:defRPr>
            </a:lvl5pPr>
          </a:lstStyle>
          <a:p>
            <a:pPr lvl="0"/>
            <a:r>
              <a:rPr lang="en-US"/>
              <a:t>Click to enter date</a:t>
            </a:r>
          </a:p>
        </p:txBody>
      </p:sp>
      <p:pic>
        <p:nvPicPr>
          <p:cNvPr id="8" name="Picture 7">
            <a:extLst>
              <a:ext uri="{FF2B5EF4-FFF2-40B4-BE49-F238E27FC236}">
                <a16:creationId xmlns:a16="http://schemas.microsoft.com/office/drawing/2014/main" id="{686A0F74-E046-7349-9363-11480C5BD836}"/>
              </a:ext>
            </a:extLst>
          </p:cNvPr>
          <p:cNvPicPr>
            <a:picLocks noChangeAspect="1"/>
          </p:cNvPicPr>
          <p:nvPr userDrawn="1"/>
        </p:nvPicPr>
        <p:blipFill>
          <a:blip r:embed="rId2"/>
          <a:srcRect/>
          <a:stretch/>
        </p:blipFill>
        <p:spPr>
          <a:xfrm>
            <a:off x="329913" y="354994"/>
            <a:ext cx="2194560" cy="716475"/>
          </a:xfrm>
          <a:prstGeom prst="rect">
            <a:avLst/>
          </a:prstGeom>
        </p:spPr>
      </p:pic>
      <p:sp>
        <p:nvSpPr>
          <p:cNvPr id="9" name="TextBox 8">
            <a:extLst>
              <a:ext uri="{FF2B5EF4-FFF2-40B4-BE49-F238E27FC236}">
                <a16:creationId xmlns:a16="http://schemas.microsoft.com/office/drawing/2014/main" id="{1A058CF2-0CD9-C20C-092A-DBC38BDD354C}"/>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solidFill>
                <a:latin typeface="Arial" panose="020B0604020202020204" pitchFamily="34" charset="0"/>
                <a:cs typeface="Arial" panose="020B0604020202020204" pitchFamily="34" charset="0"/>
              </a:rPr>
              <a:t>© America’s Credit Unions 2025</a:t>
            </a:r>
          </a:p>
        </p:txBody>
      </p:sp>
    </p:spTree>
    <p:extLst>
      <p:ext uri="{BB962C8B-B14F-4D97-AF65-F5344CB8AC3E}">
        <p14:creationId xmlns:p14="http://schemas.microsoft.com/office/powerpoint/2010/main" val="3792001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4800">
                <a:solidFill>
                  <a:schemeClr val="tx2"/>
                </a:solidFill>
                <a:latin typeface="Georgia" panose="02040502050405020303" pitchFamily="18" charset="0"/>
              </a:defRPr>
            </a:lvl1pPr>
          </a:lstStyle>
          <a:p>
            <a:r>
              <a:rPr lang="en-US"/>
              <a:t>Click to edit Master title style</a:t>
            </a:r>
          </a:p>
        </p:txBody>
      </p:sp>
      <p:pic>
        <p:nvPicPr>
          <p:cNvPr id="3" name="Picture 2">
            <a:extLst>
              <a:ext uri="{FF2B5EF4-FFF2-40B4-BE49-F238E27FC236}">
                <a16:creationId xmlns:a16="http://schemas.microsoft.com/office/drawing/2014/main" id="{724D9999-D37F-457E-62C0-240EAAA81EE9}"/>
              </a:ext>
            </a:extLst>
          </p:cNvPr>
          <p:cNvPicPr>
            <a:picLocks noChangeAspect="1"/>
          </p:cNvPicPr>
          <p:nvPr userDrawn="1"/>
        </p:nvPicPr>
        <p:blipFill>
          <a:blip r:embed="rId2"/>
          <a:srcRect/>
          <a:stretch/>
        </p:blipFill>
        <p:spPr>
          <a:xfrm>
            <a:off x="283289" y="351719"/>
            <a:ext cx="732532" cy="732532"/>
          </a:xfrm>
          <a:prstGeom prst="rect">
            <a:avLst/>
          </a:prstGeom>
        </p:spPr>
      </p:pic>
    </p:spTree>
    <p:extLst>
      <p:ext uri="{BB962C8B-B14F-4D97-AF65-F5344CB8AC3E}">
        <p14:creationId xmlns:p14="http://schemas.microsoft.com/office/powerpoint/2010/main" val="1173072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Content Placeholder 3">
            <a:extLst>
              <a:ext uri="{FF2B5EF4-FFF2-40B4-BE49-F238E27FC236}">
                <a16:creationId xmlns:a16="http://schemas.microsoft.com/office/drawing/2014/main" id="{D8E33389-6977-6ABB-6FD1-2D63F5D9E088}"/>
              </a:ext>
            </a:extLst>
          </p:cNvPr>
          <p:cNvSpPr>
            <a:spLocks noGrp="1"/>
          </p:cNvSpPr>
          <p:nvPr>
            <p:ph sz="quarter" idx="12"/>
          </p:nvPr>
        </p:nvSpPr>
        <p:spPr>
          <a:xfrm>
            <a:off x="1266825" y="1327150"/>
            <a:ext cx="9698038"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014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B75154B5-8AE3-2745-849A-1279C7C10B94}"/>
              </a:ext>
            </a:extLst>
          </p:cNvPr>
          <p:cNvSpPr>
            <a:spLocks noGrp="1"/>
          </p:cNvSpPr>
          <p:nvPr>
            <p:ph type="body" sz="quarter" idx="12"/>
          </p:nvPr>
        </p:nvSpPr>
        <p:spPr>
          <a:xfrm>
            <a:off x="1263720" y="1311827"/>
            <a:ext cx="9709079" cy="596900"/>
          </a:xfrm>
        </p:spPr>
        <p:txBody>
          <a:bodyPr anchor="ctr">
            <a:normAutofit/>
          </a:bodyPr>
          <a:lstStyle>
            <a:lvl1pPr>
              <a:buFontTx/>
              <a:buNone/>
              <a:defRPr sz="2400" b="1" i="0">
                <a:solidFill>
                  <a:schemeClr val="tx2"/>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5" name="Text Placeholder 10">
            <a:extLst>
              <a:ext uri="{FF2B5EF4-FFF2-40B4-BE49-F238E27FC236}">
                <a16:creationId xmlns:a16="http://schemas.microsoft.com/office/drawing/2014/main" id="{631F3EF1-BEB1-E982-FACF-78C8D43348D1}"/>
              </a:ext>
            </a:extLst>
          </p:cNvPr>
          <p:cNvSpPr>
            <a:spLocks noGrp="1"/>
          </p:cNvSpPr>
          <p:nvPr>
            <p:ph type="body" sz="quarter" idx="13"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Slide here</a:t>
            </a:r>
          </a:p>
        </p:txBody>
      </p:sp>
      <p:pic>
        <p:nvPicPr>
          <p:cNvPr id="2" name="Picture 1">
            <a:extLst>
              <a:ext uri="{FF2B5EF4-FFF2-40B4-BE49-F238E27FC236}">
                <a16:creationId xmlns:a16="http://schemas.microsoft.com/office/drawing/2014/main" id="{F4F96384-1DD4-7D25-4ED8-10AECE2503E5}"/>
              </a:ext>
            </a:extLst>
          </p:cNvPr>
          <p:cNvPicPr>
            <a:picLocks noChangeAspect="1"/>
          </p:cNvPicPr>
          <p:nvPr userDrawn="1"/>
        </p:nvPicPr>
        <p:blipFill>
          <a:blip r:embed="rId2"/>
          <a:srcRect/>
          <a:stretch/>
        </p:blipFill>
        <p:spPr>
          <a:xfrm>
            <a:off x="283289" y="349915"/>
            <a:ext cx="732532" cy="736141"/>
          </a:xfrm>
          <a:prstGeom prst="rect">
            <a:avLst/>
          </a:prstGeom>
        </p:spPr>
      </p:pic>
      <p:sp>
        <p:nvSpPr>
          <p:cNvPr id="4" name="Content Placeholder 3">
            <a:extLst>
              <a:ext uri="{FF2B5EF4-FFF2-40B4-BE49-F238E27FC236}">
                <a16:creationId xmlns:a16="http://schemas.microsoft.com/office/drawing/2014/main" id="{42FF3705-A8D5-CD67-8217-1B27F7A1145C}"/>
              </a:ext>
            </a:extLst>
          </p:cNvPr>
          <p:cNvSpPr>
            <a:spLocks noGrp="1"/>
          </p:cNvSpPr>
          <p:nvPr>
            <p:ph sz="quarter" idx="14"/>
          </p:nvPr>
        </p:nvSpPr>
        <p:spPr>
          <a:xfrm>
            <a:off x="1263650" y="1908175"/>
            <a:ext cx="9709079" cy="448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49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3600">
                <a:solidFill>
                  <a:srgbClr val="342649"/>
                </a:solidFill>
                <a:latin typeface="Georgia" panose="02040502050405020303" pitchFamily="18" charset="0"/>
              </a:defRPr>
            </a:lvl1pPr>
          </a:lstStyle>
          <a:p>
            <a:r>
              <a:rPr lang="en-US"/>
              <a:t>Click to edit Master title style</a:t>
            </a:r>
          </a:p>
        </p:txBody>
      </p:sp>
      <p:pic>
        <p:nvPicPr>
          <p:cNvPr id="5" name="Picture 4">
            <a:extLst>
              <a:ext uri="{FF2B5EF4-FFF2-40B4-BE49-F238E27FC236}">
                <a16:creationId xmlns:a16="http://schemas.microsoft.com/office/drawing/2014/main" id="{E23AB051-5562-1C23-6313-61DA5BE58A65}"/>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Text Placeholder 10">
            <a:extLst>
              <a:ext uri="{FF2B5EF4-FFF2-40B4-BE49-F238E27FC236}">
                <a16:creationId xmlns:a16="http://schemas.microsoft.com/office/drawing/2014/main" id="{9FFB891D-DE4F-F910-E6D8-9C4ECC9353EC}"/>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1062172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Content ">
    <p:spTree>
      <p:nvGrpSpPr>
        <p:cNvPr id="1" name=""/>
        <p:cNvGrpSpPr/>
        <p:nvPr/>
      </p:nvGrpSpPr>
      <p:grpSpPr>
        <a:xfrm>
          <a:off x="0" y="0"/>
          <a:ext cx="0" cy="0"/>
          <a:chOff x="0" y="0"/>
          <a:chExt cx="0" cy="0"/>
        </a:xfrm>
      </p:grpSpPr>
      <p:sp>
        <p:nvSpPr>
          <p:cNvPr id="18" name="Text Placeholder 8">
            <a:extLst>
              <a:ext uri="{FF2B5EF4-FFF2-40B4-BE49-F238E27FC236}">
                <a16:creationId xmlns:a16="http://schemas.microsoft.com/office/drawing/2014/main" id="{6959CB70-DAD8-D542-A372-A7BEAF2A4C63}"/>
              </a:ext>
            </a:extLst>
          </p:cNvPr>
          <p:cNvSpPr>
            <a:spLocks noGrp="1"/>
          </p:cNvSpPr>
          <p:nvPr>
            <p:ph type="body" sz="quarter" idx="13"/>
          </p:nvPr>
        </p:nvSpPr>
        <p:spPr>
          <a:xfrm>
            <a:off x="6438599" y="1925847"/>
            <a:ext cx="4746142" cy="3905042"/>
          </a:xfrm>
        </p:spPr>
        <p:txBody>
          <a:bodyPr>
            <a:normAutofit/>
          </a:bodyPr>
          <a:lstStyle>
            <a:lvl1pPr>
              <a:spcAft>
                <a:spcPts val="300"/>
              </a:spcAft>
              <a:buFont typeface="Arial" panose="020B0604020202020204" pitchFamily="34" charset="0"/>
              <a:buChar char="•"/>
              <a:defRPr sz="2000" b="0" i="0">
                <a:solidFill>
                  <a:schemeClr val="tx2"/>
                </a:solidFill>
                <a:latin typeface="Georgia" panose="02040502050405020303" pitchFamily="18" charset="0"/>
              </a:defRPr>
            </a:lvl1pPr>
            <a:lvl2pPr>
              <a:spcAft>
                <a:spcPts val="300"/>
              </a:spcAft>
              <a:buFont typeface="Arial" panose="020B0604020202020204" pitchFamily="34" charset="0"/>
              <a:buChar char="•"/>
              <a:defRPr sz="1600" b="0" i="0">
                <a:solidFill>
                  <a:schemeClr val="tx2"/>
                </a:solidFill>
                <a:latin typeface="Georgia" panose="02040502050405020303" pitchFamily="18" charset="0"/>
              </a:defRPr>
            </a:lvl2pPr>
            <a:lvl3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6">
            <a:extLst>
              <a:ext uri="{FF2B5EF4-FFF2-40B4-BE49-F238E27FC236}">
                <a16:creationId xmlns:a16="http://schemas.microsoft.com/office/drawing/2014/main" id="{E1CB5B28-110D-1846-A6BF-9F4ABD4E55C5}"/>
              </a:ext>
            </a:extLst>
          </p:cNvPr>
          <p:cNvSpPr>
            <a:spLocks noGrp="1"/>
          </p:cNvSpPr>
          <p:nvPr>
            <p:ph type="body" sz="quarter" idx="14"/>
          </p:nvPr>
        </p:nvSpPr>
        <p:spPr>
          <a:xfrm>
            <a:off x="6438599" y="1328946"/>
            <a:ext cx="4746142" cy="596900"/>
          </a:xfrm>
        </p:spPr>
        <p:txBody>
          <a:bodyPr anchor="ctr">
            <a:normAutofit/>
          </a:bodyPr>
          <a:lstStyle>
            <a:lvl1pPr>
              <a:buFontTx/>
              <a:buNone/>
              <a:defRPr sz="2400" b="1" i="0">
                <a:solidFill>
                  <a:schemeClr val="tx2"/>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3" name="Text Placeholder 8">
            <a:extLst>
              <a:ext uri="{FF2B5EF4-FFF2-40B4-BE49-F238E27FC236}">
                <a16:creationId xmlns:a16="http://schemas.microsoft.com/office/drawing/2014/main" id="{096C03DC-8BDA-2646-7529-305205C54EB4}"/>
              </a:ext>
            </a:extLst>
          </p:cNvPr>
          <p:cNvSpPr>
            <a:spLocks noGrp="1"/>
          </p:cNvSpPr>
          <p:nvPr>
            <p:ph type="body" sz="quarter" idx="15"/>
          </p:nvPr>
        </p:nvSpPr>
        <p:spPr>
          <a:xfrm>
            <a:off x="1263720" y="1925847"/>
            <a:ext cx="4746142" cy="3905042"/>
          </a:xfrm>
        </p:spPr>
        <p:txBody>
          <a:bodyPr>
            <a:normAutofit/>
          </a:bodyPr>
          <a:lstStyle>
            <a:lvl1pPr>
              <a:spcAft>
                <a:spcPts val="300"/>
              </a:spcAft>
              <a:buFont typeface="Arial" panose="020B0604020202020204" pitchFamily="34" charset="0"/>
              <a:buChar char="•"/>
              <a:defRPr sz="2000" b="0" i="0">
                <a:solidFill>
                  <a:schemeClr val="tx2"/>
                </a:solidFill>
                <a:latin typeface="Georgia" panose="02040502050405020303" pitchFamily="18" charset="0"/>
              </a:defRPr>
            </a:lvl1pPr>
            <a:lvl2pPr>
              <a:spcAft>
                <a:spcPts val="300"/>
              </a:spcAft>
              <a:buFont typeface="Arial" panose="020B0604020202020204" pitchFamily="34" charset="0"/>
              <a:buChar char="•"/>
              <a:defRPr sz="1600" b="0" i="0">
                <a:solidFill>
                  <a:schemeClr val="tx2"/>
                </a:solidFill>
                <a:latin typeface="Georgia" panose="02040502050405020303" pitchFamily="18" charset="0"/>
              </a:defRPr>
            </a:lvl2pPr>
            <a:lvl3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D9734E48-18EE-8D53-CD04-28DB6881A8BD}"/>
              </a:ext>
            </a:extLst>
          </p:cNvPr>
          <p:cNvSpPr>
            <a:spLocks noGrp="1"/>
          </p:cNvSpPr>
          <p:nvPr>
            <p:ph type="body" sz="quarter" idx="16"/>
          </p:nvPr>
        </p:nvSpPr>
        <p:spPr>
          <a:xfrm>
            <a:off x="1263720" y="1328946"/>
            <a:ext cx="4746142" cy="596900"/>
          </a:xfrm>
        </p:spPr>
        <p:txBody>
          <a:bodyPr anchor="ctr">
            <a:normAutofit/>
          </a:bodyPr>
          <a:lstStyle>
            <a:lvl1pPr>
              <a:buFontTx/>
              <a:buNone/>
              <a:defRPr sz="2400" b="1" i="0">
                <a:solidFill>
                  <a:schemeClr val="tx2"/>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8" name="Text Placeholder 10">
            <a:extLst>
              <a:ext uri="{FF2B5EF4-FFF2-40B4-BE49-F238E27FC236}">
                <a16:creationId xmlns:a16="http://schemas.microsoft.com/office/drawing/2014/main" id="{171CD4B1-F094-F14F-AA15-435D8835077A}"/>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Slide here</a:t>
            </a:r>
          </a:p>
        </p:txBody>
      </p:sp>
      <p:pic>
        <p:nvPicPr>
          <p:cNvPr id="2" name="Picture 1">
            <a:extLst>
              <a:ext uri="{FF2B5EF4-FFF2-40B4-BE49-F238E27FC236}">
                <a16:creationId xmlns:a16="http://schemas.microsoft.com/office/drawing/2014/main" id="{5C1355B6-6F94-ED27-DBE7-03B18CC006B4}"/>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2063720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left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D7FA793-3311-EE4E-98EB-935DBFF31992}"/>
              </a:ext>
            </a:extLst>
          </p:cNvPr>
          <p:cNvSpPr>
            <a:spLocks noGrp="1"/>
          </p:cNvSpPr>
          <p:nvPr>
            <p:ph type="pic" sz="quarter" idx="12" hasCustomPrompt="1"/>
          </p:nvPr>
        </p:nvSpPr>
        <p:spPr>
          <a:xfrm>
            <a:off x="0" y="1331207"/>
            <a:ext cx="5422392" cy="5538486"/>
          </a:xfrm>
          <a:solidFill>
            <a:schemeClr val="bg1">
              <a:lumMod val="85000"/>
            </a:schemeClr>
          </a:solidFill>
        </p:spPr>
        <p:txBody>
          <a:bodyPr/>
          <a:lstStyle>
            <a:lvl1pPr>
              <a:defRPr sz="1800" b="0" i="0">
                <a:solidFill>
                  <a:schemeClr val="tx2"/>
                </a:solidFill>
                <a:latin typeface="Arial" panose="020B0604020202020204" pitchFamily="34" charset="0"/>
                <a:cs typeface="Arial" panose="020B0604020202020204" pitchFamily="34" charset="0"/>
              </a:defRPr>
            </a:lvl1pPr>
          </a:lstStyle>
          <a:p>
            <a:r>
              <a:rPr lang="en-US"/>
              <a:t>Insert Picture</a:t>
            </a:r>
          </a:p>
        </p:txBody>
      </p:sp>
      <p:sp>
        <p:nvSpPr>
          <p:cNvPr id="6" name="Text Placeholder 8">
            <a:extLst>
              <a:ext uri="{FF2B5EF4-FFF2-40B4-BE49-F238E27FC236}">
                <a16:creationId xmlns:a16="http://schemas.microsoft.com/office/drawing/2014/main" id="{0C1FF43E-1075-B64D-890C-AA847344CDBD}"/>
              </a:ext>
            </a:extLst>
          </p:cNvPr>
          <p:cNvSpPr>
            <a:spLocks noGrp="1"/>
          </p:cNvSpPr>
          <p:nvPr>
            <p:ph type="body" sz="quarter" idx="13"/>
          </p:nvPr>
        </p:nvSpPr>
        <p:spPr>
          <a:xfrm>
            <a:off x="5973679" y="1928107"/>
            <a:ext cx="5373623" cy="3795713"/>
          </a:xfrm>
        </p:spPr>
        <p:txBody>
          <a:bodyPr>
            <a:normAutofit/>
          </a:bodyPr>
          <a:lstStyle>
            <a:lvl1pPr>
              <a:spcAft>
                <a:spcPts val="300"/>
              </a:spcAft>
              <a:buFont typeface="Arial" panose="020B0604020202020204" pitchFamily="34" charset="0"/>
              <a:buChar char="•"/>
              <a:defRPr sz="2000" b="0" i="0">
                <a:solidFill>
                  <a:schemeClr val="tx2"/>
                </a:solidFill>
                <a:latin typeface="Georgia" panose="02040502050405020303" pitchFamily="18" charset="0"/>
              </a:defRPr>
            </a:lvl1pPr>
            <a:lvl2pPr>
              <a:spcAft>
                <a:spcPts val="300"/>
              </a:spcAft>
              <a:buFont typeface="Arial" panose="020B0604020202020204" pitchFamily="34" charset="0"/>
              <a:buChar char="•"/>
              <a:defRPr sz="1600" b="0" i="0">
                <a:solidFill>
                  <a:schemeClr val="tx2"/>
                </a:solidFill>
                <a:latin typeface="Georgia" panose="02040502050405020303" pitchFamily="18" charset="0"/>
              </a:defRPr>
            </a:lvl2pPr>
            <a:lvl3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44E6E75-D936-074D-8CF9-8FEF5AB9392C}"/>
              </a:ext>
            </a:extLst>
          </p:cNvPr>
          <p:cNvSpPr>
            <a:spLocks noGrp="1"/>
          </p:cNvSpPr>
          <p:nvPr>
            <p:ph type="body" sz="quarter" idx="14"/>
          </p:nvPr>
        </p:nvSpPr>
        <p:spPr>
          <a:xfrm>
            <a:off x="5973679" y="1331207"/>
            <a:ext cx="5373623" cy="596900"/>
          </a:xfrm>
        </p:spPr>
        <p:txBody>
          <a:bodyPr anchor="ctr">
            <a:normAutofit/>
          </a:bodyPr>
          <a:lstStyle>
            <a:lvl1pPr>
              <a:buFontTx/>
              <a:buNone/>
              <a:defRPr sz="2400" b="1" i="0">
                <a:solidFill>
                  <a:schemeClr val="tx2"/>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4" name="Text Placeholder 10">
            <a:extLst>
              <a:ext uri="{FF2B5EF4-FFF2-40B4-BE49-F238E27FC236}">
                <a16:creationId xmlns:a16="http://schemas.microsoft.com/office/drawing/2014/main" id="{7011D3C1-16F9-0B34-0A20-E4705AD41713}"/>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Slide here</a:t>
            </a:r>
          </a:p>
        </p:txBody>
      </p:sp>
      <p:pic>
        <p:nvPicPr>
          <p:cNvPr id="2" name="Picture 1">
            <a:extLst>
              <a:ext uri="{FF2B5EF4-FFF2-40B4-BE49-F238E27FC236}">
                <a16:creationId xmlns:a16="http://schemas.microsoft.com/office/drawing/2014/main" id="{E0029104-7D55-0AD9-B8A3-33250223666C}"/>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726036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082B51F-6222-DC48-BA67-E1D013C554B3}"/>
              </a:ext>
            </a:extLst>
          </p:cNvPr>
          <p:cNvSpPr>
            <a:spLocks noGrp="1"/>
          </p:cNvSpPr>
          <p:nvPr>
            <p:ph type="chart" sz="quarter" idx="10" hasCustomPrompt="1"/>
          </p:nvPr>
        </p:nvSpPr>
        <p:spPr>
          <a:xfrm>
            <a:off x="1263720" y="1421297"/>
            <a:ext cx="9709080" cy="4808054"/>
          </a:xfrm>
        </p:spPr>
        <p:txBody>
          <a:bodyPr/>
          <a:lstStyle>
            <a:lvl1pPr>
              <a:defRPr sz="1800" b="0" i="0">
                <a:solidFill>
                  <a:schemeClr val="tx2"/>
                </a:solidFill>
                <a:latin typeface="Arial" panose="020B0604020202020204" pitchFamily="34" charset="0"/>
                <a:cs typeface="Arial" panose="020B0604020202020204" pitchFamily="34" charset="0"/>
              </a:defRPr>
            </a:lvl1pPr>
          </a:lstStyle>
          <a:p>
            <a:r>
              <a:rPr lang="en-US"/>
              <a:t>Insert Chart</a:t>
            </a:r>
          </a:p>
        </p:txBody>
      </p:sp>
      <p:sp>
        <p:nvSpPr>
          <p:cNvPr id="6" name="Text Placeholder 10">
            <a:extLst>
              <a:ext uri="{FF2B5EF4-FFF2-40B4-BE49-F238E27FC236}">
                <a16:creationId xmlns:a16="http://schemas.microsoft.com/office/drawing/2014/main" id="{1063CB35-FF1D-7A87-79EA-CBE7D2EBDE56}"/>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Chart here</a:t>
            </a:r>
          </a:p>
        </p:txBody>
      </p:sp>
      <p:pic>
        <p:nvPicPr>
          <p:cNvPr id="2" name="Picture 1">
            <a:extLst>
              <a:ext uri="{FF2B5EF4-FFF2-40B4-BE49-F238E27FC236}">
                <a16:creationId xmlns:a16="http://schemas.microsoft.com/office/drawing/2014/main" id="{EC9ACC55-C6BA-178E-7B83-CC2459DDEF83}"/>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2173748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46BB0-16F8-A728-6DF5-747A1D7CDF0D}"/>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4208910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3A8091F-D634-E84E-0713-CD47C659BD41}"/>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chemeClr val="tx2"/>
                </a:solidFill>
              </a:defRPr>
            </a:lvl1pPr>
          </a:lstStyle>
          <a:p>
            <a:pPr lvl="0"/>
            <a:r>
              <a:rPr lang="en-US"/>
              <a:t>Title of Slide here</a:t>
            </a:r>
          </a:p>
        </p:txBody>
      </p:sp>
    </p:spTree>
    <p:extLst>
      <p:ext uri="{BB962C8B-B14F-4D97-AF65-F5344CB8AC3E}">
        <p14:creationId xmlns:p14="http://schemas.microsoft.com/office/powerpoint/2010/main" val="463268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34264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26931-7B11-BE42-8D12-73A86B1CB990}"/>
              </a:ext>
            </a:extLst>
          </p:cNvPr>
          <p:cNvPicPr>
            <a:picLocks noChangeAspect="1"/>
          </p:cNvPicPr>
          <p:nvPr userDrawn="1"/>
        </p:nvPicPr>
        <p:blipFill>
          <a:blip r:embed="rId2"/>
          <a:stretch>
            <a:fillRect/>
          </a:stretch>
        </p:blipFill>
        <p:spPr>
          <a:xfrm>
            <a:off x="7449561" y="2913280"/>
            <a:ext cx="7322591" cy="6858000"/>
          </a:xfrm>
          <a:prstGeom prst="rect">
            <a:avLst/>
          </a:prstGeom>
        </p:spPr>
      </p:pic>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2024</a:t>
            </a:r>
          </a:p>
        </p:txBody>
      </p:sp>
      <p:pic>
        <p:nvPicPr>
          <p:cNvPr id="4" name="Picture 3">
            <a:extLst>
              <a:ext uri="{FF2B5EF4-FFF2-40B4-BE49-F238E27FC236}">
                <a16:creationId xmlns:a16="http://schemas.microsoft.com/office/drawing/2014/main" id="{4746EE9A-A2BE-A994-823F-1EE36D8054A1}"/>
              </a:ext>
            </a:extLst>
          </p:cNvPr>
          <p:cNvPicPr>
            <a:picLocks noChangeAspect="1"/>
          </p:cNvPicPr>
          <p:nvPr userDrawn="1"/>
        </p:nvPicPr>
        <p:blipFill rotWithShape="1">
          <a:blip r:embed="rId3"/>
          <a:srcRect r="67355"/>
          <a:stretch/>
        </p:blipFill>
        <p:spPr>
          <a:xfrm>
            <a:off x="128020" y="301752"/>
            <a:ext cx="826138" cy="822960"/>
          </a:xfrm>
          <a:prstGeom prst="rect">
            <a:avLst/>
          </a:prstGeom>
        </p:spPr>
      </p:pic>
      <p:sp>
        <p:nvSpPr>
          <p:cNvPr id="6" name="Title 1">
            <a:extLst>
              <a:ext uri="{FF2B5EF4-FFF2-40B4-BE49-F238E27FC236}">
                <a16:creationId xmlns:a16="http://schemas.microsoft.com/office/drawing/2014/main" id="{C24C2E7C-A3DD-E372-F9C0-DE75B8A2FA45}"/>
              </a:ext>
            </a:extLst>
          </p:cNvPr>
          <p:cNvSpPr>
            <a:spLocks noGrp="1"/>
          </p:cNvSpPr>
          <p:nvPr>
            <p:ph type="ctrTitle" hasCustomPrompt="1"/>
          </p:nvPr>
        </p:nvSpPr>
        <p:spPr>
          <a:xfrm>
            <a:off x="810705" y="1481394"/>
            <a:ext cx="7772400" cy="1607246"/>
          </a:xfrm>
        </p:spPr>
        <p:txBody>
          <a:bodyPr anchor="b">
            <a:normAutofit/>
          </a:bodyPr>
          <a:lstStyle>
            <a:lvl1pPr algn="l">
              <a:defRPr sz="4000">
                <a:solidFill>
                  <a:schemeClr val="bg1"/>
                </a:solidFill>
                <a:latin typeface="+mj-lt"/>
              </a:defRPr>
            </a:lvl1pPr>
          </a:lstStyle>
          <a:p>
            <a:r>
              <a:rPr lang="en-US"/>
              <a:t>Presentation Center Title</a:t>
            </a:r>
          </a:p>
        </p:txBody>
      </p:sp>
      <p:sp>
        <p:nvSpPr>
          <p:cNvPr id="7" name="Subtitle 2">
            <a:extLst>
              <a:ext uri="{FF2B5EF4-FFF2-40B4-BE49-F238E27FC236}">
                <a16:creationId xmlns:a16="http://schemas.microsoft.com/office/drawing/2014/main" id="{C6CB78DE-A537-1A42-7187-F83F1D17B05A}"/>
              </a:ext>
            </a:extLst>
          </p:cNvPr>
          <p:cNvSpPr>
            <a:spLocks noGrp="1"/>
          </p:cNvSpPr>
          <p:nvPr>
            <p:ph type="subTitle" idx="1" hasCustomPrompt="1"/>
          </p:nvPr>
        </p:nvSpPr>
        <p:spPr>
          <a:xfrm>
            <a:off x="810705" y="3219041"/>
            <a:ext cx="6858000" cy="41991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Blank Subtitle</a:t>
            </a:r>
          </a:p>
        </p:txBody>
      </p:sp>
    </p:spTree>
    <p:extLst>
      <p:ext uri="{BB962C8B-B14F-4D97-AF65-F5344CB8AC3E}">
        <p14:creationId xmlns:p14="http://schemas.microsoft.com/office/powerpoint/2010/main" val="2523269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title">
    <p:bg>
      <p:bgPr>
        <a:solidFill>
          <a:srgbClr val="34264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26931-7B11-BE42-8D12-73A86B1CB990}"/>
              </a:ext>
            </a:extLst>
          </p:cNvPr>
          <p:cNvPicPr>
            <a:picLocks noChangeAspect="1"/>
          </p:cNvPicPr>
          <p:nvPr userDrawn="1"/>
        </p:nvPicPr>
        <p:blipFill>
          <a:blip r:embed="rId2"/>
          <a:stretch>
            <a:fillRect/>
          </a:stretch>
        </p:blipFill>
        <p:spPr>
          <a:xfrm>
            <a:off x="7449561" y="2913280"/>
            <a:ext cx="7322591" cy="6858000"/>
          </a:xfrm>
          <a:prstGeom prst="rect">
            <a:avLst/>
          </a:prstGeom>
        </p:spPr>
      </p:pic>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2024</a:t>
            </a:r>
          </a:p>
        </p:txBody>
      </p:sp>
      <p:pic>
        <p:nvPicPr>
          <p:cNvPr id="4" name="Picture 3">
            <a:extLst>
              <a:ext uri="{FF2B5EF4-FFF2-40B4-BE49-F238E27FC236}">
                <a16:creationId xmlns:a16="http://schemas.microsoft.com/office/drawing/2014/main" id="{4746EE9A-A2BE-A994-823F-1EE36D8054A1}"/>
              </a:ext>
            </a:extLst>
          </p:cNvPr>
          <p:cNvPicPr>
            <a:picLocks noChangeAspect="1"/>
          </p:cNvPicPr>
          <p:nvPr userDrawn="1"/>
        </p:nvPicPr>
        <p:blipFill rotWithShape="1">
          <a:blip r:embed="rId3"/>
          <a:srcRect r="67355"/>
          <a:stretch/>
        </p:blipFill>
        <p:spPr>
          <a:xfrm>
            <a:off x="128020" y="301752"/>
            <a:ext cx="826138" cy="822960"/>
          </a:xfrm>
          <a:prstGeom prst="rect">
            <a:avLst/>
          </a:prstGeom>
        </p:spPr>
      </p:pic>
      <p:sp>
        <p:nvSpPr>
          <p:cNvPr id="6" name="Title 1">
            <a:extLst>
              <a:ext uri="{FF2B5EF4-FFF2-40B4-BE49-F238E27FC236}">
                <a16:creationId xmlns:a16="http://schemas.microsoft.com/office/drawing/2014/main" id="{C24C2E7C-A3DD-E372-F9C0-DE75B8A2FA45}"/>
              </a:ext>
            </a:extLst>
          </p:cNvPr>
          <p:cNvSpPr>
            <a:spLocks noGrp="1"/>
          </p:cNvSpPr>
          <p:nvPr>
            <p:ph type="ctrTitle" hasCustomPrompt="1"/>
          </p:nvPr>
        </p:nvSpPr>
        <p:spPr>
          <a:xfrm>
            <a:off x="810705" y="1481394"/>
            <a:ext cx="7772400" cy="1607246"/>
          </a:xfrm>
        </p:spPr>
        <p:txBody>
          <a:bodyPr anchor="b">
            <a:normAutofit/>
          </a:bodyPr>
          <a:lstStyle>
            <a:lvl1pPr algn="l">
              <a:defRPr sz="4000">
                <a:solidFill>
                  <a:schemeClr val="bg1"/>
                </a:solidFill>
                <a:latin typeface="+mj-lt"/>
              </a:defRPr>
            </a:lvl1pPr>
          </a:lstStyle>
          <a:p>
            <a:r>
              <a:rPr lang="en-US"/>
              <a:t>Presentation Center Title</a:t>
            </a:r>
          </a:p>
        </p:txBody>
      </p:sp>
      <p:sp>
        <p:nvSpPr>
          <p:cNvPr id="7" name="Subtitle 2">
            <a:extLst>
              <a:ext uri="{FF2B5EF4-FFF2-40B4-BE49-F238E27FC236}">
                <a16:creationId xmlns:a16="http://schemas.microsoft.com/office/drawing/2014/main" id="{C6CB78DE-A537-1A42-7187-F83F1D17B05A}"/>
              </a:ext>
            </a:extLst>
          </p:cNvPr>
          <p:cNvSpPr>
            <a:spLocks noGrp="1"/>
          </p:cNvSpPr>
          <p:nvPr>
            <p:ph type="subTitle" idx="1" hasCustomPrompt="1"/>
          </p:nvPr>
        </p:nvSpPr>
        <p:spPr>
          <a:xfrm>
            <a:off x="810705" y="3219041"/>
            <a:ext cx="6858000" cy="41991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Blank Subtitle</a:t>
            </a:r>
          </a:p>
        </p:txBody>
      </p:sp>
    </p:spTree>
    <p:extLst>
      <p:ext uri="{BB962C8B-B14F-4D97-AF65-F5344CB8AC3E}">
        <p14:creationId xmlns:p14="http://schemas.microsoft.com/office/powerpoint/2010/main" val="4104933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in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47B1D-BE16-144C-980E-65838430C259}"/>
              </a:ext>
            </a:extLst>
          </p:cNvPr>
          <p:cNvPicPr>
            <a:picLocks noChangeAspect="1"/>
          </p:cNvPicPr>
          <p:nvPr userDrawn="1"/>
        </p:nvPicPr>
        <p:blipFill>
          <a:blip r:embed="rId2"/>
          <a:stretch>
            <a:fillRect/>
          </a:stretch>
        </p:blipFill>
        <p:spPr>
          <a:xfrm>
            <a:off x="130584" y="342769"/>
            <a:ext cx="731520" cy="731520"/>
          </a:xfrm>
          <a:prstGeom prst="rect">
            <a:avLst/>
          </a:prstGeom>
        </p:spPr>
      </p:pic>
      <p:sp>
        <p:nvSpPr>
          <p:cNvPr id="3" name="Title 1">
            <a:extLst>
              <a:ext uri="{FF2B5EF4-FFF2-40B4-BE49-F238E27FC236}">
                <a16:creationId xmlns:a16="http://schemas.microsoft.com/office/drawing/2014/main" id="{E115DC57-701A-08F5-4AD9-385658E3B5E9}"/>
              </a:ext>
            </a:extLst>
          </p:cNvPr>
          <p:cNvSpPr>
            <a:spLocks noGrp="1"/>
          </p:cNvSpPr>
          <p:nvPr>
            <p:ph type="title" hasCustomPrompt="1"/>
          </p:nvPr>
        </p:nvSpPr>
        <p:spPr>
          <a:xfrm>
            <a:off x="965201" y="342769"/>
            <a:ext cx="7339814" cy="723622"/>
          </a:xfrm>
        </p:spPr>
        <p:txBody>
          <a:bodyPr anchor="ctr">
            <a:noAutofit/>
          </a:bodyPr>
          <a:lstStyle>
            <a:lvl1pPr>
              <a:defRPr sz="2000"/>
            </a:lvl1pPr>
          </a:lstStyle>
          <a:p>
            <a:r>
              <a:rPr lang="en-US"/>
              <a:t>One-Slide Issue Explainer</a:t>
            </a:r>
          </a:p>
        </p:txBody>
      </p:sp>
    </p:spTree>
    <p:extLst>
      <p:ext uri="{BB962C8B-B14F-4D97-AF65-F5344CB8AC3E}">
        <p14:creationId xmlns:p14="http://schemas.microsoft.com/office/powerpoint/2010/main" val="4139661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47B1D-BE16-144C-980E-65838430C259}"/>
              </a:ext>
            </a:extLst>
          </p:cNvPr>
          <p:cNvPicPr>
            <a:picLocks noChangeAspect="1"/>
          </p:cNvPicPr>
          <p:nvPr userDrawn="1"/>
        </p:nvPicPr>
        <p:blipFill>
          <a:blip r:embed="rId2"/>
          <a:stretch>
            <a:fillRect/>
          </a:stretch>
        </p:blipFill>
        <p:spPr>
          <a:xfrm>
            <a:off x="130584" y="342769"/>
            <a:ext cx="731520" cy="731520"/>
          </a:xfrm>
          <a:prstGeom prst="rect">
            <a:avLst/>
          </a:prstGeom>
        </p:spPr>
      </p:pic>
      <p:sp>
        <p:nvSpPr>
          <p:cNvPr id="3" name="Title 1">
            <a:extLst>
              <a:ext uri="{FF2B5EF4-FFF2-40B4-BE49-F238E27FC236}">
                <a16:creationId xmlns:a16="http://schemas.microsoft.com/office/drawing/2014/main" id="{E115DC57-701A-08F5-4AD9-385658E3B5E9}"/>
              </a:ext>
            </a:extLst>
          </p:cNvPr>
          <p:cNvSpPr>
            <a:spLocks noGrp="1"/>
          </p:cNvSpPr>
          <p:nvPr>
            <p:ph type="title" hasCustomPrompt="1"/>
          </p:nvPr>
        </p:nvSpPr>
        <p:spPr>
          <a:xfrm>
            <a:off x="965201" y="342769"/>
            <a:ext cx="7339814" cy="723622"/>
          </a:xfrm>
        </p:spPr>
        <p:txBody>
          <a:bodyPr anchor="ctr">
            <a:noAutofit/>
          </a:bodyPr>
          <a:lstStyle>
            <a:lvl1pPr>
              <a:defRPr sz="2000"/>
            </a:lvl1pPr>
          </a:lstStyle>
          <a:p>
            <a:r>
              <a:rPr lang="en-US"/>
              <a:t>One-Slide Issue Explainer</a:t>
            </a:r>
          </a:p>
        </p:txBody>
      </p:sp>
    </p:spTree>
    <p:extLst>
      <p:ext uri="{BB962C8B-B14F-4D97-AF65-F5344CB8AC3E}">
        <p14:creationId xmlns:p14="http://schemas.microsoft.com/office/powerpoint/2010/main" val="259549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Conten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D0E258-D473-F647-AC35-EDD2E8437D18}"/>
              </a:ext>
            </a:extLst>
          </p:cNvPr>
          <p:cNvPicPr>
            <a:picLocks noChangeAspect="1"/>
          </p:cNvPicPr>
          <p:nvPr userDrawn="1"/>
        </p:nvPicPr>
        <p:blipFill>
          <a:blip r:embed="rId2"/>
          <a:stretch>
            <a:fillRect/>
          </a:stretch>
        </p:blipFill>
        <p:spPr>
          <a:xfrm>
            <a:off x="130584" y="342769"/>
            <a:ext cx="731520" cy="731520"/>
          </a:xfrm>
          <a:prstGeom prst="rect">
            <a:avLst/>
          </a:prstGeom>
        </p:spPr>
      </p:pic>
      <p:sp>
        <p:nvSpPr>
          <p:cNvPr id="6" name="Title 1">
            <a:extLst>
              <a:ext uri="{FF2B5EF4-FFF2-40B4-BE49-F238E27FC236}">
                <a16:creationId xmlns:a16="http://schemas.microsoft.com/office/drawing/2014/main" id="{21704DE6-DA1F-A80A-9B12-18FAEB876B7C}"/>
              </a:ext>
            </a:extLst>
          </p:cNvPr>
          <p:cNvSpPr>
            <a:spLocks noGrp="1"/>
          </p:cNvSpPr>
          <p:nvPr>
            <p:ph type="title" hasCustomPrompt="1"/>
          </p:nvPr>
        </p:nvSpPr>
        <p:spPr>
          <a:xfrm>
            <a:off x="965201" y="342769"/>
            <a:ext cx="7339814" cy="723622"/>
          </a:xfrm>
        </p:spPr>
        <p:txBody>
          <a:bodyPr anchor="ctr">
            <a:noAutofit/>
          </a:bodyPr>
          <a:lstStyle>
            <a:lvl1pPr>
              <a:defRPr sz="2000"/>
            </a:lvl1pPr>
          </a:lstStyle>
          <a:p>
            <a:r>
              <a:rPr lang="en-US"/>
              <a:t>One-Slide Issue Explainer</a:t>
            </a:r>
          </a:p>
        </p:txBody>
      </p:sp>
    </p:spTree>
    <p:extLst>
      <p:ext uri="{BB962C8B-B14F-4D97-AF65-F5344CB8AC3E}">
        <p14:creationId xmlns:p14="http://schemas.microsoft.com/office/powerpoint/2010/main" val="199332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content">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219D38-6D50-2BB5-560A-ED0C10B81B71}"/>
              </a:ext>
            </a:extLst>
          </p:cNvPr>
          <p:cNvSpPr>
            <a:spLocks noGrp="1"/>
          </p:cNvSpPr>
          <p:nvPr>
            <p:ph sz="quarter" idx="12"/>
          </p:nvPr>
        </p:nvSpPr>
        <p:spPr>
          <a:xfrm>
            <a:off x="1263650" y="1331913"/>
            <a:ext cx="970915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A40E6A44-8A30-B079-4A20-E14BE1A6B711}"/>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2204709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85CE5A-5F5E-6241-8C24-6449FFC1BE16}"/>
              </a:ext>
            </a:extLst>
          </p:cNvPr>
          <p:cNvSpPr>
            <a:spLocks noGrp="1"/>
          </p:cNvSpPr>
          <p:nvPr>
            <p:ph type="ctrTitle" hasCustomPrompt="1"/>
          </p:nvPr>
        </p:nvSpPr>
        <p:spPr>
          <a:xfrm>
            <a:off x="991331" y="1684168"/>
            <a:ext cx="8924565" cy="2287451"/>
          </a:xfrm>
        </p:spPr>
        <p:txBody>
          <a:bodyPr anchor="b">
            <a:noAutofit/>
          </a:bodyPr>
          <a:lstStyle>
            <a:lvl1pPr algn="l">
              <a:defRPr sz="5400">
                <a:solidFill>
                  <a:schemeClr val="bg2"/>
                </a:solidFill>
                <a:latin typeface="Georgia" panose="02040502050405020303" pitchFamily="18" charset="0"/>
              </a:defRPr>
            </a:lvl1pPr>
          </a:lstStyle>
          <a:p>
            <a:r>
              <a:rPr lang="en-US"/>
              <a:t>Click to</a:t>
            </a:r>
            <a:br>
              <a:rPr lang="en-US"/>
            </a:br>
            <a:r>
              <a:rPr lang="en-US"/>
              <a:t>add title</a:t>
            </a:r>
          </a:p>
        </p:txBody>
      </p:sp>
      <p:sp>
        <p:nvSpPr>
          <p:cNvPr id="5" name="Subtitle 2">
            <a:extLst>
              <a:ext uri="{FF2B5EF4-FFF2-40B4-BE49-F238E27FC236}">
                <a16:creationId xmlns:a16="http://schemas.microsoft.com/office/drawing/2014/main" id="{205FC580-0638-0545-95FA-01B62CFB2386}"/>
              </a:ext>
            </a:extLst>
          </p:cNvPr>
          <p:cNvSpPr>
            <a:spLocks noGrp="1"/>
          </p:cNvSpPr>
          <p:nvPr>
            <p:ph type="subTitle" idx="1"/>
          </p:nvPr>
        </p:nvSpPr>
        <p:spPr>
          <a:xfrm>
            <a:off x="991333" y="4224340"/>
            <a:ext cx="7026704" cy="574932"/>
          </a:xfrm>
        </p:spPr>
        <p:txBody>
          <a:bodyPr>
            <a:noAutofit/>
          </a:bodyPr>
          <a:lstStyle>
            <a:lvl1pPr marL="0" indent="0" algn="l">
              <a:buNone/>
              <a:defRPr sz="2000" b="0" i="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20">
            <a:extLst>
              <a:ext uri="{FF2B5EF4-FFF2-40B4-BE49-F238E27FC236}">
                <a16:creationId xmlns:a16="http://schemas.microsoft.com/office/drawing/2014/main" id="{624386E0-AF5D-C349-9538-8D2E27DA19EF}"/>
              </a:ext>
            </a:extLst>
          </p:cNvPr>
          <p:cNvSpPr>
            <a:spLocks noGrp="1"/>
          </p:cNvSpPr>
          <p:nvPr>
            <p:ph type="body" sz="quarter" idx="12" hasCustomPrompt="1"/>
          </p:nvPr>
        </p:nvSpPr>
        <p:spPr>
          <a:xfrm>
            <a:off x="991331" y="5411972"/>
            <a:ext cx="7026705" cy="323665"/>
          </a:xfrm>
        </p:spPr>
        <p:txBody>
          <a:bodyPr anchor="ctr">
            <a:noAutofit/>
          </a:bodyPr>
          <a:lstStyle>
            <a:lvl1pPr>
              <a:buFontTx/>
              <a:buNone/>
              <a:defRPr sz="1400">
                <a:solidFill>
                  <a:schemeClr val="bg2"/>
                </a:solidFill>
                <a:latin typeface="Arial" panose="020B0604020202020204" pitchFamily="34" charset="0"/>
                <a:cs typeface="Arial" panose="020B0604020202020204" pitchFamily="34" charset="0"/>
              </a:defRPr>
            </a:lvl1pPr>
          </a:lstStyle>
          <a:p>
            <a:pPr lvl="0"/>
            <a:r>
              <a:rPr lang="en-US"/>
              <a:t>Click to enter presenter name and title</a:t>
            </a:r>
          </a:p>
        </p:txBody>
      </p:sp>
      <p:sp>
        <p:nvSpPr>
          <p:cNvPr id="7" name="Text Placeholder 22">
            <a:extLst>
              <a:ext uri="{FF2B5EF4-FFF2-40B4-BE49-F238E27FC236}">
                <a16:creationId xmlns:a16="http://schemas.microsoft.com/office/drawing/2014/main" id="{5CC3770E-E55C-E847-9B92-E8D4A4C41E29}"/>
              </a:ext>
            </a:extLst>
          </p:cNvPr>
          <p:cNvSpPr>
            <a:spLocks noGrp="1"/>
          </p:cNvSpPr>
          <p:nvPr>
            <p:ph type="body" sz="quarter" idx="13" hasCustomPrompt="1"/>
          </p:nvPr>
        </p:nvSpPr>
        <p:spPr>
          <a:xfrm>
            <a:off x="991331" y="5740203"/>
            <a:ext cx="7026705" cy="401149"/>
          </a:xfrm>
        </p:spPr>
        <p:txBody>
          <a:bodyPr anchor="ctr">
            <a:noAutofit/>
          </a:bodyPr>
          <a:lstStyle>
            <a:lvl1pPr>
              <a:buFontTx/>
              <a:buNone/>
              <a:defRPr sz="1200" b="0" i="0">
                <a:solidFill>
                  <a:schemeClr val="bg2"/>
                </a:solidFill>
                <a:latin typeface="Arial" panose="020B0604020202020204" pitchFamily="34" charset="0"/>
                <a:cs typeface="Arial" panose="020B0604020202020204" pitchFamily="34" charset="0"/>
              </a:defRPr>
            </a:lvl1pPr>
            <a:lvl2pPr>
              <a:buFontTx/>
              <a:buNone/>
              <a:defRPr sz="1200" b="0" i="0">
                <a:solidFill>
                  <a:srgbClr val="F7EDE4"/>
                </a:solidFill>
                <a:latin typeface="Arial" panose="020B0604020202020204" pitchFamily="34" charset="0"/>
                <a:cs typeface="Arial" panose="020B0604020202020204" pitchFamily="34" charset="0"/>
              </a:defRPr>
            </a:lvl2pPr>
            <a:lvl3pPr>
              <a:buFontTx/>
              <a:buNone/>
              <a:defRPr sz="1200" b="0" i="0">
                <a:solidFill>
                  <a:srgbClr val="F7EDE4"/>
                </a:solidFill>
                <a:latin typeface="Arial" panose="020B0604020202020204" pitchFamily="34" charset="0"/>
                <a:cs typeface="Arial" panose="020B0604020202020204" pitchFamily="34" charset="0"/>
              </a:defRPr>
            </a:lvl3pPr>
            <a:lvl4pPr>
              <a:buFontTx/>
              <a:buNone/>
              <a:defRPr sz="1200" b="0" i="0">
                <a:solidFill>
                  <a:srgbClr val="F7EDE4"/>
                </a:solidFill>
                <a:latin typeface="Arial" panose="020B0604020202020204" pitchFamily="34" charset="0"/>
                <a:cs typeface="Arial" panose="020B0604020202020204" pitchFamily="34" charset="0"/>
              </a:defRPr>
            </a:lvl4pPr>
            <a:lvl5pPr>
              <a:buFontTx/>
              <a:buNone/>
              <a:defRPr sz="1200" b="0" i="0">
                <a:solidFill>
                  <a:srgbClr val="F7EDE4"/>
                </a:solidFill>
                <a:latin typeface="Arial" panose="020B0604020202020204" pitchFamily="34" charset="0"/>
                <a:cs typeface="Arial" panose="020B0604020202020204" pitchFamily="34" charset="0"/>
              </a:defRPr>
            </a:lvl5pPr>
          </a:lstStyle>
          <a:p>
            <a:pPr lvl="0"/>
            <a:r>
              <a:rPr lang="en-US"/>
              <a:t>Click to enter date</a:t>
            </a:r>
          </a:p>
        </p:txBody>
      </p:sp>
      <p:sp>
        <p:nvSpPr>
          <p:cNvPr id="9" name="TextBox 8">
            <a:extLst>
              <a:ext uri="{FF2B5EF4-FFF2-40B4-BE49-F238E27FC236}">
                <a16:creationId xmlns:a16="http://schemas.microsoft.com/office/drawing/2014/main" id="{1A058CF2-0CD9-C20C-092A-DBC38BDD354C}"/>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solidFill>
                <a:latin typeface="Arial" panose="020B0604020202020204" pitchFamily="34" charset="0"/>
                <a:cs typeface="Arial" panose="020B0604020202020204" pitchFamily="34" charset="0"/>
              </a:rPr>
              <a:t>© America’s Credit Unions 2025</a:t>
            </a:r>
          </a:p>
        </p:txBody>
      </p:sp>
      <p:pic>
        <p:nvPicPr>
          <p:cNvPr id="2" name="Picture 1">
            <a:extLst>
              <a:ext uri="{FF2B5EF4-FFF2-40B4-BE49-F238E27FC236}">
                <a16:creationId xmlns:a16="http://schemas.microsoft.com/office/drawing/2014/main" id="{1A0A6CB6-78C2-D863-B967-4E9896736303}"/>
              </a:ext>
            </a:extLst>
          </p:cNvPr>
          <p:cNvPicPr>
            <a:picLocks noChangeAspect="1"/>
          </p:cNvPicPr>
          <p:nvPr userDrawn="1"/>
        </p:nvPicPr>
        <p:blipFill>
          <a:blip r:embed="rId3"/>
          <a:srcRect/>
          <a:stretch/>
        </p:blipFill>
        <p:spPr>
          <a:xfrm>
            <a:off x="329913" y="356404"/>
            <a:ext cx="2194560" cy="713655"/>
          </a:xfrm>
          <a:prstGeom prst="rect">
            <a:avLst/>
          </a:prstGeom>
        </p:spPr>
      </p:pic>
    </p:spTree>
    <p:extLst>
      <p:ext uri="{BB962C8B-B14F-4D97-AF65-F5344CB8AC3E}">
        <p14:creationId xmlns:p14="http://schemas.microsoft.com/office/powerpoint/2010/main" val="2840473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4800">
                <a:solidFill>
                  <a:schemeClr val="bg2"/>
                </a:solidFill>
                <a:latin typeface="Georgia" panose="02040502050405020303" pitchFamily="18" charset="0"/>
              </a:defRPr>
            </a:lvl1pPr>
          </a:lstStyle>
          <a:p>
            <a:r>
              <a:rPr lang="en-US"/>
              <a:t>Click to edit Master title style</a:t>
            </a:r>
          </a:p>
        </p:txBody>
      </p:sp>
      <p:pic>
        <p:nvPicPr>
          <p:cNvPr id="4" name="Picture 3">
            <a:extLst>
              <a:ext uri="{FF2B5EF4-FFF2-40B4-BE49-F238E27FC236}">
                <a16:creationId xmlns:a16="http://schemas.microsoft.com/office/drawing/2014/main" id="{EA5E6531-43FA-6993-6160-C5B042549F7D}"/>
              </a:ext>
            </a:extLst>
          </p:cNvPr>
          <p:cNvPicPr>
            <a:picLocks noChangeAspect="1"/>
          </p:cNvPicPr>
          <p:nvPr userDrawn="1"/>
        </p:nvPicPr>
        <p:blipFill>
          <a:blip r:embed="rId3"/>
          <a:srcRect/>
          <a:stretch/>
        </p:blipFill>
        <p:spPr>
          <a:xfrm>
            <a:off x="329913" y="393499"/>
            <a:ext cx="639463" cy="639463"/>
          </a:xfrm>
          <a:prstGeom prst="rect">
            <a:avLst/>
          </a:prstGeom>
        </p:spPr>
      </p:pic>
    </p:spTree>
    <p:extLst>
      <p:ext uri="{BB962C8B-B14F-4D97-AF65-F5344CB8AC3E}">
        <p14:creationId xmlns:p14="http://schemas.microsoft.com/office/powerpoint/2010/main" val="3382528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3600">
                <a:solidFill>
                  <a:srgbClr val="342649"/>
                </a:solidFill>
                <a:latin typeface="Georgia" panose="02040502050405020303" pitchFamily="18" charset="0"/>
              </a:defRPr>
            </a:lvl1pPr>
          </a:lstStyle>
          <a:p>
            <a:r>
              <a:rPr lang="en-US"/>
              <a:t>Click to edit Master title style</a:t>
            </a:r>
          </a:p>
        </p:txBody>
      </p:sp>
      <p:sp>
        <p:nvSpPr>
          <p:cNvPr id="6" name="Text Placeholder 10">
            <a:extLst>
              <a:ext uri="{FF2B5EF4-FFF2-40B4-BE49-F238E27FC236}">
                <a16:creationId xmlns:a16="http://schemas.microsoft.com/office/drawing/2014/main" id="{9FFB891D-DE4F-F910-E6D8-9C4ECC9353EC}"/>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1568548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in content">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219D38-6D50-2BB5-560A-ED0C10B81B71}"/>
              </a:ext>
            </a:extLst>
          </p:cNvPr>
          <p:cNvSpPr>
            <a:spLocks noGrp="1"/>
          </p:cNvSpPr>
          <p:nvPr>
            <p:ph sz="quarter" idx="12"/>
          </p:nvPr>
        </p:nvSpPr>
        <p:spPr>
          <a:xfrm>
            <a:off x="1263650" y="1331913"/>
            <a:ext cx="970915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1822493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79C799-063D-B015-9FF5-4F5E6056BE03}"/>
              </a:ext>
            </a:extLst>
          </p:cNvPr>
          <p:cNvSpPr>
            <a:spLocks noGrp="1"/>
          </p:cNvSpPr>
          <p:nvPr>
            <p:ph sz="quarter" idx="14"/>
          </p:nvPr>
        </p:nvSpPr>
        <p:spPr>
          <a:xfrm>
            <a:off x="1263650" y="1908175"/>
            <a:ext cx="9709150" cy="447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B75154B5-8AE3-2745-849A-1279C7C10B94}"/>
              </a:ext>
            </a:extLst>
          </p:cNvPr>
          <p:cNvSpPr>
            <a:spLocks noGrp="1"/>
          </p:cNvSpPr>
          <p:nvPr>
            <p:ph type="body" sz="quarter" idx="12"/>
          </p:nvPr>
        </p:nvSpPr>
        <p:spPr>
          <a:xfrm>
            <a:off x="1263720" y="1311827"/>
            <a:ext cx="9709079" cy="596900"/>
          </a:xfrm>
        </p:spPr>
        <p:txBody>
          <a:bodyPr anchor="ctr">
            <a:normAutofit/>
          </a:bodyPr>
          <a:lstStyle>
            <a:lvl1pPr>
              <a:buFontTx/>
              <a:buNone/>
              <a:defRPr sz="2400" b="1" i="0">
                <a:solidFill>
                  <a:schemeClr val="tx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5" name="Text Placeholder 10">
            <a:extLst>
              <a:ext uri="{FF2B5EF4-FFF2-40B4-BE49-F238E27FC236}">
                <a16:creationId xmlns:a16="http://schemas.microsoft.com/office/drawing/2014/main" id="{631F3EF1-BEB1-E982-FACF-78C8D43348D1}"/>
              </a:ext>
            </a:extLst>
          </p:cNvPr>
          <p:cNvSpPr>
            <a:spLocks noGrp="1"/>
          </p:cNvSpPr>
          <p:nvPr>
            <p:ph type="body" sz="quarter" idx="13"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3551653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Content ">
    <p:bg>
      <p:bgPr>
        <a:solidFill>
          <a:schemeClr val="bg1"/>
        </a:solidFill>
        <a:effectLst/>
      </p:bgPr>
    </p:bg>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1CB5B28-110D-1846-A6BF-9F4ABD4E55C5}"/>
              </a:ext>
            </a:extLst>
          </p:cNvPr>
          <p:cNvSpPr>
            <a:spLocks noGrp="1"/>
          </p:cNvSpPr>
          <p:nvPr>
            <p:ph type="body" sz="quarter" idx="14"/>
          </p:nvPr>
        </p:nvSpPr>
        <p:spPr>
          <a:xfrm>
            <a:off x="6438599" y="1328946"/>
            <a:ext cx="474614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4" name="Text Placeholder 6">
            <a:extLst>
              <a:ext uri="{FF2B5EF4-FFF2-40B4-BE49-F238E27FC236}">
                <a16:creationId xmlns:a16="http://schemas.microsoft.com/office/drawing/2014/main" id="{D9734E48-18EE-8D53-CD04-28DB6881A8BD}"/>
              </a:ext>
            </a:extLst>
          </p:cNvPr>
          <p:cNvSpPr>
            <a:spLocks noGrp="1"/>
          </p:cNvSpPr>
          <p:nvPr>
            <p:ph type="body" sz="quarter" idx="16"/>
          </p:nvPr>
        </p:nvSpPr>
        <p:spPr>
          <a:xfrm>
            <a:off x="1263720" y="1328946"/>
            <a:ext cx="474614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8" name="Text Placeholder 10">
            <a:extLst>
              <a:ext uri="{FF2B5EF4-FFF2-40B4-BE49-F238E27FC236}">
                <a16:creationId xmlns:a16="http://schemas.microsoft.com/office/drawing/2014/main" id="{171CD4B1-F094-F14F-AA15-435D8835077A}"/>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Content Placeholder 5">
            <a:extLst>
              <a:ext uri="{FF2B5EF4-FFF2-40B4-BE49-F238E27FC236}">
                <a16:creationId xmlns:a16="http://schemas.microsoft.com/office/drawing/2014/main" id="{9975AB79-E939-2BDF-9FEE-0B4BF1EB2ED8}"/>
              </a:ext>
            </a:extLst>
          </p:cNvPr>
          <p:cNvSpPr>
            <a:spLocks noGrp="1"/>
          </p:cNvSpPr>
          <p:nvPr>
            <p:ph sz="quarter" idx="17"/>
          </p:nvPr>
        </p:nvSpPr>
        <p:spPr>
          <a:xfrm>
            <a:off x="1263720" y="1925638"/>
            <a:ext cx="4746142" cy="390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267C8DDC-DA2D-3C73-146A-F2D148DF7E6C}"/>
              </a:ext>
            </a:extLst>
          </p:cNvPr>
          <p:cNvSpPr>
            <a:spLocks noGrp="1"/>
          </p:cNvSpPr>
          <p:nvPr>
            <p:ph sz="quarter" idx="18"/>
          </p:nvPr>
        </p:nvSpPr>
        <p:spPr>
          <a:xfrm>
            <a:off x="6438900" y="1925638"/>
            <a:ext cx="4746625" cy="390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151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left image">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A84EF6D-02A2-C479-20E8-90685D60C66B}"/>
              </a:ext>
            </a:extLst>
          </p:cNvPr>
          <p:cNvSpPr>
            <a:spLocks noGrp="1"/>
          </p:cNvSpPr>
          <p:nvPr>
            <p:ph sz="quarter" idx="15"/>
          </p:nvPr>
        </p:nvSpPr>
        <p:spPr>
          <a:xfrm>
            <a:off x="5973763" y="1928813"/>
            <a:ext cx="5373687"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5D7FA793-3311-EE4E-98EB-935DBFF31992}"/>
              </a:ext>
            </a:extLst>
          </p:cNvPr>
          <p:cNvSpPr>
            <a:spLocks noGrp="1"/>
          </p:cNvSpPr>
          <p:nvPr>
            <p:ph type="pic" sz="quarter" idx="12" hasCustomPrompt="1"/>
          </p:nvPr>
        </p:nvSpPr>
        <p:spPr>
          <a:xfrm>
            <a:off x="0" y="1331207"/>
            <a:ext cx="5422392" cy="5538486"/>
          </a:xfrm>
          <a:solidFill>
            <a:schemeClr val="bg1">
              <a:lumMod val="85000"/>
            </a:schemeClr>
          </a:solidFill>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Picture</a:t>
            </a:r>
          </a:p>
        </p:txBody>
      </p:sp>
      <p:sp>
        <p:nvSpPr>
          <p:cNvPr id="7" name="Text Placeholder 6">
            <a:extLst>
              <a:ext uri="{FF2B5EF4-FFF2-40B4-BE49-F238E27FC236}">
                <a16:creationId xmlns:a16="http://schemas.microsoft.com/office/drawing/2014/main" id="{E44E6E75-D936-074D-8CF9-8FEF5AB9392C}"/>
              </a:ext>
            </a:extLst>
          </p:cNvPr>
          <p:cNvSpPr>
            <a:spLocks noGrp="1"/>
          </p:cNvSpPr>
          <p:nvPr>
            <p:ph type="body" sz="quarter" idx="14"/>
          </p:nvPr>
        </p:nvSpPr>
        <p:spPr>
          <a:xfrm>
            <a:off x="5973679" y="1331207"/>
            <a:ext cx="5373623"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4" name="Text Placeholder 10">
            <a:extLst>
              <a:ext uri="{FF2B5EF4-FFF2-40B4-BE49-F238E27FC236}">
                <a16:creationId xmlns:a16="http://schemas.microsoft.com/office/drawing/2014/main" id="{7011D3C1-16F9-0B34-0A20-E4705AD41713}"/>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2804256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082B51F-6222-DC48-BA67-E1D013C554B3}"/>
              </a:ext>
            </a:extLst>
          </p:cNvPr>
          <p:cNvSpPr>
            <a:spLocks noGrp="1"/>
          </p:cNvSpPr>
          <p:nvPr>
            <p:ph type="chart" sz="quarter" idx="10" hasCustomPrompt="1"/>
          </p:nvPr>
        </p:nvSpPr>
        <p:spPr>
          <a:xfrm>
            <a:off x="1263720" y="1421297"/>
            <a:ext cx="9709080" cy="4808054"/>
          </a:xfrm>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Chart</a:t>
            </a:r>
          </a:p>
        </p:txBody>
      </p:sp>
      <p:sp>
        <p:nvSpPr>
          <p:cNvPr id="6" name="Text Placeholder 10">
            <a:extLst>
              <a:ext uri="{FF2B5EF4-FFF2-40B4-BE49-F238E27FC236}">
                <a16:creationId xmlns:a16="http://schemas.microsoft.com/office/drawing/2014/main" id="{1063CB35-FF1D-7A87-79EA-CBE7D2EBDE56}"/>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Chart here</a:t>
            </a:r>
          </a:p>
        </p:txBody>
      </p:sp>
    </p:spTree>
    <p:extLst>
      <p:ext uri="{BB962C8B-B14F-4D97-AF65-F5344CB8AC3E}">
        <p14:creationId xmlns:p14="http://schemas.microsoft.com/office/powerpoint/2010/main" val="2151617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943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17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79C799-063D-B015-9FF5-4F5E6056BE03}"/>
              </a:ext>
            </a:extLst>
          </p:cNvPr>
          <p:cNvSpPr>
            <a:spLocks noGrp="1"/>
          </p:cNvSpPr>
          <p:nvPr>
            <p:ph sz="quarter" idx="14"/>
          </p:nvPr>
        </p:nvSpPr>
        <p:spPr>
          <a:xfrm>
            <a:off x="1263650" y="1908175"/>
            <a:ext cx="9709150" cy="447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B75154B5-8AE3-2745-849A-1279C7C10B94}"/>
              </a:ext>
            </a:extLst>
          </p:cNvPr>
          <p:cNvSpPr>
            <a:spLocks noGrp="1"/>
          </p:cNvSpPr>
          <p:nvPr>
            <p:ph type="body" sz="quarter" idx="12"/>
          </p:nvPr>
        </p:nvSpPr>
        <p:spPr>
          <a:xfrm>
            <a:off x="1263720" y="1311827"/>
            <a:ext cx="9709079" cy="596900"/>
          </a:xfrm>
        </p:spPr>
        <p:txBody>
          <a:bodyPr anchor="ctr">
            <a:normAutofit/>
          </a:bodyPr>
          <a:lstStyle>
            <a:lvl1pPr>
              <a:buFontTx/>
              <a:buNone/>
              <a:defRPr sz="2400" b="1" i="0">
                <a:solidFill>
                  <a:schemeClr val="tx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5" name="Text Placeholder 10">
            <a:extLst>
              <a:ext uri="{FF2B5EF4-FFF2-40B4-BE49-F238E27FC236}">
                <a16:creationId xmlns:a16="http://schemas.microsoft.com/office/drawing/2014/main" id="{631F3EF1-BEB1-E982-FACF-78C8D43348D1}"/>
              </a:ext>
            </a:extLst>
          </p:cNvPr>
          <p:cNvSpPr>
            <a:spLocks noGrp="1"/>
          </p:cNvSpPr>
          <p:nvPr>
            <p:ph type="body" sz="quarter" idx="13"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F4F96384-1DD4-7D25-4ED8-10AECE2503E5}"/>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334901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ai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3683AA1-79DD-EC33-0C63-1D19F67F674B}"/>
              </a:ext>
            </a:extLst>
          </p:cNvPr>
          <p:cNvSpPr>
            <a:spLocks noGrp="1"/>
          </p:cNvSpPr>
          <p:nvPr>
            <p:ph sz="quarter" idx="12"/>
          </p:nvPr>
        </p:nvSpPr>
        <p:spPr>
          <a:xfrm>
            <a:off x="1266825" y="1331913"/>
            <a:ext cx="970597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spTree>
    <p:extLst>
      <p:ext uri="{BB962C8B-B14F-4D97-AF65-F5344CB8AC3E}">
        <p14:creationId xmlns:p14="http://schemas.microsoft.com/office/powerpoint/2010/main" val="1768326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in Content - Purple">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22EB400-E5F9-BC7C-0D25-D4834581A645}"/>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Tree>
    <p:extLst>
      <p:ext uri="{BB962C8B-B14F-4D97-AF65-F5344CB8AC3E}">
        <p14:creationId xmlns:p14="http://schemas.microsoft.com/office/powerpoint/2010/main" val="4102554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in Content -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26712A3E-C79D-B1FF-7F2A-FB5641FD267F}"/>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986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Content -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1BD49842-BED7-5E2F-4A51-9F249A89BE15}"/>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02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Content - Yellow">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4" name="TextBox 3">
            <a:extLst>
              <a:ext uri="{FF2B5EF4-FFF2-40B4-BE49-F238E27FC236}">
                <a16:creationId xmlns:a16="http://schemas.microsoft.com/office/drawing/2014/main" id="{8A5D480E-E85B-7F2C-9560-D797FC4F69A1}"/>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Content Placeholder 6">
            <a:extLst>
              <a:ext uri="{FF2B5EF4-FFF2-40B4-BE49-F238E27FC236}">
                <a16:creationId xmlns:a16="http://schemas.microsoft.com/office/drawing/2014/main" id="{3E6C9579-C638-CBC0-B866-CD0DC432DE68}"/>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0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 Content - 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4" name="TextBox 3">
            <a:extLst>
              <a:ext uri="{FF2B5EF4-FFF2-40B4-BE49-F238E27FC236}">
                <a16:creationId xmlns:a16="http://schemas.microsoft.com/office/drawing/2014/main" id="{CCAEAC1A-C875-0D34-C95D-55F6928805B6}"/>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Content Placeholder 6">
            <a:extLst>
              <a:ext uri="{FF2B5EF4-FFF2-40B4-BE49-F238E27FC236}">
                <a16:creationId xmlns:a16="http://schemas.microsoft.com/office/drawing/2014/main" id="{5FD5202D-EFA5-EA16-5650-51223226CDCD}"/>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650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in Content - Pin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CC930CDC-64EE-7DA3-7233-2F7F9F82F999}"/>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861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in Content - Cream">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Content Placeholder 6">
            <a:extLst>
              <a:ext uri="{FF2B5EF4-FFF2-40B4-BE49-F238E27FC236}">
                <a16:creationId xmlns:a16="http://schemas.microsoft.com/office/drawing/2014/main" id="{553C99C0-EB34-24E8-19FE-2CDD6D9AA8EE}"/>
              </a:ext>
            </a:extLst>
          </p:cNvPr>
          <p:cNvSpPr>
            <a:spLocks noGrp="1"/>
          </p:cNvSpPr>
          <p:nvPr>
            <p:ph sz="quarter" idx="12"/>
          </p:nvPr>
        </p:nvSpPr>
        <p:spPr>
          <a:xfrm>
            <a:off x="1263650" y="1331913"/>
            <a:ext cx="712903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716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ain Content w/ Photo - Purp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7" name="Picture Placeholder 6">
            <a:extLst>
              <a:ext uri="{FF2B5EF4-FFF2-40B4-BE49-F238E27FC236}">
                <a16:creationId xmlns:a16="http://schemas.microsoft.com/office/drawing/2014/main" id="{40EC51D1-4053-9341-D58D-0782C6CE37B5}"/>
              </a:ext>
            </a:extLst>
          </p:cNvPr>
          <p:cNvSpPr>
            <a:spLocks noGrp="1"/>
          </p:cNvSpPr>
          <p:nvPr>
            <p:ph type="pic" sz="quarter" idx="12"/>
          </p:nvPr>
        </p:nvSpPr>
        <p:spPr>
          <a:xfrm>
            <a:off x="7267360" y="1679574"/>
            <a:ext cx="3835400" cy="3849624"/>
          </a:xfrm>
          <a:prstGeom prst="ellipse">
            <a:avLst/>
          </a:prstGeom>
          <a:blipFill>
            <a:blip r:embed="rId2"/>
            <a:stretch>
              <a:fillRect/>
            </a:stretch>
          </a:blipFill>
        </p:spPr>
        <p:txBody>
          <a:bodyPr/>
          <a:lstStyle>
            <a:lvl1pPr marL="0" indent="0">
              <a:buNone/>
              <a:defRPr>
                <a:noFill/>
              </a:defRPr>
            </a:lvl1pPr>
          </a:lstStyle>
          <a:p>
            <a:r>
              <a:rPr lang="en-US"/>
              <a:t>Click icon to add picture</a:t>
            </a:r>
          </a:p>
        </p:txBody>
      </p:sp>
      <p:sp>
        <p:nvSpPr>
          <p:cNvPr id="8" name="Content Placeholder 6">
            <a:extLst>
              <a:ext uri="{FF2B5EF4-FFF2-40B4-BE49-F238E27FC236}">
                <a16:creationId xmlns:a16="http://schemas.microsoft.com/office/drawing/2014/main" id="{3B7D5634-7376-B242-CE09-7088FAE8742E}"/>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654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Content w/ Photo -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13" name="Picture Placeholder 11">
            <a:extLst>
              <a:ext uri="{FF2B5EF4-FFF2-40B4-BE49-F238E27FC236}">
                <a16:creationId xmlns:a16="http://schemas.microsoft.com/office/drawing/2014/main" id="{1CB4D94B-FA4C-BECE-121C-6111ED237E6A}"/>
              </a:ext>
            </a:extLst>
          </p:cNvPr>
          <p:cNvSpPr>
            <a:spLocks noGrp="1"/>
          </p:cNvSpPr>
          <p:nvPr>
            <p:ph type="pic" sz="quarter" idx="14"/>
          </p:nvPr>
        </p:nvSpPr>
        <p:spPr>
          <a:xfrm>
            <a:off x="7218681" y="1677988"/>
            <a:ext cx="3846512" cy="3846512"/>
          </a:xfrm>
          <a:blipFill>
            <a:blip r:embed="rId2"/>
            <a:stretch>
              <a:fillRect/>
            </a:stretch>
          </a:blipFill>
        </p:spPr>
        <p:txBody>
          <a:bodyPr/>
          <a:lstStyle>
            <a:lvl1pPr>
              <a:defRPr>
                <a:noFill/>
              </a:defRPr>
            </a:lvl1pPr>
          </a:lstStyle>
          <a:p>
            <a:r>
              <a:rPr lang="en-US"/>
              <a:t>Click icon to add picture</a:t>
            </a:r>
          </a:p>
        </p:txBody>
      </p:sp>
      <p:sp>
        <p:nvSpPr>
          <p:cNvPr id="7" name="Content Placeholder 6">
            <a:extLst>
              <a:ext uri="{FF2B5EF4-FFF2-40B4-BE49-F238E27FC236}">
                <a16:creationId xmlns:a16="http://schemas.microsoft.com/office/drawing/2014/main" id="{3ACD3221-1A27-1A8C-A5F7-2C75F7C0AEA8}"/>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67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Content ">
    <p:bg>
      <p:bgPr>
        <a:solidFill>
          <a:schemeClr val="bg1"/>
        </a:solidFill>
        <a:effectLst/>
      </p:bgPr>
    </p:bg>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1CB5B28-110D-1846-A6BF-9F4ABD4E55C5}"/>
              </a:ext>
            </a:extLst>
          </p:cNvPr>
          <p:cNvSpPr>
            <a:spLocks noGrp="1"/>
          </p:cNvSpPr>
          <p:nvPr>
            <p:ph type="body" sz="quarter" idx="14"/>
          </p:nvPr>
        </p:nvSpPr>
        <p:spPr>
          <a:xfrm>
            <a:off x="6438599" y="1328946"/>
            <a:ext cx="474614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4" name="Text Placeholder 6">
            <a:extLst>
              <a:ext uri="{FF2B5EF4-FFF2-40B4-BE49-F238E27FC236}">
                <a16:creationId xmlns:a16="http://schemas.microsoft.com/office/drawing/2014/main" id="{D9734E48-18EE-8D53-CD04-28DB6881A8BD}"/>
              </a:ext>
            </a:extLst>
          </p:cNvPr>
          <p:cNvSpPr>
            <a:spLocks noGrp="1"/>
          </p:cNvSpPr>
          <p:nvPr>
            <p:ph type="body" sz="quarter" idx="16"/>
          </p:nvPr>
        </p:nvSpPr>
        <p:spPr>
          <a:xfrm>
            <a:off x="1263720" y="1328946"/>
            <a:ext cx="474614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8" name="Text Placeholder 10">
            <a:extLst>
              <a:ext uri="{FF2B5EF4-FFF2-40B4-BE49-F238E27FC236}">
                <a16:creationId xmlns:a16="http://schemas.microsoft.com/office/drawing/2014/main" id="{171CD4B1-F094-F14F-AA15-435D8835077A}"/>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5C1355B6-6F94-ED27-DBE7-03B18CC006B4}"/>
              </a:ext>
            </a:extLst>
          </p:cNvPr>
          <p:cNvPicPr>
            <a:picLocks noChangeAspect="1"/>
          </p:cNvPicPr>
          <p:nvPr userDrawn="1"/>
        </p:nvPicPr>
        <p:blipFill>
          <a:blip r:embed="rId2"/>
          <a:srcRect/>
          <a:stretch/>
        </p:blipFill>
        <p:spPr>
          <a:xfrm>
            <a:off x="283289" y="349915"/>
            <a:ext cx="732532" cy="736141"/>
          </a:xfrm>
          <a:prstGeom prst="rect">
            <a:avLst/>
          </a:prstGeom>
        </p:spPr>
      </p:pic>
      <p:sp>
        <p:nvSpPr>
          <p:cNvPr id="6" name="Content Placeholder 5">
            <a:extLst>
              <a:ext uri="{FF2B5EF4-FFF2-40B4-BE49-F238E27FC236}">
                <a16:creationId xmlns:a16="http://schemas.microsoft.com/office/drawing/2014/main" id="{9975AB79-E939-2BDF-9FEE-0B4BF1EB2ED8}"/>
              </a:ext>
            </a:extLst>
          </p:cNvPr>
          <p:cNvSpPr>
            <a:spLocks noGrp="1"/>
          </p:cNvSpPr>
          <p:nvPr>
            <p:ph sz="quarter" idx="17"/>
          </p:nvPr>
        </p:nvSpPr>
        <p:spPr>
          <a:xfrm>
            <a:off x="1263720" y="1925638"/>
            <a:ext cx="4746142" cy="390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267C8DDC-DA2D-3C73-146A-F2D148DF7E6C}"/>
              </a:ext>
            </a:extLst>
          </p:cNvPr>
          <p:cNvSpPr>
            <a:spLocks noGrp="1"/>
          </p:cNvSpPr>
          <p:nvPr>
            <p:ph sz="quarter" idx="18"/>
          </p:nvPr>
        </p:nvSpPr>
        <p:spPr>
          <a:xfrm>
            <a:off x="6438900" y="1925638"/>
            <a:ext cx="4746625" cy="390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952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in Content w/ Photo -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2025</a:t>
            </a:r>
          </a:p>
        </p:txBody>
      </p:sp>
      <p:sp>
        <p:nvSpPr>
          <p:cNvPr id="4" name="Picture Placeholder 7">
            <a:extLst>
              <a:ext uri="{FF2B5EF4-FFF2-40B4-BE49-F238E27FC236}">
                <a16:creationId xmlns:a16="http://schemas.microsoft.com/office/drawing/2014/main" id="{F141C51E-C527-6683-599F-30F0428A5CC1}"/>
              </a:ext>
            </a:extLst>
          </p:cNvPr>
          <p:cNvSpPr>
            <a:spLocks noGrp="1"/>
          </p:cNvSpPr>
          <p:nvPr>
            <p:ph type="pic" sz="quarter" idx="13"/>
          </p:nvPr>
        </p:nvSpPr>
        <p:spPr>
          <a:xfrm>
            <a:off x="7217093" y="1677988"/>
            <a:ext cx="3848100" cy="3846512"/>
          </a:xfrm>
          <a:prstGeom prst="octagon">
            <a:avLst/>
          </a:prstGeom>
          <a:blipFill>
            <a:blip r:embed="rId2"/>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438531DD-220A-2EC1-4557-2ECD9A8C815B}"/>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7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in Content w/ Photo - Yellow">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4" name="TextBox 3">
            <a:extLst>
              <a:ext uri="{FF2B5EF4-FFF2-40B4-BE49-F238E27FC236}">
                <a16:creationId xmlns:a16="http://schemas.microsoft.com/office/drawing/2014/main" id="{8A5D480E-E85B-7F2C-9560-D797FC4F69A1}"/>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8" name="Picture Placeholder 6">
            <a:extLst>
              <a:ext uri="{FF2B5EF4-FFF2-40B4-BE49-F238E27FC236}">
                <a16:creationId xmlns:a16="http://schemas.microsoft.com/office/drawing/2014/main" id="{9B06940B-E29F-A9BC-2271-FA5BCEC538FD}"/>
              </a:ext>
            </a:extLst>
          </p:cNvPr>
          <p:cNvSpPr>
            <a:spLocks noGrp="1"/>
          </p:cNvSpPr>
          <p:nvPr>
            <p:ph type="pic" sz="quarter" idx="12"/>
          </p:nvPr>
        </p:nvSpPr>
        <p:spPr>
          <a:xfrm>
            <a:off x="7267360" y="1679574"/>
            <a:ext cx="3835400" cy="3849624"/>
          </a:xfrm>
          <a:prstGeom prst="ellipse">
            <a:avLst/>
          </a:prstGeom>
          <a:blipFill>
            <a:blip r:embed="rId2"/>
            <a:stretch>
              <a:fillRect/>
            </a:stretch>
          </a:blipFill>
        </p:spPr>
        <p:txBody>
          <a:bodyPr/>
          <a:lstStyle>
            <a:lvl1pPr marL="0" indent="0">
              <a:buNone/>
              <a:defRPr>
                <a:noFill/>
              </a:defRPr>
            </a:lvl1pPr>
          </a:lstStyle>
          <a:p>
            <a:r>
              <a:rPr lang="en-US"/>
              <a:t>Click icon to add picture</a:t>
            </a:r>
          </a:p>
        </p:txBody>
      </p:sp>
      <p:sp>
        <p:nvSpPr>
          <p:cNvPr id="9" name="Content Placeholder 6">
            <a:extLst>
              <a:ext uri="{FF2B5EF4-FFF2-40B4-BE49-F238E27FC236}">
                <a16:creationId xmlns:a16="http://schemas.microsoft.com/office/drawing/2014/main" id="{BE1A2B6E-B798-E142-56D4-4DC5FC47FAB8}"/>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22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in Content w/ Photo - 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4" name="TextBox 3">
            <a:extLst>
              <a:ext uri="{FF2B5EF4-FFF2-40B4-BE49-F238E27FC236}">
                <a16:creationId xmlns:a16="http://schemas.microsoft.com/office/drawing/2014/main" id="{CCAEAC1A-C875-0D34-C95D-55F6928805B6}"/>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6" name="Picture Placeholder 11">
            <a:extLst>
              <a:ext uri="{FF2B5EF4-FFF2-40B4-BE49-F238E27FC236}">
                <a16:creationId xmlns:a16="http://schemas.microsoft.com/office/drawing/2014/main" id="{A7F74772-85A0-43D3-C2D5-7FB96C2E4A2D}"/>
              </a:ext>
            </a:extLst>
          </p:cNvPr>
          <p:cNvSpPr>
            <a:spLocks noGrp="1"/>
          </p:cNvSpPr>
          <p:nvPr>
            <p:ph type="pic" sz="quarter" idx="14"/>
          </p:nvPr>
        </p:nvSpPr>
        <p:spPr>
          <a:xfrm>
            <a:off x="7218681" y="1677988"/>
            <a:ext cx="3846512" cy="3846512"/>
          </a:xfrm>
          <a:blipFill>
            <a:blip r:embed="rId2"/>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62AA4358-178E-C925-2DC3-824910F05993}"/>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864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in Content w/ Photo - Pin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4" name="Picture Placeholder 7">
            <a:extLst>
              <a:ext uri="{FF2B5EF4-FFF2-40B4-BE49-F238E27FC236}">
                <a16:creationId xmlns:a16="http://schemas.microsoft.com/office/drawing/2014/main" id="{55A6B9A9-B983-B5C2-AD6E-A30C2EC51182}"/>
              </a:ext>
            </a:extLst>
          </p:cNvPr>
          <p:cNvSpPr>
            <a:spLocks noGrp="1"/>
          </p:cNvSpPr>
          <p:nvPr>
            <p:ph type="pic" sz="quarter" idx="13"/>
          </p:nvPr>
        </p:nvSpPr>
        <p:spPr>
          <a:xfrm>
            <a:off x="7217093" y="1677988"/>
            <a:ext cx="3848100" cy="3846512"/>
          </a:xfrm>
          <a:prstGeom prst="octagon">
            <a:avLst/>
          </a:prstGeom>
          <a:blipFill>
            <a:blip r:embed="rId2"/>
            <a:stretch>
              <a:fillRect/>
            </a:stretch>
          </a:blipFill>
        </p:spPr>
        <p:txBody>
          <a:bodyPr/>
          <a:lstStyle>
            <a:lvl1pPr>
              <a:defRPr>
                <a:noFill/>
              </a:defRPr>
            </a:lvl1pPr>
          </a:lstStyle>
          <a:p>
            <a:r>
              <a:rPr lang="en-US"/>
              <a:t>Click icon to add picture</a:t>
            </a:r>
          </a:p>
        </p:txBody>
      </p:sp>
      <p:sp>
        <p:nvSpPr>
          <p:cNvPr id="8" name="Content Placeholder 6">
            <a:extLst>
              <a:ext uri="{FF2B5EF4-FFF2-40B4-BE49-F238E27FC236}">
                <a16:creationId xmlns:a16="http://schemas.microsoft.com/office/drawing/2014/main" id="{5BF84557-9650-724C-52F6-B9D4DDFCC3C9}"/>
              </a:ext>
            </a:extLst>
          </p:cNvPr>
          <p:cNvSpPr>
            <a:spLocks noGrp="1"/>
          </p:cNvSpPr>
          <p:nvPr>
            <p:ph sz="quarter" idx="12"/>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497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in Content w/ Photo - Cream">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651F0-7B83-1509-A291-45F921450C83}"/>
              </a:ext>
            </a:extLst>
          </p:cNvPr>
          <p:cNvSpPr/>
          <p:nvPr userDrawn="1"/>
        </p:nvSpPr>
        <p:spPr>
          <a:xfrm>
            <a:off x="9144000" y="0"/>
            <a:ext cx="3048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B6615205-12A4-218F-33DD-857A3F835B97}"/>
              </a:ext>
            </a:extLst>
          </p:cNvPr>
          <p:cNvSpPr>
            <a:spLocks noGrp="1"/>
          </p:cNvSpPr>
          <p:nvPr>
            <p:ph type="body" sz="quarter" idx="11" hasCustomPrompt="1"/>
          </p:nvPr>
        </p:nvSpPr>
        <p:spPr>
          <a:xfrm>
            <a:off x="1266825" y="416467"/>
            <a:ext cx="7129030" cy="623888"/>
          </a:xfrm>
        </p:spPr>
        <p:txBody>
          <a:bodyPr>
            <a:normAutofit/>
          </a:bodyPr>
          <a:lstStyle>
            <a:lvl1pPr marL="0" indent="0">
              <a:buNone/>
              <a:defRPr sz="3600">
                <a:solidFill>
                  <a:srgbClr val="342649"/>
                </a:solidFill>
              </a:defRPr>
            </a:lvl1pPr>
          </a:lstStyle>
          <a:p>
            <a:pPr lvl="0"/>
            <a:r>
              <a:rPr lang="en-US"/>
              <a:t>Title of Slide here</a:t>
            </a:r>
          </a:p>
        </p:txBody>
      </p:sp>
      <p:sp>
        <p:nvSpPr>
          <p:cNvPr id="6" name="TextBox 5">
            <a:extLst>
              <a:ext uri="{FF2B5EF4-FFF2-40B4-BE49-F238E27FC236}">
                <a16:creationId xmlns:a16="http://schemas.microsoft.com/office/drawing/2014/main" id="{BAF272CE-7BA1-7235-9554-DB28C3538EF3}"/>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tx1">
                    <a:lumMod val="50000"/>
                  </a:schemeClr>
                </a:solidFill>
                <a:latin typeface="Arial" panose="020B0604020202020204" pitchFamily="34" charset="0"/>
                <a:cs typeface="Arial" panose="020B0604020202020204" pitchFamily="34" charset="0"/>
              </a:rPr>
              <a:t>© America’s Credit Unions 2025</a:t>
            </a:r>
          </a:p>
        </p:txBody>
      </p:sp>
      <p:sp>
        <p:nvSpPr>
          <p:cNvPr id="8" name="Picture Placeholder 6">
            <a:extLst>
              <a:ext uri="{FF2B5EF4-FFF2-40B4-BE49-F238E27FC236}">
                <a16:creationId xmlns:a16="http://schemas.microsoft.com/office/drawing/2014/main" id="{FEE537EC-11A8-A8D1-9987-3C477A1065E5}"/>
              </a:ext>
            </a:extLst>
          </p:cNvPr>
          <p:cNvSpPr>
            <a:spLocks noGrp="1"/>
          </p:cNvSpPr>
          <p:nvPr>
            <p:ph type="pic" sz="quarter" idx="12"/>
          </p:nvPr>
        </p:nvSpPr>
        <p:spPr>
          <a:xfrm>
            <a:off x="7267360" y="1679574"/>
            <a:ext cx="3835400" cy="3849624"/>
          </a:xfrm>
          <a:prstGeom prst="ellipse">
            <a:avLst/>
          </a:prstGeom>
          <a:blipFill>
            <a:blip r:embed="rId2"/>
            <a:stretch>
              <a:fillRect/>
            </a:stretch>
          </a:blipFill>
        </p:spPr>
        <p:txBody>
          <a:bodyPr/>
          <a:lstStyle>
            <a:lvl1pPr marL="0" indent="0">
              <a:buNone/>
              <a:defRPr>
                <a:noFill/>
              </a:defRPr>
            </a:lvl1pPr>
          </a:lstStyle>
          <a:p>
            <a:r>
              <a:rPr lang="en-US"/>
              <a:t>Click icon to add picture</a:t>
            </a:r>
          </a:p>
        </p:txBody>
      </p:sp>
      <p:sp>
        <p:nvSpPr>
          <p:cNvPr id="4" name="Content Placeholder 6">
            <a:extLst>
              <a:ext uri="{FF2B5EF4-FFF2-40B4-BE49-F238E27FC236}">
                <a16:creationId xmlns:a16="http://schemas.microsoft.com/office/drawing/2014/main" id="{8FD81CEE-5302-FEEB-C9BF-D2C06F39D583}"/>
              </a:ext>
            </a:extLst>
          </p:cNvPr>
          <p:cNvSpPr>
            <a:spLocks noGrp="1"/>
          </p:cNvSpPr>
          <p:nvPr>
            <p:ph sz="quarter" idx="13"/>
          </p:nvPr>
        </p:nvSpPr>
        <p:spPr>
          <a:xfrm>
            <a:off x="1263650" y="1331913"/>
            <a:ext cx="5752145"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798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Main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47B1D-BE16-144C-980E-65838430C259}"/>
              </a:ext>
            </a:extLst>
          </p:cNvPr>
          <p:cNvPicPr>
            <a:picLocks noChangeAspect="1"/>
          </p:cNvPicPr>
          <p:nvPr userDrawn="1"/>
        </p:nvPicPr>
        <p:blipFill>
          <a:blip r:embed="rId2"/>
          <a:stretch>
            <a:fillRect/>
          </a:stretch>
        </p:blipFill>
        <p:spPr>
          <a:xfrm>
            <a:off x="130584" y="342769"/>
            <a:ext cx="731520" cy="731520"/>
          </a:xfrm>
          <a:prstGeom prst="rect">
            <a:avLst/>
          </a:prstGeom>
        </p:spPr>
      </p:pic>
      <p:sp>
        <p:nvSpPr>
          <p:cNvPr id="3" name="Title 1">
            <a:extLst>
              <a:ext uri="{FF2B5EF4-FFF2-40B4-BE49-F238E27FC236}">
                <a16:creationId xmlns:a16="http://schemas.microsoft.com/office/drawing/2014/main" id="{E115DC57-701A-08F5-4AD9-385658E3B5E9}"/>
              </a:ext>
            </a:extLst>
          </p:cNvPr>
          <p:cNvSpPr>
            <a:spLocks noGrp="1"/>
          </p:cNvSpPr>
          <p:nvPr>
            <p:ph type="title" hasCustomPrompt="1"/>
          </p:nvPr>
        </p:nvSpPr>
        <p:spPr>
          <a:xfrm>
            <a:off x="965201" y="342769"/>
            <a:ext cx="7339814" cy="723622"/>
          </a:xfrm>
        </p:spPr>
        <p:txBody>
          <a:bodyPr anchor="ctr">
            <a:noAutofit/>
          </a:bodyPr>
          <a:lstStyle>
            <a:lvl1pPr>
              <a:defRPr sz="2000"/>
            </a:lvl1pPr>
          </a:lstStyle>
          <a:p>
            <a:r>
              <a:rPr lang="en-US"/>
              <a:t>One-Slide Issue Explainer</a:t>
            </a:r>
          </a:p>
        </p:txBody>
      </p:sp>
    </p:spTree>
    <p:extLst>
      <p:ext uri="{BB962C8B-B14F-4D97-AF65-F5344CB8AC3E}">
        <p14:creationId xmlns:p14="http://schemas.microsoft.com/office/powerpoint/2010/main" val="1205850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Main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8789-F7C8-AD4E-B5A7-7D9349975346}"/>
              </a:ext>
            </a:extLst>
          </p:cNvPr>
          <p:cNvSpPr>
            <a:spLocks noGrp="1"/>
          </p:cNvSpPr>
          <p:nvPr>
            <p:ph type="ctrTitle" hasCustomPrompt="1"/>
          </p:nvPr>
        </p:nvSpPr>
        <p:spPr>
          <a:xfrm>
            <a:off x="1064736" y="342769"/>
            <a:ext cx="9982200" cy="730146"/>
          </a:xfrm>
        </p:spPr>
        <p:txBody>
          <a:bodyPr anchor="ctr"/>
          <a:lstStyle>
            <a:lvl1pPr algn="l">
              <a:defRPr sz="3600">
                <a:solidFill>
                  <a:schemeClr val="tx2"/>
                </a:solidFill>
                <a:latin typeface="Georgia" panose="02040502050405020303" pitchFamily="18" charset="0"/>
              </a:defRPr>
            </a:lvl1pPr>
          </a:lstStyle>
          <a:p>
            <a:r>
              <a:rPr lang="en-US"/>
              <a:t>Title of slide here</a:t>
            </a:r>
          </a:p>
        </p:txBody>
      </p:sp>
      <p:sp>
        <p:nvSpPr>
          <p:cNvPr id="16" name="Text Placeholder 8">
            <a:extLst>
              <a:ext uri="{FF2B5EF4-FFF2-40B4-BE49-F238E27FC236}">
                <a16:creationId xmlns:a16="http://schemas.microsoft.com/office/drawing/2014/main" id="{B0B3E804-F29D-2B46-B09A-88F326D983A5}"/>
              </a:ext>
            </a:extLst>
          </p:cNvPr>
          <p:cNvSpPr>
            <a:spLocks noGrp="1"/>
          </p:cNvSpPr>
          <p:nvPr>
            <p:ph type="body" sz="quarter" idx="10" hasCustomPrompt="1"/>
          </p:nvPr>
        </p:nvSpPr>
        <p:spPr>
          <a:xfrm>
            <a:off x="1064736" y="1331843"/>
            <a:ext cx="9982200" cy="4511745"/>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logo with dots in the center&#10;&#10;AI-generated content may be incorrect.">
            <a:extLst>
              <a:ext uri="{FF2B5EF4-FFF2-40B4-BE49-F238E27FC236}">
                <a16:creationId xmlns:a16="http://schemas.microsoft.com/office/drawing/2014/main" id="{A300E95A-670A-0D52-0A62-444BF4DF2BD2}"/>
              </a:ext>
            </a:extLst>
          </p:cNvPr>
          <p:cNvPicPr>
            <a:picLocks noChangeAspect="1"/>
          </p:cNvPicPr>
          <p:nvPr userDrawn="1"/>
        </p:nvPicPr>
        <p:blipFill>
          <a:blip r:embed="rId2"/>
          <a:stretch>
            <a:fillRect/>
          </a:stretch>
        </p:blipFill>
        <p:spPr>
          <a:xfrm>
            <a:off x="395060" y="399919"/>
            <a:ext cx="609495" cy="609495"/>
          </a:xfrm>
          <a:prstGeom prst="rect">
            <a:avLst/>
          </a:prstGeom>
        </p:spPr>
      </p:pic>
    </p:spTree>
    <p:extLst>
      <p:ext uri="{BB962C8B-B14F-4D97-AF65-F5344CB8AC3E}">
        <p14:creationId xmlns:p14="http://schemas.microsoft.com/office/powerpoint/2010/main" val="2662571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lumn Content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8789-F7C8-AD4E-B5A7-7D9349975346}"/>
              </a:ext>
            </a:extLst>
          </p:cNvPr>
          <p:cNvSpPr>
            <a:spLocks noGrp="1"/>
          </p:cNvSpPr>
          <p:nvPr>
            <p:ph type="ctrTitle" hasCustomPrompt="1"/>
          </p:nvPr>
        </p:nvSpPr>
        <p:spPr>
          <a:xfrm>
            <a:off x="1064927" y="342769"/>
            <a:ext cx="10177480" cy="730146"/>
          </a:xfrm>
        </p:spPr>
        <p:txBody>
          <a:bodyPr anchor="ctr"/>
          <a:lstStyle>
            <a:lvl1pPr algn="l">
              <a:defRPr sz="3600">
                <a:solidFill>
                  <a:srgbClr val="342649"/>
                </a:solidFill>
                <a:latin typeface="Georgia" panose="02040502050405020303" pitchFamily="18" charset="0"/>
              </a:defRPr>
            </a:lvl1pPr>
          </a:lstStyle>
          <a:p>
            <a:r>
              <a:rPr lang="en-US"/>
              <a:t>Title of slide here</a:t>
            </a:r>
          </a:p>
        </p:txBody>
      </p:sp>
      <p:sp>
        <p:nvSpPr>
          <p:cNvPr id="18" name="Text Placeholder 8">
            <a:extLst>
              <a:ext uri="{FF2B5EF4-FFF2-40B4-BE49-F238E27FC236}">
                <a16:creationId xmlns:a16="http://schemas.microsoft.com/office/drawing/2014/main" id="{6959CB70-DAD8-D542-A372-A7BEAF2A4C63}"/>
              </a:ext>
            </a:extLst>
          </p:cNvPr>
          <p:cNvSpPr>
            <a:spLocks noGrp="1"/>
          </p:cNvSpPr>
          <p:nvPr>
            <p:ph type="body" sz="quarter" idx="13" hasCustomPrompt="1"/>
          </p:nvPr>
        </p:nvSpPr>
        <p:spPr>
          <a:xfrm>
            <a:off x="6239805" y="1909371"/>
            <a:ext cx="5002602" cy="3905042"/>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6">
            <a:extLst>
              <a:ext uri="{FF2B5EF4-FFF2-40B4-BE49-F238E27FC236}">
                <a16:creationId xmlns:a16="http://schemas.microsoft.com/office/drawing/2014/main" id="{E1CB5B28-110D-1846-A6BF-9F4ABD4E55C5}"/>
              </a:ext>
            </a:extLst>
          </p:cNvPr>
          <p:cNvSpPr>
            <a:spLocks noGrp="1"/>
          </p:cNvSpPr>
          <p:nvPr>
            <p:ph type="body" sz="quarter" idx="14" hasCustomPrompt="1"/>
          </p:nvPr>
        </p:nvSpPr>
        <p:spPr>
          <a:xfrm>
            <a:off x="6239805" y="1312470"/>
            <a:ext cx="500260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3" name="Text Placeholder 8">
            <a:extLst>
              <a:ext uri="{FF2B5EF4-FFF2-40B4-BE49-F238E27FC236}">
                <a16:creationId xmlns:a16="http://schemas.microsoft.com/office/drawing/2014/main" id="{096C03DC-8BDA-2646-7529-305205C54EB4}"/>
              </a:ext>
            </a:extLst>
          </p:cNvPr>
          <p:cNvSpPr>
            <a:spLocks noGrp="1"/>
          </p:cNvSpPr>
          <p:nvPr>
            <p:ph type="body" sz="quarter" idx="15" hasCustomPrompt="1"/>
          </p:nvPr>
        </p:nvSpPr>
        <p:spPr>
          <a:xfrm>
            <a:off x="1064926" y="1909371"/>
            <a:ext cx="5002602" cy="3905042"/>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D9734E48-18EE-8D53-CD04-28DB6881A8BD}"/>
              </a:ext>
            </a:extLst>
          </p:cNvPr>
          <p:cNvSpPr>
            <a:spLocks noGrp="1"/>
          </p:cNvSpPr>
          <p:nvPr>
            <p:ph type="body" sz="quarter" idx="16" hasCustomPrompt="1"/>
          </p:nvPr>
        </p:nvSpPr>
        <p:spPr>
          <a:xfrm>
            <a:off x="1064926" y="1312470"/>
            <a:ext cx="500260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pic>
        <p:nvPicPr>
          <p:cNvPr id="6" name="Picture 5" descr="A logo with dots in the center&#10;&#10;AI-generated content may be incorrect.">
            <a:extLst>
              <a:ext uri="{FF2B5EF4-FFF2-40B4-BE49-F238E27FC236}">
                <a16:creationId xmlns:a16="http://schemas.microsoft.com/office/drawing/2014/main" id="{8272742B-A360-9AC2-D3D3-090F59E8E6C1}"/>
              </a:ext>
            </a:extLst>
          </p:cNvPr>
          <p:cNvPicPr>
            <a:picLocks noChangeAspect="1"/>
          </p:cNvPicPr>
          <p:nvPr userDrawn="1"/>
        </p:nvPicPr>
        <p:blipFill>
          <a:blip r:embed="rId2"/>
          <a:stretch>
            <a:fillRect/>
          </a:stretch>
        </p:blipFill>
        <p:spPr>
          <a:xfrm>
            <a:off x="395060" y="399919"/>
            <a:ext cx="609495" cy="609495"/>
          </a:xfrm>
          <a:prstGeom prst="rect">
            <a:avLst/>
          </a:prstGeom>
        </p:spPr>
      </p:pic>
    </p:spTree>
    <p:extLst>
      <p:ext uri="{BB962C8B-B14F-4D97-AF65-F5344CB8AC3E}">
        <p14:creationId xmlns:p14="http://schemas.microsoft.com/office/powerpoint/2010/main" val="419459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eft image">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A84EF6D-02A2-C479-20E8-90685D60C66B}"/>
              </a:ext>
            </a:extLst>
          </p:cNvPr>
          <p:cNvSpPr>
            <a:spLocks noGrp="1"/>
          </p:cNvSpPr>
          <p:nvPr>
            <p:ph sz="quarter" idx="15"/>
          </p:nvPr>
        </p:nvSpPr>
        <p:spPr>
          <a:xfrm>
            <a:off x="5973763" y="1928813"/>
            <a:ext cx="5373687"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5D7FA793-3311-EE4E-98EB-935DBFF31992}"/>
              </a:ext>
            </a:extLst>
          </p:cNvPr>
          <p:cNvSpPr>
            <a:spLocks noGrp="1"/>
          </p:cNvSpPr>
          <p:nvPr>
            <p:ph type="pic" sz="quarter" idx="12" hasCustomPrompt="1"/>
          </p:nvPr>
        </p:nvSpPr>
        <p:spPr>
          <a:xfrm>
            <a:off x="0" y="1331207"/>
            <a:ext cx="5422392" cy="5538486"/>
          </a:xfrm>
          <a:solidFill>
            <a:schemeClr val="bg1">
              <a:lumMod val="85000"/>
            </a:schemeClr>
          </a:solidFill>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Picture</a:t>
            </a:r>
          </a:p>
        </p:txBody>
      </p:sp>
      <p:sp>
        <p:nvSpPr>
          <p:cNvPr id="7" name="Text Placeholder 6">
            <a:extLst>
              <a:ext uri="{FF2B5EF4-FFF2-40B4-BE49-F238E27FC236}">
                <a16:creationId xmlns:a16="http://schemas.microsoft.com/office/drawing/2014/main" id="{E44E6E75-D936-074D-8CF9-8FEF5AB9392C}"/>
              </a:ext>
            </a:extLst>
          </p:cNvPr>
          <p:cNvSpPr>
            <a:spLocks noGrp="1"/>
          </p:cNvSpPr>
          <p:nvPr>
            <p:ph type="body" sz="quarter" idx="14"/>
          </p:nvPr>
        </p:nvSpPr>
        <p:spPr>
          <a:xfrm>
            <a:off x="5973679" y="1331207"/>
            <a:ext cx="5373623"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4" name="Text Placeholder 10">
            <a:extLst>
              <a:ext uri="{FF2B5EF4-FFF2-40B4-BE49-F238E27FC236}">
                <a16:creationId xmlns:a16="http://schemas.microsoft.com/office/drawing/2014/main" id="{7011D3C1-16F9-0B34-0A20-E4705AD41713}"/>
              </a:ext>
            </a:extLst>
          </p:cNvPr>
          <p:cNvSpPr>
            <a:spLocks noGrp="1"/>
          </p:cNvSpPr>
          <p:nvPr>
            <p:ph type="body" sz="quarter" idx="10"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Slide here</a:t>
            </a:r>
          </a:p>
        </p:txBody>
      </p:sp>
      <p:pic>
        <p:nvPicPr>
          <p:cNvPr id="2" name="Picture 1">
            <a:extLst>
              <a:ext uri="{FF2B5EF4-FFF2-40B4-BE49-F238E27FC236}">
                <a16:creationId xmlns:a16="http://schemas.microsoft.com/office/drawing/2014/main" id="{E0029104-7D55-0AD9-B8A3-33250223666C}"/>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336764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082B51F-6222-DC48-BA67-E1D013C554B3}"/>
              </a:ext>
            </a:extLst>
          </p:cNvPr>
          <p:cNvSpPr>
            <a:spLocks noGrp="1"/>
          </p:cNvSpPr>
          <p:nvPr>
            <p:ph type="chart" sz="quarter" idx="10" hasCustomPrompt="1"/>
          </p:nvPr>
        </p:nvSpPr>
        <p:spPr>
          <a:xfrm>
            <a:off x="1263720" y="1421297"/>
            <a:ext cx="9709080" cy="4808054"/>
          </a:xfrm>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Chart</a:t>
            </a:r>
          </a:p>
        </p:txBody>
      </p:sp>
      <p:sp>
        <p:nvSpPr>
          <p:cNvPr id="6" name="Text Placeholder 10">
            <a:extLst>
              <a:ext uri="{FF2B5EF4-FFF2-40B4-BE49-F238E27FC236}">
                <a16:creationId xmlns:a16="http://schemas.microsoft.com/office/drawing/2014/main" id="{1063CB35-FF1D-7A87-79EA-CBE7D2EBDE56}"/>
              </a:ext>
            </a:extLst>
          </p:cNvPr>
          <p:cNvSpPr>
            <a:spLocks noGrp="1"/>
          </p:cNvSpPr>
          <p:nvPr>
            <p:ph type="body" sz="quarter" idx="11" hasCustomPrompt="1"/>
          </p:nvPr>
        </p:nvSpPr>
        <p:spPr>
          <a:xfrm>
            <a:off x="1266825" y="416467"/>
            <a:ext cx="8675688" cy="623888"/>
          </a:xfrm>
        </p:spPr>
        <p:txBody>
          <a:bodyPr>
            <a:normAutofit/>
          </a:bodyPr>
          <a:lstStyle>
            <a:lvl1pPr marL="0" indent="0">
              <a:buNone/>
              <a:defRPr sz="3600">
                <a:solidFill>
                  <a:srgbClr val="342649"/>
                </a:solidFill>
              </a:defRPr>
            </a:lvl1pPr>
          </a:lstStyle>
          <a:p>
            <a:pPr lvl="0"/>
            <a:r>
              <a:rPr lang="en-US"/>
              <a:t>Title of Chart here</a:t>
            </a:r>
          </a:p>
        </p:txBody>
      </p:sp>
      <p:pic>
        <p:nvPicPr>
          <p:cNvPr id="2" name="Picture 1">
            <a:extLst>
              <a:ext uri="{FF2B5EF4-FFF2-40B4-BE49-F238E27FC236}">
                <a16:creationId xmlns:a16="http://schemas.microsoft.com/office/drawing/2014/main" id="{EC9ACC55-C6BA-178E-7B83-CC2459DDEF83}"/>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290926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46BB0-16F8-A728-6DF5-747A1D7CDF0D}"/>
              </a:ext>
            </a:extLst>
          </p:cNvPr>
          <p:cNvPicPr>
            <a:picLocks noChangeAspect="1"/>
          </p:cNvPicPr>
          <p:nvPr userDrawn="1"/>
        </p:nvPicPr>
        <p:blipFill>
          <a:blip r:embed="rId2"/>
          <a:srcRect/>
          <a:stretch/>
        </p:blipFill>
        <p:spPr>
          <a:xfrm>
            <a:off x="283289" y="349915"/>
            <a:ext cx="732532" cy="736141"/>
          </a:xfrm>
          <a:prstGeom prst="rect">
            <a:avLst/>
          </a:prstGeom>
        </p:spPr>
      </p:pic>
    </p:spTree>
    <p:extLst>
      <p:ext uri="{BB962C8B-B14F-4D97-AF65-F5344CB8AC3E}">
        <p14:creationId xmlns:p14="http://schemas.microsoft.com/office/powerpoint/2010/main" val="404012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png"/><Relationship Id="rId5" Type="http://schemas.openxmlformats.org/officeDocument/2006/relationships/slideLayout" Target="../slideLayouts/slideLayout30.xml"/><Relationship Id="rId10"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6097D-5070-3346-A633-FD12804D4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318B-1A2A-BF44-BA01-824F4C4E6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98ABE44-8181-2063-C3E8-EB2E405E4A6A}"/>
              </a:ext>
            </a:extLst>
          </p:cNvPr>
          <p:cNvSpPr txBox="1"/>
          <p:nvPr userDrawn="1"/>
        </p:nvSpPr>
        <p:spPr>
          <a:xfrm>
            <a:off x="9750036" y="6492875"/>
            <a:ext cx="2271584"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 America’s Credit Unions 2025</a:t>
            </a:r>
          </a:p>
        </p:txBody>
      </p:sp>
    </p:spTree>
    <p:extLst>
      <p:ext uri="{BB962C8B-B14F-4D97-AF65-F5344CB8AC3E}">
        <p14:creationId xmlns:p14="http://schemas.microsoft.com/office/powerpoint/2010/main" val="74297902"/>
      </p:ext>
    </p:extLst>
  </p:cSld>
  <p:clrMap bg1="lt1" tx1="dk1" bg2="lt2" tx2="dk2" accent1="accent1" accent2="accent2" accent3="accent3" accent4="accent4" accent5="accent5" accent6="accent6" hlink="hlink" folHlink="folHlink"/>
  <p:sldLayoutIdLst>
    <p:sldLayoutId id="2147483758" r:id="rId1"/>
    <p:sldLayoutId id="2147483764" r:id="rId2"/>
    <p:sldLayoutId id="2147483776" r:id="rId3"/>
    <p:sldLayoutId id="2147483677" r:id="rId4"/>
    <p:sldLayoutId id="2147483772" r:id="rId5"/>
    <p:sldLayoutId id="2147483768" r:id="rId6"/>
    <p:sldLayoutId id="2147483771" r:id="rId7"/>
    <p:sldLayoutId id="2147483770" r:id="rId8"/>
    <p:sldLayoutId id="2147483674" r:id="rId9"/>
    <p:sldLayoutId id="2147483778" r:id="rId10"/>
    <p:sldLayoutId id="2147483779"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Lst>
  <p:txStyles>
    <p:titleStyle>
      <a:lvl1pPr algn="l" defTabSz="914400" rtl="0" eaLnBrk="1" latinLnBrk="0" hangingPunct="1">
        <a:lnSpc>
          <a:spcPct val="90000"/>
        </a:lnSpc>
        <a:spcBef>
          <a:spcPct val="0"/>
        </a:spcBef>
        <a:buNone/>
        <a:defRPr sz="3600" b="0" i="0" kern="1200">
          <a:solidFill>
            <a:schemeClr val="tx1"/>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6097D-5070-3346-A633-FD12804D4B4E}"/>
              </a:ext>
            </a:extLst>
          </p:cNvPr>
          <p:cNvSpPr>
            <a:spLocks noGrp="1"/>
          </p:cNvSpPr>
          <p:nvPr>
            <p:ph type="title"/>
          </p:nvPr>
        </p:nvSpPr>
        <p:spPr>
          <a:xfrm>
            <a:off x="1015820" y="365126"/>
            <a:ext cx="10337979" cy="7325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318B-1A2A-BF44-BA01-824F4C4E6803}"/>
              </a:ext>
            </a:extLst>
          </p:cNvPr>
          <p:cNvSpPr>
            <a:spLocks noGrp="1"/>
          </p:cNvSpPr>
          <p:nvPr>
            <p:ph type="body" idx="1"/>
          </p:nvPr>
        </p:nvSpPr>
        <p:spPr>
          <a:xfrm>
            <a:off x="1015820" y="1431235"/>
            <a:ext cx="10337980" cy="47457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98ABE44-8181-2063-C3E8-EB2E405E4A6A}"/>
              </a:ext>
            </a:extLst>
          </p:cNvPr>
          <p:cNvSpPr txBox="1"/>
          <p:nvPr userDrawn="1"/>
        </p:nvSpPr>
        <p:spPr>
          <a:xfrm>
            <a:off x="9750036" y="6492875"/>
            <a:ext cx="2271584"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 America’s Credit Unions 2025</a:t>
            </a:r>
          </a:p>
        </p:txBody>
      </p:sp>
      <p:pic>
        <p:nvPicPr>
          <p:cNvPr id="5" name="Picture 4">
            <a:extLst>
              <a:ext uri="{FF2B5EF4-FFF2-40B4-BE49-F238E27FC236}">
                <a16:creationId xmlns:a16="http://schemas.microsoft.com/office/drawing/2014/main" id="{F8867419-6611-A18B-78A9-0ECF17A736E5}"/>
              </a:ext>
            </a:extLst>
          </p:cNvPr>
          <p:cNvPicPr>
            <a:picLocks noChangeAspect="1"/>
          </p:cNvPicPr>
          <p:nvPr userDrawn="1"/>
        </p:nvPicPr>
        <p:blipFill>
          <a:blip r:embed="rId11"/>
          <a:srcRect/>
          <a:stretch/>
        </p:blipFill>
        <p:spPr>
          <a:xfrm>
            <a:off x="283289" y="351719"/>
            <a:ext cx="732532" cy="732532"/>
          </a:xfrm>
          <a:prstGeom prst="rect">
            <a:avLst/>
          </a:prstGeom>
        </p:spPr>
      </p:pic>
    </p:spTree>
    <p:extLst>
      <p:ext uri="{BB962C8B-B14F-4D97-AF65-F5344CB8AC3E}">
        <p14:creationId xmlns:p14="http://schemas.microsoft.com/office/powerpoint/2010/main" val="3012554452"/>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800" r:id="rId3"/>
    <p:sldLayoutId id="2147483801" r:id="rId4"/>
    <p:sldLayoutId id="2147483802" r:id="rId5"/>
    <p:sldLayoutId id="2147483803" r:id="rId6"/>
    <p:sldLayoutId id="2147483804" r:id="rId7"/>
    <p:sldLayoutId id="2147483805" r:id="rId8"/>
    <p:sldLayoutId id="2147483806" r:id="rId9"/>
  </p:sldLayoutIdLst>
  <p:txStyles>
    <p:titleStyle>
      <a:lvl1pPr algn="l" defTabSz="914400" rtl="0" eaLnBrk="1" latinLnBrk="0" hangingPunct="1">
        <a:lnSpc>
          <a:spcPct val="90000"/>
        </a:lnSpc>
        <a:spcBef>
          <a:spcPct val="0"/>
        </a:spcBef>
        <a:buNone/>
        <a:defRPr sz="3600" b="0" i="0" kern="1200">
          <a:solidFill>
            <a:schemeClr val="tx1"/>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6097D-5070-3346-A633-FD12804D4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318B-1A2A-BF44-BA01-824F4C4E6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98ABE44-8181-2063-C3E8-EB2E405E4A6A}"/>
              </a:ext>
            </a:extLst>
          </p:cNvPr>
          <p:cNvSpPr txBox="1"/>
          <p:nvPr userDrawn="1"/>
        </p:nvSpPr>
        <p:spPr>
          <a:xfrm>
            <a:off x="9750036" y="6492875"/>
            <a:ext cx="2271584"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 America’s Credit Unions 2024</a:t>
            </a:r>
          </a:p>
        </p:txBody>
      </p:sp>
    </p:spTree>
    <p:extLst>
      <p:ext uri="{BB962C8B-B14F-4D97-AF65-F5344CB8AC3E}">
        <p14:creationId xmlns:p14="http://schemas.microsoft.com/office/powerpoint/2010/main" val="194244247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txStyles>
    <p:titleStyle>
      <a:lvl1pPr algn="l" defTabSz="914400" rtl="0" eaLnBrk="1" latinLnBrk="0" hangingPunct="1">
        <a:lnSpc>
          <a:spcPct val="90000"/>
        </a:lnSpc>
        <a:spcBef>
          <a:spcPct val="0"/>
        </a:spcBef>
        <a:buNone/>
        <a:defRPr sz="3600" b="0" i="0" kern="1200">
          <a:solidFill>
            <a:schemeClr val="tx2"/>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6097D-5070-3346-A633-FD12804D4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318B-1A2A-BF44-BA01-824F4C4E6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98ABE44-8181-2063-C3E8-EB2E405E4A6A}"/>
              </a:ext>
            </a:extLst>
          </p:cNvPr>
          <p:cNvSpPr txBox="1"/>
          <p:nvPr userDrawn="1"/>
        </p:nvSpPr>
        <p:spPr>
          <a:xfrm>
            <a:off x="9750036" y="6492875"/>
            <a:ext cx="2271584"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 America’s Credit Unions 2025</a:t>
            </a:r>
          </a:p>
        </p:txBody>
      </p:sp>
      <p:pic>
        <p:nvPicPr>
          <p:cNvPr id="5" name="Picture 4">
            <a:extLst>
              <a:ext uri="{FF2B5EF4-FFF2-40B4-BE49-F238E27FC236}">
                <a16:creationId xmlns:a16="http://schemas.microsoft.com/office/drawing/2014/main" id="{76571436-73E9-E52B-33A8-E75C6A2AEB39}"/>
              </a:ext>
            </a:extLst>
          </p:cNvPr>
          <p:cNvPicPr>
            <a:picLocks noChangeAspect="1"/>
          </p:cNvPicPr>
          <p:nvPr userDrawn="1"/>
        </p:nvPicPr>
        <p:blipFill>
          <a:blip r:embed="rId30"/>
          <a:srcRect/>
          <a:stretch/>
        </p:blipFill>
        <p:spPr>
          <a:xfrm>
            <a:off x="329912" y="402629"/>
            <a:ext cx="639464" cy="639464"/>
          </a:xfrm>
          <a:prstGeom prst="rect">
            <a:avLst/>
          </a:prstGeom>
        </p:spPr>
      </p:pic>
    </p:spTree>
    <p:extLst>
      <p:ext uri="{BB962C8B-B14F-4D97-AF65-F5344CB8AC3E}">
        <p14:creationId xmlns:p14="http://schemas.microsoft.com/office/powerpoint/2010/main" val="34697520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1" r:id="rId27"/>
    <p:sldLayoutId id="2147483842" r:id="rId28"/>
  </p:sldLayoutIdLst>
  <p:txStyles>
    <p:titleStyle>
      <a:lvl1pPr algn="l" defTabSz="914400" rtl="0" eaLnBrk="1" latinLnBrk="0" hangingPunct="1">
        <a:lnSpc>
          <a:spcPct val="90000"/>
        </a:lnSpc>
        <a:spcBef>
          <a:spcPct val="0"/>
        </a:spcBef>
        <a:buNone/>
        <a:defRPr sz="3600" b="0" i="0" kern="1200">
          <a:solidFill>
            <a:schemeClr val="tx1"/>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3B45F0F-1193-EAE5-A0BA-706DAAD757FD}"/>
              </a:ext>
            </a:extLst>
          </p:cNvPr>
          <p:cNvSpPr>
            <a:spLocks noGrp="1"/>
          </p:cNvSpPr>
          <p:nvPr>
            <p:ph type="subTitle" idx="1"/>
          </p:nvPr>
        </p:nvSpPr>
        <p:spPr/>
        <p:txBody>
          <a:bodyPr/>
          <a:lstStyle/>
          <a:p>
            <a:r>
              <a:rPr lang="en-US" dirty="0"/>
              <a:t>Nebraska Credit Union League</a:t>
            </a:r>
          </a:p>
        </p:txBody>
      </p:sp>
      <p:sp>
        <p:nvSpPr>
          <p:cNvPr id="7" name="Text Placeholder 6">
            <a:extLst>
              <a:ext uri="{FF2B5EF4-FFF2-40B4-BE49-F238E27FC236}">
                <a16:creationId xmlns:a16="http://schemas.microsoft.com/office/drawing/2014/main" id="{ED4D92AE-8B7C-34D1-D7E0-BAE911090469}"/>
              </a:ext>
            </a:extLst>
          </p:cNvPr>
          <p:cNvSpPr>
            <a:spLocks noGrp="1"/>
          </p:cNvSpPr>
          <p:nvPr>
            <p:ph type="body" sz="quarter" idx="12"/>
          </p:nvPr>
        </p:nvSpPr>
        <p:spPr/>
        <p:txBody>
          <a:bodyPr/>
          <a:lstStyle/>
          <a:p>
            <a:r>
              <a:rPr lang="en-US" dirty="0">
                <a:latin typeface="Arial"/>
                <a:cs typeface="Arial"/>
              </a:rPr>
              <a:t>Phil Drager</a:t>
            </a:r>
            <a:endParaRPr lang="en-US" dirty="0"/>
          </a:p>
        </p:txBody>
      </p:sp>
      <p:sp>
        <p:nvSpPr>
          <p:cNvPr id="4" name="Text Placeholder 3">
            <a:extLst>
              <a:ext uri="{FF2B5EF4-FFF2-40B4-BE49-F238E27FC236}">
                <a16:creationId xmlns:a16="http://schemas.microsoft.com/office/drawing/2014/main" id="{E21A5D89-5697-7DF0-2601-DC249A097425}"/>
              </a:ext>
            </a:extLst>
          </p:cNvPr>
          <p:cNvSpPr>
            <a:spLocks noGrp="1"/>
          </p:cNvSpPr>
          <p:nvPr>
            <p:ph type="body" sz="quarter" idx="13"/>
          </p:nvPr>
        </p:nvSpPr>
        <p:spPr/>
        <p:txBody>
          <a:bodyPr/>
          <a:lstStyle/>
          <a:p>
            <a:r>
              <a:rPr lang="en-US" dirty="0">
                <a:latin typeface="Arial"/>
                <a:cs typeface="Arial"/>
              </a:rPr>
              <a:t>1/22/26</a:t>
            </a:r>
            <a:endParaRPr lang="en-US" dirty="0"/>
          </a:p>
        </p:txBody>
      </p:sp>
      <p:sp>
        <p:nvSpPr>
          <p:cNvPr id="11" name="Title 10">
            <a:extLst>
              <a:ext uri="{FF2B5EF4-FFF2-40B4-BE49-F238E27FC236}">
                <a16:creationId xmlns:a16="http://schemas.microsoft.com/office/drawing/2014/main" id="{2BD0A12D-51D6-FF04-3F94-D1A4BBD4EA80}"/>
              </a:ext>
            </a:extLst>
          </p:cNvPr>
          <p:cNvSpPr>
            <a:spLocks noGrp="1"/>
          </p:cNvSpPr>
          <p:nvPr>
            <p:ph type="ctrTitle"/>
          </p:nvPr>
        </p:nvSpPr>
        <p:spPr/>
        <p:txBody>
          <a:bodyPr/>
          <a:lstStyle/>
          <a:p>
            <a:r>
              <a:rPr lang="en-US" dirty="0">
                <a:latin typeface="Georgia"/>
                <a:cs typeface="Arial"/>
              </a:rPr>
              <a:t>Advocacy Update</a:t>
            </a:r>
            <a:endParaRPr lang="en-US" dirty="0"/>
          </a:p>
        </p:txBody>
      </p:sp>
    </p:spTree>
    <p:extLst>
      <p:ext uri="{BB962C8B-B14F-4D97-AF65-F5344CB8AC3E}">
        <p14:creationId xmlns:p14="http://schemas.microsoft.com/office/powerpoint/2010/main" val="125681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A556D-5146-3242-94D4-057C01555EA9}"/>
              </a:ext>
            </a:extLst>
          </p:cNvPr>
          <p:cNvSpPr>
            <a:spLocks noGrp="1"/>
          </p:cNvSpPr>
          <p:nvPr>
            <p:ph type="title" idx="4294967295"/>
          </p:nvPr>
        </p:nvSpPr>
        <p:spPr>
          <a:xfrm>
            <a:off x="1252340" y="452610"/>
            <a:ext cx="8732838" cy="723900"/>
          </a:xfrm>
        </p:spPr>
        <p:txBody>
          <a:bodyPr/>
          <a:lstStyle/>
          <a:p>
            <a:r>
              <a:rPr lang="en-US" sz="2800">
                <a:latin typeface="+mj-lt"/>
              </a:rPr>
              <a:t>Republicans hold the advantage in the U.S. Senate</a:t>
            </a:r>
          </a:p>
        </p:txBody>
      </p:sp>
      <p:grpSp>
        <p:nvGrpSpPr>
          <p:cNvPr id="8" name="Group 7">
            <a:extLst>
              <a:ext uri="{FF2B5EF4-FFF2-40B4-BE49-F238E27FC236}">
                <a16:creationId xmlns:a16="http://schemas.microsoft.com/office/drawing/2014/main" id="{3CEB03C8-1404-1298-73A2-B9599942D207}"/>
              </a:ext>
            </a:extLst>
          </p:cNvPr>
          <p:cNvGrpSpPr/>
          <p:nvPr/>
        </p:nvGrpSpPr>
        <p:grpSpPr>
          <a:xfrm>
            <a:off x="621009" y="2105796"/>
            <a:ext cx="3611880" cy="1280160"/>
            <a:chOff x="2486383" y="3187423"/>
            <a:chExt cx="3611880" cy="1280160"/>
          </a:xfrm>
        </p:grpSpPr>
        <p:sp>
          <p:nvSpPr>
            <p:cNvPr id="9" name="TextBox 8">
              <a:extLst>
                <a:ext uri="{FF2B5EF4-FFF2-40B4-BE49-F238E27FC236}">
                  <a16:creationId xmlns:a16="http://schemas.microsoft.com/office/drawing/2014/main" id="{D1F7AF84-213F-F48F-7082-724F4F26495B}"/>
                </a:ext>
              </a:extLst>
            </p:cNvPr>
            <p:cNvSpPr txBox="1"/>
            <p:nvPr/>
          </p:nvSpPr>
          <p:spPr>
            <a:xfrm>
              <a:off x="2486383" y="3187423"/>
              <a:ext cx="3611880" cy="1280160"/>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7B68AA">
                      <a:lumMod val="75000"/>
                    </a:srgbClr>
                  </a:solidFill>
                  <a:effectLst/>
                  <a:uLnTx/>
                  <a:uFillTx/>
                  <a:latin typeface="Georgia"/>
                  <a:ea typeface="+mn-ea"/>
                  <a:cs typeface="+mn-cs"/>
                </a:rPr>
                <a:t>SENATE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eorgia"/>
                  <a:ea typeface="+mn-ea"/>
                  <a:cs typeface="+mn-cs"/>
                </a:rPr>
                <a:t>Republicans currently hold a 53-47 majority in the Senate; 22 of the 35 Senate seats up for election are Republican-held, giving Democrats an opportunity to flip the chamber</a:t>
              </a:r>
            </a:p>
          </p:txBody>
        </p:sp>
        <p:sp>
          <p:nvSpPr>
            <p:cNvPr id="10" name="Oval 9">
              <a:extLst>
                <a:ext uri="{FF2B5EF4-FFF2-40B4-BE49-F238E27FC236}">
                  <a16:creationId xmlns:a16="http://schemas.microsoft.com/office/drawing/2014/main" id="{B826E815-0F8C-FCCA-1121-2EE8FFD9CDA8}"/>
                </a:ext>
              </a:extLst>
            </p:cNvPr>
            <p:cNvSpPr/>
            <p:nvPr/>
          </p:nvSpPr>
          <p:spPr>
            <a:xfrm>
              <a:off x="2588554" y="3416023"/>
              <a:ext cx="822960" cy="82296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74" name="Graphic 73">
              <a:extLst>
                <a:ext uri="{FF2B5EF4-FFF2-40B4-BE49-F238E27FC236}">
                  <a16:creationId xmlns:a16="http://schemas.microsoft.com/office/drawing/2014/main" id="{7C063C1D-5411-DEE8-929A-59609F4E5366}"/>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75364" y="3587681"/>
              <a:ext cx="457200" cy="457200"/>
            </a:xfrm>
            <a:prstGeom prst="rect">
              <a:avLst/>
            </a:prstGeom>
          </p:spPr>
        </p:pic>
      </p:grpSp>
      <p:sp>
        <p:nvSpPr>
          <p:cNvPr id="119" name="TextBox 118">
            <a:extLst>
              <a:ext uri="{FF2B5EF4-FFF2-40B4-BE49-F238E27FC236}">
                <a16:creationId xmlns:a16="http://schemas.microsoft.com/office/drawing/2014/main" id="{127F6536-5E16-9CCF-0169-DB94AEBE5D65}"/>
              </a:ext>
            </a:extLst>
          </p:cNvPr>
          <p:cNvSpPr txBox="1"/>
          <p:nvPr/>
        </p:nvSpPr>
        <p:spPr>
          <a:xfrm>
            <a:off x="616205" y="3870331"/>
            <a:ext cx="3561020" cy="1280160"/>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Georgia"/>
                <a:ea typeface="+mn-ea"/>
                <a:cs typeface="+mn-cs"/>
              </a:rPr>
              <a:t>Democrats</a:t>
            </a:r>
            <a:r>
              <a:rPr kumimoji="0" lang="en-US" sz="1400" b="0" i="0" u="none" strike="noStrike" kern="1200" cap="none" spc="0" normalizeH="0" baseline="0" noProof="0">
                <a:ln>
                  <a:noFill/>
                </a:ln>
                <a:solidFill>
                  <a:srgbClr val="000000"/>
                </a:solidFill>
                <a:effectLst/>
                <a:uLnTx/>
                <a:uFillTx/>
                <a:latin typeface="Georgia"/>
                <a:ea typeface="+mn-ea"/>
                <a:cs typeface="+mn-cs"/>
              </a:rPr>
              <a:t> need a net pick up of 4 or more seats to win control of the Senate </a:t>
            </a:r>
          </a:p>
        </p:txBody>
      </p:sp>
      <p:sp>
        <p:nvSpPr>
          <p:cNvPr id="124" name="TextBox 123">
            <a:extLst>
              <a:ext uri="{FF2B5EF4-FFF2-40B4-BE49-F238E27FC236}">
                <a16:creationId xmlns:a16="http://schemas.microsoft.com/office/drawing/2014/main" id="{4DC93DC7-01E5-DB3C-6401-B0A71599E4B8}"/>
              </a:ext>
            </a:extLst>
          </p:cNvPr>
          <p:cNvSpPr txBox="1"/>
          <p:nvPr/>
        </p:nvSpPr>
        <p:spPr>
          <a:xfrm>
            <a:off x="855473" y="3926439"/>
            <a:ext cx="63511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1360"/>
                </a:solidFill>
                <a:effectLst/>
                <a:uLnTx/>
                <a:uFillTx/>
                <a:latin typeface="Arial" panose="020B0604020202020204"/>
                <a:ea typeface="+mn-ea"/>
                <a:cs typeface="+mn-cs"/>
              </a:rPr>
              <a:t>4</a:t>
            </a:r>
            <a:endParaRPr kumimoji="0" lang="en-US" sz="2800" b="1" i="0" u="none" strike="noStrike" kern="1200" cap="none" spc="0" normalizeH="0" baseline="0" noProof="0">
              <a:ln>
                <a:noFill/>
              </a:ln>
              <a:solidFill>
                <a:srgbClr val="371360"/>
              </a:solidFill>
              <a:effectLst/>
              <a:uLnTx/>
              <a:uFillTx/>
              <a:latin typeface="Arial" panose="020B0604020202020204"/>
              <a:ea typeface="+mn-ea"/>
              <a:cs typeface="+mn-cs"/>
            </a:endParaRPr>
          </a:p>
        </p:txBody>
      </p:sp>
      <p:sp>
        <p:nvSpPr>
          <p:cNvPr id="5" name="TextBox 13">
            <a:extLst>
              <a:ext uri="{FF2B5EF4-FFF2-40B4-BE49-F238E27FC236}">
                <a16:creationId xmlns:a16="http://schemas.microsoft.com/office/drawing/2014/main" id="{07F55A2B-6A33-0C81-6880-95A101A7D58A}"/>
              </a:ext>
            </a:extLst>
          </p:cNvPr>
          <p:cNvSpPr txBox="1">
            <a:spLocks noChangeArrowheads="1"/>
          </p:cNvSpPr>
          <p:nvPr/>
        </p:nvSpPr>
        <p:spPr bwMode="auto">
          <a:xfrm>
            <a:off x="4608342" y="1516274"/>
            <a:ext cx="6000647" cy="235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o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srgbClr val="245C94"/>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Solid D    </a:t>
            </a:r>
            <a:r>
              <a:rPr kumimoji="0" lang="en-US" altLang="en-US" sz="900" b="1" i="0" u="none" strike="noStrike" kern="1200" cap="none" spc="0" normalizeH="0" baseline="0" noProof="0">
                <a:ln>
                  <a:noFill/>
                </a:ln>
                <a:solidFill>
                  <a:srgbClr val="0070C0"/>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Likely D    </a:t>
            </a:r>
            <a:r>
              <a:rPr kumimoji="0" lang="en-US" altLang="en-US" sz="900" b="1" i="0" u="none" strike="noStrike" kern="1200" cap="none" spc="0" normalizeH="0" baseline="0" noProof="0">
                <a:ln>
                  <a:noFill/>
                </a:ln>
                <a:solidFill>
                  <a:srgbClr val="74A4D4"/>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Lean D    </a:t>
            </a:r>
            <a:r>
              <a:rPr kumimoji="0" lang="en-US" altLang="en-US" sz="900" b="1" i="0" u="none" strike="noStrike" kern="1200" cap="none" spc="0" normalizeH="0" baseline="0" noProof="0">
                <a:ln>
                  <a:noFill/>
                </a:ln>
                <a:solidFill>
                  <a:srgbClr val="ACACAC"/>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Toss Up   </a:t>
            </a:r>
            <a:r>
              <a:rPr kumimoji="0" lang="en-US" altLang="en-US" sz="900" b="1" i="0" u="none" strike="noStrike" kern="1200" cap="none" spc="0" normalizeH="0" baseline="0" noProof="0">
                <a:ln>
                  <a:noFill/>
                </a:ln>
                <a:solidFill>
                  <a:srgbClr val="F47484"/>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Lean R    </a:t>
            </a:r>
            <a:r>
              <a:rPr kumimoji="0" lang="en-US" altLang="en-US" sz="900" b="1" i="0" u="none" strike="noStrike" kern="1200" cap="none" spc="0" normalizeH="0" baseline="0" noProof="0">
                <a:ln>
                  <a:noFill/>
                </a:ln>
                <a:solidFill>
                  <a:srgbClr val="EC3C4C"/>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Likely R    </a:t>
            </a:r>
            <a:r>
              <a:rPr kumimoji="0" lang="en-US" altLang="en-US" sz="900" b="1" i="0" u="none" strike="noStrike" kern="1200" cap="none" spc="0" normalizeH="0" baseline="0" noProof="0">
                <a:ln>
                  <a:noFill/>
                </a:ln>
                <a:solidFill>
                  <a:srgbClr val="BC3939"/>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Solid R   </a:t>
            </a:r>
            <a:r>
              <a:rPr kumimoji="0" lang="en-US" altLang="en-US" sz="900" b="1" i="0" u="none" strike="noStrike" kern="1200" cap="none" spc="0" normalizeH="0" baseline="0" noProof="0">
                <a:ln>
                  <a:noFill/>
                </a:ln>
                <a:solidFill>
                  <a:srgbClr val="D9D9D9"/>
                </a:solidFill>
                <a:effectLst/>
                <a:uLnTx/>
                <a:uFillTx/>
                <a:latin typeface="Arial" panose="020B0604020202020204"/>
                <a:ea typeface="ＭＳ Ｐゴシック" charset="-128"/>
                <a:cs typeface="Verdana"/>
              </a:rPr>
              <a:t>■</a:t>
            </a:r>
            <a:r>
              <a:rPr kumimoji="0" lang="en-US" altLang="en-US" sz="900" b="1"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 </a:t>
            </a:r>
            <a:r>
              <a:rPr kumimoji="0" lang="en-US" altLang="en-US" sz="900" b="0" i="0" u="none" strike="noStrike" kern="1200" cap="none" spc="0" normalizeH="0" baseline="0" noProof="0">
                <a:ln>
                  <a:noFill/>
                </a:ln>
                <a:solidFill>
                  <a:srgbClr val="342649"/>
                </a:solidFill>
                <a:effectLst/>
                <a:uLnTx/>
                <a:uFillTx/>
                <a:latin typeface="Arial" panose="020B0604020202020204"/>
                <a:ea typeface="ＭＳ Ｐゴシック" charset="-128"/>
                <a:cs typeface="Verdana"/>
              </a:rPr>
              <a:t>No election</a:t>
            </a:r>
          </a:p>
        </p:txBody>
      </p:sp>
      <p:grpSp>
        <p:nvGrpSpPr>
          <p:cNvPr id="6" name="Google Shape;2862;p71">
            <a:extLst>
              <a:ext uri="{FF2B5EF4-FFF2-40B4-BE49-F238E27FC236}">
                <a16:creationId xmlns:a16="http://schemas.microsoft.com/office/drawing/2014/main" id="{66528A03-BEBD-EB48-BF19-B21494CA1A69}"/>
              </a:ext>
            </a:extLst>
          </p:cNvPr>
          <p:cNvGrpSpPr>
            <a:grpSpLocks noChangeAspect="1"/>
          </p:cNvGrpSpPr>
          <p:nvPr/>
        </p:nvGrpSpPr>
        <p:grpSpPr>
          <a:xfrm>
            <a:off x="4854793" y="1856527"/>
            <a:ext cx="6716198" cy="3818722"/>
            <a:chOff x="1476169" y="2544064"/>
            <a:chExt cx="6118618" cy="3532187"/>
          </a:xfrm>
          <a:solidFill>
            <a:schemeClr val="bg1">
              <a:lumMod val="85000"/>
            </a:schemeClr>
          </a:solidFill>
        </p:grpSpPr>
        <p:sp>
          <p:nvSpPr>
            <p:cNvPr id="125" name="Google Shape;2863;p71" title="AK">
              <a:extLst>
                <a:ext uri="{FF2B5EF4-FFF2-40B4-BE49-F238E27FC236}">
                  <a16:creationId xmlns:a16="http://schemas.microsoft.com/office/drawing/2014/main" id="{4EE510E8-11DF-709D-D3F8-1B28151D0CD0}"/>
                </a:ext>
              </a:extLst>
            </p:cNvPr>
            <p:cNvSpPr/>
            <p:nvPr/>
          </p:nvSpPr>
          <p:spPr>
            <a:xfrm>
              <a:off x="1615854" y="5057076"/>
              <a:ext cx="873034" cy="701675"/>
            </a:xfrm>
            <a:custGeom>
              <a:avLst/>
              <a:gdLst/>
              <a:ahLst/>
              <a:cxnLst/>
              <a:rect l="l" t="t" r="r" b="b"/>
              <a:pathLst>
                <a:path w="450" h="356" extrusionOk="0">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126" name="Google Shape;2864;p71" title="WA">
              <a:extLst>
                <a:ext uri="{FF2B5EF4-FFF2-40B4-BE49-F238E27FC236}">
                  <a16:creationId xmlns:a16="http://schemas.microsoft.com/office/drawing/2014/main" id="{56BE2B90-D6B0-FEEE-62D2-35AADB100644}"/>
                </a:ext>
              </a:extLst>
            </p:cNvPr>
            <p:cNvSpPr/>
            <p:nvPr/>
          </p:nvSpPr>
          <p:spPr>
            <a:xfrm>
              <a:off x="1757127" y="2544064"/>
              <a:ext cx="738111" cy="533400"/>
            </a:xfrm>
            <a:custGeom>
              <a:avLst/>
              <a:gdLst/>
              <a:ahLst/>
              <a:cxnLst/>
              <a:rect l="l" t="t" r="r" b="b"/>
              <a:pathLst>
                <a:path w="730" h="517" extrusionOk="0">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127" name="Google Shape;2865;p71" title="UT">
              <a:extLst>
                <a:ext uri="{FF2B5EF4-FFF2-40B4-BE49-F238E27FC236}">
                  <a16:creationId xmlns:a16="http://schemas.microsoft.com/office/drawing/2014/main" id="{2D743C3F-C506-529A-A01C-50295BC4A9F4}"/>
                </a:ext>
              </a:extLst>
            </p:cNvPr>
            <p:cNvSpPr/>
            <p:nvPr/>
          </p:nvSpPr>
          <p:spPr>
            <a:xfrm>
              <a:off x="2439679" y="3674363"/>
              <a:ext cx="626997" cy="779463"/>
            </a:xfrm>
            <a:custGeom>
              <a:avLst/>
              <a:gdLst/>
              <a:ahLst/>
              <a:cxnLst/>
              <a:rect l="l" t="t" r="r" b="b"/>
              <a:pathLst>
                <a:path w="618" h="752" extrusionOk="0">
                  <a:moveTo>
                    <a:pt x="135" y="0"/>
                  </a:moveTo>
                  <a:lnTo>
                    <a:pt x="433" y="55"/>
                  </a:lnTo>
                  <a:lnTo>
                    <a:pt x="410" y="186"/>
                  </a:lnTo>
                  <a:lnTo>
                    <a:pt x="618" y="218"/>
                  </a:lnTo>
                  <a:lnTo>
                    <a:pt x="538" y="752"/>
                  </a:lnTo>
                  <a:lnTo>
                    <a:pt x="0" y="663"/>
                  </a:lnTo>
                  <a:lnTo>
                    <a:pt x="135" y="0"/>
                  </a:lnTo>
                  <a:lnTo>
                    <a:pt x="135" y="0"/>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56" name="Google Shape;2866;p71" title="OR">
              <a:extLst>
                <a:ext uri="{FF2B5EF4-FFF2-40B4-BE49-F238E27FC236}">
                  <a16:creationId xmlns:a16="http://schemas.microsoft.com/office/drawing/2014/main" id="{41CAD6A2-CB6B-0032-7A1B-908FC778EF57}"/>
                </a:ext>
              </a:extLst>
            </p:cNvPr>
            <p:cNvSpPr/>
            <p:nvPr/>
          </p:nvSpPr>
          <p:spPr>
            <a:xfrm>
              <a:off x="1558710" y="2869501"/>
              <a:ext cx="884145" cy="739775"/>
            </a:xfrm>
            <a:custGeom>
              <a:avLst/>
              <a:gdLst/>
              <a:ahLst/>
              <a:cxnLst/>
              <a:rect l="l" t="t" r="r" b="b"/>
              <a:pathLst>
                <a:path w="871" h="720" extrusionOk="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57" name="Google Shape;2867;p71" title="CA">
              <a:extLst>
                <a:ext uri="{FF2B5EF4-FFF2-40B4-BE49-F238E27FC236}">
                  <a16:creationId xmlns:a16="http://schemas.microsoft.com/office/drawing/2014/main" id="{E08774C2-101A-6290-53EA-0D62B39C3D7A}"/>
                </a:ext>
              </a:extLst>
            </p:cNvPr>
            <p:cNvSpPr/>
            <p:nvPr/>
          </p:nvSpPr>
          <p:spPr>
            <a:xfrm>
              <a:off x="1476169" y="3425126"/>
              <a:ext cx="879383" cy="1482725"/>
            </a:xfrm>
            <a:custGeom>
              <a:avLst/>
              <a:gdLst/>
              <a:ahLst/>
              <a:cxnLst/>
              <a:rect l="l" t="t" r="r" b="b"/>
              <a:pathLst>
                <a:path w="865" h="1443" extrusionOk="0">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58" name="Google Shape;2868;p71" title="NV">
              <a:extLst>
                <a:ext uri="{FF2B5EF4-FFF2-40B4-BE49-F238E27FC236}">
                  <a16:creationId xmlns:a16="http://schemas.microsoft.com/office/drawing/2014/main" id="{D22CE170-12CF-0696-CB7C-679419AA7D23}"/>
                </a:ext>
              </a:extLst>
            </p:cNvPr>
            <p:cNvSpPr/>
            <p:nvPr/>
          </p:nvSpPr>
          <p:spPr>
            <a:xfrm>
              <a:off x="1868240" y="3541014"/>
              <a:ext cx="711126" cy="1076325"/>
            </a:xfrm>
            <a:custGeom>
              <a:avLst/>
              <a:gdLst/>
              <a:ahLst/>
              <a:cxnLst/>
              <a:rect l="l" t="t" r="r" b="b"/>
              <a:pathLst>
                <a:path w="696" h="1047" extrusionOk="0">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59" name="Google Shape;2869;p71" title="ID">
              <a:extLst>
                <a:ext uri="{FF2B5EF4-FFF2-40B4-BE49-F238E27FC236}">
                  <a16:creationId xmlns:a16="http://schemas.microsoft.com/office/drawing/2014/main" id="{F63C7199-85E4-299D-5FF6-61D248297F1B}"/>
                </a:ext>
              </a:extLst>
            </p:cNvPr>
            <p:cNvSpPr/>
            <p:nvPr/>
          </p:nvSpPr>
          <p:spPr>
            <a:xfrm>
              <a:off x="2273010" y="2674238"/>
              <a:ext cx="663506" cy="1055688"/>
            </a:xfrm>
            <a:custGeom>
              <a:avLst/>
              <a:gdLst/>
              <a:ahLst/>
              <a:cxnLst/>
              <a:rect l="l" t="t" r="r" b="b"/>
              <a:pathLst>
                <a:path w="654" h="1027" extrusionOk="0">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0" name="Google Shape;2870;p71" title="MT">
              <a:extLst>
                <a:ext uri="{FF2B5EF4-FFF2-40B4-BE49-F238E27FC236}">
                  <a16:creationId xmlns:a16="http://schemas.microsoft.com/office/drawing/2014/main" id="{5B1AC671-A702-630F-DE19-74B31B1E3DA2}"/>
                </a:ext>
              </a:extLst>
            </p:cNvPr>
            <p:cNvSpPr/>
            <p:nvPr/>
          </p:nvSpPr>
          <p:spPr>
            <a:xfrm>
              <a:off x="2552381" y="2694876"/>
              <a:ext cx="1138118" cy="712787"/>
            </a:xfrm>
            <a:custGeom>
              <a:avLst/>
              <a:gdLst/>
              <a:ahLst/>
              <a:cxnLst/>
              <a:rect l="l" t="t" r="r" b="b"/>
              <a:pathLst>
                <a:path w="1118" h="692" extrusionOk="0">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2" name="Google Shape;2871;p71" title="AZ">
              <a:extLst>
                <a:ext uri="{FF2B5EF4-FFF2-40B4-BE49-F238E27FC236}">
                  <a16:creationId xmlns:a16="http://schemas.microsoft.com/office/drawing/2014/main" id="{918CF029-8E18-3A95-9F75-EA4358030529}"/>
                </a:ext>
              </a:extLst>
            </p:cNvPr>
            <p:cNvSpPr/>
            <p:nvPr/>
          </p:nvSpPr>
          <p:spPr>
            <a:xfrm>
              <a:off x="2231740" y="4360163"/>
              <a:ext cx="755571" cy="863600"/>
            </a:xfrm>
            <a:custGeom>
              <a:avLst/>
              <a:gdLst/>
              <a:ahLst/>
              <a:cxnLst/>
              <a:rect l="l" t="t" r="r" b="b"/>
              <a:pathLst>
                <a:path w="746" h="840" extrusionOk="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3" name="Google Shape;2872;p71" title="WY">
              <a:extLst>
                <a:ext uri="{FF2B5EF4-FFF2-40B4-BE49-F238E27FC236}">
                  <a16:creationId xmlns:a16="http://schemas.microsoft.com/office/drawing/2014/main" id="{4A7DDA12-FAF2-78BC-549B-0A8297C40D52}"/>
                </a:ext>
              </a:extLst>
            </p:cNvPr>
            <p:cNvSpPr/>
            <p:nvPr/>
          </p:nvSpPr>
          <p:spPr>
            <a:xfrm>
              <a:off x="2857149" y="3321938"/>
              <a:ext cx="782555" cy="636588"/>
            </a:xfrm>
            <a:custGeom>
              <a:avLst/>
              <a:gdLst/>
              <a:ahLst/>
              <a:cxnLst/>
              <a:rect l="l" t="t" r="r" b="b"/>
              <a:pathLst>
                <a:path w="770" h="619" extrusionOk="0">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4" name="Google Shape;2873;p71" title="CO">
              <a:extLst>
                <a:ext uri="{FF2B5EF4-FFF2-40B4-BE49-F238E27FC236}">
                  <a16:creationId xmlns:a16="http://schemas.microsoft.com/office/drawing/2014/main" id="{51775FB2-5EA1-012C-1EBF-9F3EF0D2D66D}"/>
                </a:ext>
              </a:extLst>
            </p:cNvPr>
            <p:cNvSpPr/>
            <p:nvPr/>
          </p:nvSpPr>
          <p:spPr>
            <a:xfrm>
              <a:off x="2987310" y="3899788"/>
              <a:ext cx="809540" cy="631825"/>
            </a:xfrm>
            <a:custGeom>
              <a:avLst/>
              <a:gdLst/>
              <a:ahLst/>
              <a:cxnLst/>
              <a:rect l="l" t="t" r="r" b="b"/>
              <a:pathLst>
                <a:path w="796" h="612" extrusionOk="0">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5" name="Google Shape;2874;p71" title="NM">
              <a:extLst>
                <a:ext uri="{FF2B5EF4-FFF2-40B4-BE49-F238E27FC236}">
                  <a16:creationId xmlns:a16="http://schemas.microsoft.com/office/drawing/2014/main" id="{B9EB78B9-56DE-E086-941B-1A5720EFBF78}"/>
                </a:ext>
              </a:extLst>
            </p:cNvPr>
            <p:cNvSpPr/>
            <p:nvPr/>
          </p:nvSpPr>
          <p:spPr>
            <a:xfrm>
              <a:off x="2869847" y="4450651"/>
              <a:ext cx="782555" cy="785812"/>
            </a:xfrm>
            <a:custGeom>
              <a:avLst/>
              <a:gdLst/>
              <a:ahLst/>
              <a:cxnLst/>
              <a:rect l="l" t="t" r="r" b="b"/>
              <a:pathLst>
                <a:path w="768" h="764" extrusionOk="0">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6" name="Google Shape;2875;p71" title="TX">
              <a:extLst>
                <a:ext uri="{FF2B5EF4-FFF2-40B4-BE49-F238E27FC236}">
                  <a16:creationId xmlns:a16="http://schemas.microsoft.com/office/drawing/2014/main" id="{4DFC4754-1874-1B73-0F8D-6F47FBF716BA}"/>
                </a:ext>
              </a:extLst>
            </p:cNvPr>
            <p:cNvSpPr/>
            <p:nvPr/>
          </p:nvSpPr>
          <p:spPr>
            <a:xfrm>
              <a:off x="3168266" y="4593526"/>
              <a:ext cx="1547650" cy="1482725"/>
            </a:xfrm>
            <a:custGeom>
              <a:avLst/>
              <a:gdLst/>
              <a:ahLst/>
              <a:cxnLst/>
              <a:rect l="l" t="t" r="r" b="b"/>
              <a:pathLst>
                <a:path w="1527" h="1439" extrusionOk="0">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EC3C4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7" name="Google Shape;2876;p71" title="ND">
              <a:extLst>
                <a:ext uri="{FF2B5EF4-FFF2-40B4-BE49-F238E27FC236}">
                  <a16:creationId xmlns:a16="http://schemas.microsoft.com/office/drawing/2014/main" id="{85B3B6FB-5782-3E64-DEA7-AA83F35A5D31}"/>
                </a:ext>
              </a:extLst>
            </p:cNvPr>
            <p:cNvSpPr/>
            <p:nvPr/>
          </p:nvSpPr>
          <p:spPr>
            <a:xfrm>
              <a:off x="3647641" y="2861563"/>
              <a:ext cx="733348" cy="450850"/>
            </a:xfrm>
            <a:custGeom>
              <a:avLst/>
              <a:gdLst/>
              <a:ahLst/>
              <a:cxnLst/>
              <a:rect l="l" t="t" r="r" b="b"/>
              <a:pathLst>
                <a:path w="718" h="441" extrusionOk="0">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8" name="Google Shape;2877;p71" title="SD">
              <a:extLst>
                <a:ext uri="{FF2B5EF4-FFF2-40B4-BE49-F238E27FC236}">
                  <a16:creationId xmlns:a16="http://schemas.microsoft.com/office/drawing/2014/main" id="{FCCB05B4-3C0F-1AC1-35C7-6F42E7785285}"/>
                </a:ext>
              </a:extLst>
            </p:cNvPr>
            <p:cNvSpPr/>
            <p:nvPr/>
          </p:nvSpPr>
          <p:spPr>
            <a:xfrm>
              <a:off x="3609545" y="3275901"/>
              <a:ext cx="782555" cy="515937"/>
            </a:xfrm>
            <a:custGeom>
              <a:avLst/>
              <a:gdLst/>
              <a:ahLst/>
              <a:cxnLst/>
              <a:rect l="l" t="t" r="r" b="b"/>
              <a:pathLst>
                <a:path w="768" h="502" extrusionOk="0">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69" name="Google Shape;2878;p71" title="NE">
              <a:extLst>
                <a:ext uri="{FF2B5EF4-FFF2-40B4-BE49-F238E27FC236}">
                  <a16:creationId xmlns:a16="http://schemas.microsoft.com/office/drawing/2014/main" id="{1B261E46-D7F3-DF0A-9F89-7E768A298EA0}"/>
                </a:ext>
              </a:extLst>
            </p:cNvPr>
            <p:cNvSpPr/>
            <p:nvPr/>
          </p:nvSpPr>
          <p:spPr>
            <a:xfrm>
              <a:off x="3587322" y="3680713"/>
              <a:ext cx="914304" cy="455613"/>
            </a:xfrm>
            <a:custGeom>
              <a:avLst/>
              <a:gdLst/>
              <a:ahLst/>
              <a:cxnLst/>
              <a:rect l="l" t="t" r="r" b="b"/>
              <a:pathLst>
                <a:path w="901" h="439" extrusionOk="0">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0" name="Google Shape;2879;p71" title="KS">
              <a:extLst>
                <a:ext uri="{FF2B5EF4-FFF2-40B4-BE49-F238E27FC236}">
                  <a16:creationId xmlns:a16="http://schemas.microsoft.com/office/drawing/2014/main" id="{48499441-2ED5-124A-788F-40CF08261A93}"/>
                </a:ext>
              </a:extLst>
            </p:cNvPr>
            <p:cNvSpPr/>
            <p:nvPr/>
          </p:nvSpPr>
          <p:spPr>
            <a:xfrm>
              <a:off x="3761929" y="4115688"/>
              <a:ext cx="822239" cy="436563"/>
            </a:xfrm>
            <a:custGeom>
              <a:avLst/>
              <a:gdLst/>
              <a:ahLst/>
              <a:cxnLst/>
              <a:rect l="l" t="t" r="r" b="b"/>
              <a:pathLst>
                <a:path w="812" h="426" extrusionOk="0">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1" name="Google Shape;2880;p71" title="OK">
              <a:extLst>
                <a:ext uri="{FF2B5EF4-FFF2-40B4-BE49-F238E27FC236}">
                  <a16:creationId xmlns:a16="http://schemas.microsoft.com/office/drawing/2014/main" id="{58319F0F-93EC-8FB3-2C64-05C76D6E18B0}"/>
                </a:ext>
              </a:extLst>
            </p:cNvPr>
            <p:cNvSpPr/>
            <p:nvPr/>
          </p:nvSpPr>
          <p:spPr>
            <a:xfrm>
              <a:off x="3644466" y="4525263"/>
              <a:ext cx="958750" cy="490538"/>
            </a:xfrm>
            <a:custGeom>
              <a:avLst/>
              <a:gdLst/>
              <a:ahLst/>
              <a:cxnLst/>
              <a:rect l="l" t="t" r="r" b="b"/>
              <a:pathLst>
                <a:path w="943" h="479" extrusionOk="0">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2" name="Google Shape;2881;p71" title="MN">
              <a:extLst>
                <a:ext uri="{FF2B5EF4-FFF2-40B4-BE49-F238E27FC236}">
                  <a16:creationId xmlns:a16="http://schemas.microsoft.com/office/drawing/2014/main" id="{1CD0A0E0-C480-8582-4C9F-F641D832DBC4}"/>
                </a:ext>
              </a:extLst>
            </p:cNvPr>
            <p:cNvSpPr/>
            <p:nvPr/>
          </p:nvSpPr>
          <p:spPr>
            <a:xfrm>
              <a:off x="4323844" y="2858388"/>
              <a:ext cx="725411" cy="798513"/>
            </a:xfrm>
            <a:custGeom>
              <a:avLst/>
              <a:gdLst/>
              <a:ahLst/>
              <a:cxnLst/>
              <a:rect l="l" t="t" r="r" b="b"/>
              <a:pathLst>
                <a:path w="711" h="774" extrusionOk="0">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0070C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3" name="Google Shape;2882;p71" title="IA">
              <a:extLst>
                <a:ext uri="{FF2B5EF4-FFF2-40B4-BE49-F238E27FC236}">
                  <a16:creationId xmlns:a16="http://schemas.microsoft.com/office/drawing/2014/main" id="{D87B1ED9-7C91-F0C7-B7D6-DEB11D6C8459}"/>
                </a:ext>
              </a:extLst>
            </p:cNvPr>
            <p:cNvSpPr/>
            <p:nvPr/>
          </p:nvSpPr>
          <p:spPr>
            <a:xfrm>
              <a:off x="4377816" y="3644201"/>
              <a:ext cx="660331" cy="431800"/>
            </a:xfrm>
            <a:custGeom>
              <a:avLst/>
              <a:gdLst/>
              <a:ahLst/>
              <a:cxnLst/>
              <a:rect l="l" t="t" r="r" b="b"/>
              <a:pathLst>
                <a:path w="652" h="420" extrusionOk="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EC3C4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4" name="Google Shape;2883;p71" title="MO">
              <a:extLst>
                <a:ext uri="{FF2B5EF4-FFF2-40B4-BE49-F238E27FC236}">
                  <a16:creationId xmlns:a16="http://schemas.microsoft.com/office/drawing/2014/main" id="{A7CBE4CA-2D22-AD78-F56C-D754A0AEDDF1}"/>
                </a:ext>
              </a:extLst>
            </p:cNvPr>
            <p:cNvSpPr/>
            <p:nvPr/>
          </p:nvSpPr>
          <p:spPr>
            <a:xfrm>
              <a:off x="4460356" y="4041076"/>
              <a:ext cx="738110" cy="636587"/>
            </a:xfrm>
            <a:custGeom>
              <a:avLst/>
              <a:gdLst/>
              <a:ahLst/>
              <a:cxnLst/>
              <a:rect l="l" t="t" r="r" b="b"/>
              <a:pathLst>
                <a:path w="727" h="616" extrusionOk="0">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5" name="Google Shape;2884;p71" title="AR">
              <a:extLst>
                <a:ext uri="{FF2B5EF4-FFF2-40B4-BE49-F238E27FC236}">
                  <a16:creationId xmlns:a16="http://schemas.microsoft.com/office/drawing/2014/main" id="{2F0651C0-996F-4B42-832A-5CB736E87847}"/>
                </a:ext>
              </a:extLst>
            </p:cNvPr>
            <p:cNvSpPr/>
            <p:nvPr/>
          </p:nvSpPr>
          <p:spPr>
            <a:xfrm>
              <a:off x="4579114" y="4604347"/>
              <a:ext cx="558742" cy="495300"/>
            </a:xfrm>
            <a:custGeom>
              <a:avLst/>
              <a:gdLst/>
              <a:ahLst/>
              <a:cxnLst/>
              <a:rect l="l" t="t" r="r" b="b"/>
              <a:pathLst>
                <a:path w="551" h="481" extrusionOk="0">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6" name="Google Shape;2885;p71" title="LA">
              <a:extLst>
                <a:ext uri="{FF2B5EF4-FFF2-40B4-BE49-F238E27FC236}">
                  <a16:creationId xmlns:a16="http://schemas.microsoft.com/office/drawing/2014/main" id="{72EEF6E8-DBEE-683A-BD5C-7E8758D43573}"/>
                </a:ext>
              </a:extLst>
            </p:cNvPr>
            <p:cNvSpPr/>
            <p:nvPr/>
          </p:nvSpPr>
          <p:spPr>
            <a:xfrm>
              <a:off x="4657186" y="5099938"/>
              <a:ext cx="634933" cy="544513"/>
            </a:xfrm>
            <a:custGeom>
              <a:avLst/>
              <a:gdLst/>
              <a:ahLst/>
              <a:cxnLst/>
              <a:rect l="l" t="t" r="r" b="b"/>
              <a:pathLst>
                <a:path w="624" h="529" extrusionOk="0">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7" name="Google Shape;2886;p71" title="MI">
              <a:extLst>
                <a:ext uri="{FF2B5EF4-FFF2-40B4-BE49-F238E27FC236}">
                  <a16:creationId xmlns:a16="http://schemas.microsoft.com/office/drawing/2014/main" id="{AE34FE56-F774-5E86-28DA-EE8E8417788E}"/>
                </a:ext>
              </a:extLst>
            </p:cNvPr>
            <p:cNvSpPr/>
            <p:nvPr/>
          </p:nvSpPr>
          <p:spPr>
            <a:xfrm>
              <a:off x="4977828" y="3079050"/>
              <a:ext cx="631759" cy="317500"/>
            </a:xfrm>
            <a:custGeom>
              <a:avLst/>
              <a:gdLst/>
              <a:ahLst/>
              <a:cxnLst/>
              <a:rect l="l" t="t" r="r" b="b"/>
              <a:pathLst>
                <a:path w="622" h="310" extrusionOk="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ACACA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8" name="Google Shape;2887;p71" title="MI">
              <a:extLst>
                <a:ext uri="{FF2B5EF4-FFF2-40B4-BE49-F238E27FC236}">
                  <a16:creationId xmlns:a16="http://schemas.microsoft.com/office/drawing/2014/main" id="{01C42917-11DC-77CA-79C9-B159BFF9FF67}"/>
                </a:ext>
              </a:extLst>
            </p:cNvPr>
            <p:cNvSpPr/>
            <p:nvPr/>
          </p:nvSpPr>
          <p:spPr>
            <a:xfrm>
              <a:off x="5384186" y="3275901"/>
              <a:ext cx="426992" cy="577850"/>
            </a:xfrm>
            <a:custGeom>
              <a:avLst/>
              <a:gdLst/>
              <a:ahLst/>
              <a:cxnLst/>
              <a:rect l="l" t="t" r="r" b="b"/>
              <a:pathLst>
                <a:path w="422" h="559" extrusionOk="0">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ACACA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79" name="Google Shape;2888;p71" title="WI">
              <a:extLst>
                <a:ext uri="{FF2B5EF4-FFF2-40B4-BE49-F238E27FC236}">
                  <a16:creationId xmlns:a16="http://schemas.microsoft.com/office/drawing/2014/main" id="{800B0152-2908-2D6F-9D02-70A95F6087C5}"/>
                </a:ext>
              </a:extLst>
            </p:cNvPr>
            <p:cNvSpPr/>
            <p:nvPr/>
          </p:nvSpPr>
          <p:spPr>
            <a:xfrm>
              <a:off x="4738140" y="3167951"/>
              <a:ext cx="590488" cy="609600"/>
            </a:xfrm>
            <a:custGeom>
              <a:avLst/>
              <a:gdLst/>
              <a:ahLst/>
              <a:cxnLst/>
              <a:rect l="l" t="t" r="r" b="b"/>
              <a:pathLst>
                <a:path w="578" h="591" extrusionOk="0">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0" name="Google Shape;2889;p71" title="IL">
              <a:extLst>
                <a:ext uri="{FF2B5EF4-FFF2-40B4-BE49-F238E27FC236}">
                  <a16:creationId xmlns:a16="http://schemas.microsoft.com/office/drawing/2014/main" id="{A63553B0-B5E9-8B0B-0515-CA96772DC732}"/>
                </a:ext>
              </a:extLst>
            </p:cNvPr>
            <p:cNvSpPr/>
            <p:nvPr/>
          </p:nvSpPr>
          <p:spPr>
            <a:xfrm>
              <a:off x="4909572" y="3758501"/>
              <a:ext cx="438104" cy="779462"/>
            </a:xfrm>
            <a:custGeom>
              <a:avLst/>
              <a:gdLst/>
              <a:ahLst/>
              <a:cxnLst/>
              <a:rect l="l" t="t" r="r" b="b"/>
              <a:pathLst>
                <a:path w="430" h="753" extrusionOk="0">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1" name="Google Shape;2890;p71" title="IN">
              <a:extLst>
                <a:ext uri="{FF2B5EF4-FFF2-40B4-BE49-F238E27FC236}">
                  <a16:creationId xmlns:a16="http://schemas.microsoft.com/office/drawing/2014/main" id="{CD690FB1-CDB6-B2D0-329A-A22571043123}"/>
                </a:ext>
              </a:extLst>
            </p:cNvPr>
            <p:cNvSpPr/>
            <p:nvPr/>
          </p:nvSpPr>
          <p:spPr>
            <a:xfrm>
              <a:off x="5295295" y="3826763"/>
              <a:ext cx="342864" cy="587375"/>
            </a:xfrm>
            <a:custGeom>
              <a:avLst/>
              <a:gdLst/>
              <a:ahLst/>
              <a:cxnLst/>
              <a:rect l="l" t="t" r="r" b="b"/>
              <a:pathLst>
                <a:path w="338" h="566" extrusionOk="0">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2" name="Google Shape;2891;p71" title="KY">
              <a:extLst>
                <a:ext uri="{FF2B5EF4-FFF2-40B4-BE49-F238E27FC236}">
                  <a16:creationId xmlns:a16="http://schemas.microsoft.com/office/drawing/2014/main" id="{458CE60A-4E8E-034E-9FD0-A59507870173}"/>
                </a:ext>
              </a:extLst>
            </p:cNvPr>
            <p:cNvSpPr/>
            <p:nvPr/>
          </p:nvSpPr>
          <p:spPr>
            <a:xfrm>
              <a:off x="5177832" y="4190301"/>
              <a:ext cx="804778" cy="409575"/>
            </a:xfrm>
            <a:custGeom>
              <a:avLst/>
              <a:gdLst/>
              <a:ahLst/>
              <a:cxnLst/>
              <a:rect l="l" t="t" r="r" b="b"/>
              <a:pathLst>
                <a:path w="791" h="396" extrusionOk="0">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3" name="Google Shape;2892;p71" title="TN">
              <a:extLst>
                <a:ext uri="{FF2B5EF4-FFF2-40B4-BE49-F238E27FC236}">
                  <a16:creationId xmlns:a16="http://schemas.microsoft.com/office/drawing/2014/main" id="{44E43FB9-65E1-E073-2A49-D21E294BF3C2}"/>
                </a:ext>
              </a:extLst>
            </p:cNvPr>
            <p:cNvSpPr/>
            <p:nvPr/>
          </p:nvSpPr>
          <p:spPr>
            <a:xfrm>
              <a:off x="5079417" y="4498276"/>
              <a:ext cx="946051" cy="317500"/>
            </a:xfrm>
            <a:custGeom>
              <a:avLst/>
              <a:gdLst/>
              <a:ahLst/>
              <a:cxnLst/>
              <a:rect l="l" t="t" r="r" b="b"/>
              <a:pathLst>
                <a:path w="931" h="308" extrusionOk="0">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4" name="Google Shape;2893;p71" title="MS">
              <a:extLst>
                <a:ext uri="{FF2B5EF4-FFF2-40B4-BE49-F238E27FC236}">
                  <a16:creationId xmlns:a16="http://schemas.microsoft.com/office/drawing/2014/main" id="{4B9B201B-A052-B460-C973-526AB5AC1388}"/>
                </a:ext>
              </a:extLst>
            </p:cNvPr>
            <p:cNvSpPr/>
            <p:nvPr/>
          </p:nvSpPr>
          <p:spPr>
            <a:xfrm>
              <a:off x="4947668" y="4803076"/>
              <a:ext cx="396834" cy="673100"/>
            </a:xfrm>
            <a:custGeom>
              <a:avLst/>
              <a:gdLst/>
              <a:ahLst/>
              <a:cxnLst/>
              <a:rect l="l" t="t" r="r" b="b"/>
              <a:pathLst>
                <a:path w="388" h="654" extrusionOk="0">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5" name="Google Shape;2894;p71" title="AL">
              <a:extLst>
                <a:ext uri="{FF2B5EF4-FFF2-40B4-BE49-F238E27FC236}">
                  <a16:creationId xmlns:a16="http://schemas.microsoft.com/office/drawing/2014/main" id="{C03179A6-F142-C799-336F-E841EEE46EE7}"/>
                </a:ext>
              </a:extLst>
            </p:cNvPr>
            <p:cNvSpPr/>
            <p:nvPr/>
          </p:nvSpPr>
          <p:spPr>
            <a:xfrm>
              <a:off x="5317518" y="4776088"/>
              <a:ext cx="419056" cy="677863"/>
            </a:xfrm>
            <a:custGeom>
              <a:avLst/>
              <a:gdLst/>
              <a:ahLst/>
              <a:cxnLst/>
              <a:rect l="l" t="t" r="r" b="b"/>
              <a:pathLst>
                <a:path w="416" h="659" extrusionOk="0">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6" name="Google Shape;2895;p71" title="GA">
              <a:extLst>
                <a:ext uri="{FF2B5EF4-FFF2-40B4-BE49-F238E27FC236}">
                  <a16:creationId xmlns:a16="http://schemas.microsoft.com/office/drawing/2014/main" id="{4DE8E416-2AD4-7841-F2F7-AD8FCC8CC75E}"/>
                </a:ext>
              </a:extLst>
            </p:cNvPr>
            <p:cNvSpPr/>
            <p:nvPr/>
          </p:nvSpPr>
          <p:spPr>
            <a:xfrm>
              <a:off x="5607999" y="4744338"/>
              <a:ext cx="596838" cy="619125"/>
            </a:xfrm>
            <a:custGeom>
              <a:avLst/>
              <a:gdLst/>
              <a:ahLst/>
              <a:cxnLst/>
              <a:rect l="l" t="t" r="r" b="b"/>
              <a:pathLst>
                <a:path w="587" h="603" extrusionOk="0">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ACACA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7" name="Google Shape;2896;p71" title="FL">
              <a:extLst>
                <a:ext uri="{FF2B5EF4-FFF2-40B4-BE49-F238E27FC236}">
                  <a16:creationId xmlns:a16="http://schemas.microsoft.com/office/drawing/2014/main" id="{887D194B-6EF0-E407-4CB0-D856F315B765}"/>
                </a:ext>
              </a:extLst>
            </p:cNvPr>
            <p:cNvSpPr/>
            <p:nvPr/>
          </p:nvSpPr>
          <p:spPr>
            <a:xfrm>
              <a:off x="5431806" y="5295201"/>
              <a:ext cx="1004782" cy="754062"/>
            </a:xfrm>
            <a:custGeom>
              <a:avLst/>
              <a:gdLst/>
              <a:ahLst/>
              <a:cxnLst/>
              <a:rect l="l" t="t" r="r" b="b"/>
              <a:pathLst>
                <a:path w="990" h="732" extrusionOk="0">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8" name="Google Shape;2897;p71" title="OH">
              <a:extLst>
                <a:ext uri="{FF2B5EF4-FFF2-40B4-BE49-F238E27FC236}">
                  <a16:creationId xmlns:a16="http://schemas.microsoft.com/office/drawing/2014/main" id="{87FA1A73-8AF6-0367-B074-AAE13FD38626}"/>
                </a:ext>
              </a:extLst>
            </p:cNvPr>
            <p:cNvSpPr/>
            <p:nvPr/>
          </p:nvSpPr>
          <p:spPr>
            <a:xfrm>
              <a:off x="5593714" y="3742626"/>
              <a:ext cx="465088" cy="517525"/>
            </a:xfrm>
            <a:custGeom>
              <a:avLst/>
              <a:gdLst/>
              <a:ahLst/>
              <a:cxnLst/>
              <a:rect l="l" t="t" r="r" b="b"/>
              <a:pathLst>
                <a:path w="459" h="504" extrusionOk="0">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F4748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89" name="Google Shape;2898;p71" title="WV">
              <a:extLst>
                <a:ext uri="{FF2B5EF4-FFF2-40B4-BE49-F238E27FC236}">
                  <a16:creationId xmlns:a16="http://schemas.microsoft.com/office/drawing/2014/main" id="{80D03004-4227-D4D4-5D2F-700BEEF54EC6}"/>
                </a:ext>
              </a:extLst>
            </p:cNvPr>
            <p:cNvSpPr/>
            <p:nvPr/>
          </p:nvSpPr>
          <p:spPr>
            <a:xfrm>
              <a:off x="5888958" y="3926776"/>
              <a:ext cx="495248" cy="485775"/>
            </a:xfrm>
            <a:custGeom>
              <a:avLst/>
              <a:gdLst/>
              <a:ahLst/>
              <a:cxnLst/>
              <a:rect l="l" t="t" r="r" b="b"/>
              <a:pathLst>
                <a:path w="489" h="473" extrusionOk="0">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0" name="Google Shape;2899;p71" title="MD">
              <a:extLst>
                <a:ext uri="{FF2B5EF4-FFF2-40B4-BE49-F238E27FC236}">
                  <a16:creationId xmlns:a16="http://schemas.microsoft.com/office/drawing/2014/main" id="{FB6D0B00-7045-634B-3466-C6CF5E93F9CF}"/>
                </a:ext>
              </a:extLst>
            </p:cNvPr>
            <p:cNvSpPr/>
            <p:nvPr/>
          </p:nvSpPr>
          <p:spPr>
            <a:xfrm>
              <a:off x="6187377" y="3961701"/>
              <a:ext cx="506359" cy="244475"/>
            </a:xfrm>
            <a:custGeom>
              <a:avLst/>
              <a:gdLst/>
              <a:ahLst/>
              <a:cxnLst/>
              <a:rect l="l" t="t" r="r" b="b"/>
              <a:pathLst>
                <a:path w="496" h="240" extrusionOk="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1" name="Google Shape;2900;p71" title="VA">
              <a:extLst>
                <a:ext uri="{FF2B5EF4-FFF2-40B4-BE49-F238E27FC236}">
                  <a16:creationId xmlns:a16="http://schemas.microsoft.com/office/drawing/2014/main" id="{9A03887A-4BAA-53DB-92F9-70F1CFF80222}"/>
                </a:ext>
              </a:extLst>
            </p:cNvPr>
            <p:cNvSpPr/>
            <p:nvPr/>
          </p:nvSpPr>
          <p:spPr>
            <a:xfrm>
              <a:off x="5804829" y="4053776"/>
              <a:ext cx="857160" cy="476250"/>
            </a:xfrm>
            <a:custGeom>
              <a:avLst/>
              <a:gdLst/>
              <a:ahLst/>
              <a:cxnLst/>
              <a:rect l="l" t="t" r="r" b="b"/>
              <a:pathLst>
                <a:path w="844" h="463" extrusionOk="0">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2" name="Google Shape;2901;p71" title="NC">
              <a:extLst>
                <a:ext uri="{FF2B5EF4-FFF2-40B4-BE49-F238E27FC236}">
                  <a16:creationId xmlns:a16="http://schemas.microsoft.com/office/drawing/2014/main" id="{6A2E2998-5331-AE40-EF10-AF5F18F6CC17}"/>
                </a:ext>
              </a:extLst>
            </p:cNvPr>
            <p:cNvSpPr/>
            <p:nvPr/>
          </p:nvSpPr>
          <p:spPr>
            <a:xfrm>
              <a:off x="5757209" y="4398263"/>
              <a:ext cx="944464" cy="422275"/>
            </a:xfrm>
            <a:custGeom>
              <a:avLst/>
              <a:gdLst/>
              <a:ahLst/>
              <a:cxnLst/>
              <a:rect l="l" t="t" r="r" b="b"/>
              <a:pathLst>
                <a:path w="932" h="407" extrusionOk="0">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chemeClr val="bg1">
                <a:lumMod val="7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3" name="Google Shape;2902;p71" title="SC">
              <a:extLst>
                <a:ext uri="{FF2B5EF4-FFF2-40B4-BE49-F238E27FC236}">
                  <a16:creationId xmlns:a16="http://schemas.microsoft.com/office/drawing/2014/main" id="{AA452F9B-41CF-0728-A65C-D18275B4FD18}"/>
                </a:ext>
              </a:extLst>
            </p:cNvPr>
            <p:cNvSpPr/>
            <p:nvPr/>
          </p:nvSpPr>
          <p:spPr>
            <a:xfrm>
              <a:off x="5868322" y="4690363"/>
              <a:ext cx="563504" cy="422275"/>
            </a:xfrm>
            <a:custGeom>
              <a:avLst/>
              <a:gdLst/>
              <a:ahLst/>
              <a:cxnLst/>
              <a:rect l="l" t="t" r="r" b="b"/>
              <a:pathLst>
                <a:path w="556" h="413" extrusionOk="0">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BC393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4" name="Google Shape;2903;p71" title="PA">
              <a:extLst>
                <a:ext uri="{FF2B5EF4-FFF2-40B4-BE49-F238E27FC236}">
                  <a16:creationId xmlns:a16="http://schemas.microsoft.com/office/drawing/2014/main" id="{9A06C5E2-973B-B711-5639-ECD02C78003A}"/>
                </a:ext>
              </a:extLst>
            </p:cNvPr>
            <p:cNvSpPr/>
            <p:nvPr/>
          </p:nvSpPr>
          <p:spPr>
            <a:xfrm>
              <a:off x="6030230" y="3644201"/>
              <a:ext cx="642871" cy="409575"/>
            </a:xfrm>
            <a:custGeom>
              <a:avLst/>
              <a:gdLst/>
              <a:ahLst/>
              <a:cxnLst/>
              <a:rect l="l" t="t" r="r" b="b"/>
              <a:pathLst>
                <a:path w="635" h="397" extrusionOk="0">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5" name="Google Shape;2904;p71" title="NJ">
              <a:extLst>
                <a:ext uri="{FF2B5EF4-FFF2-40B4-BE49-F238E27FC236}">
                  <a16:creationId xmlns:a16="http://schemas.microsoft.com/office/drawing/2014/main" id="{680F3523-0348-0B87-BC31-15BB6926B4C1}"/>
                </a:ext>
              </a:extLst>
            </p:cNvPr>
            <p:cNvSpPr/>
            <p:nvPr/>
          </p:nvSpPr>
          <p:spPr>
            <a:xfrm>
              <a:off x="6606433" y="3712463"/>
              <a:ext cx="139685" cy="336550"/>
            </a:xfrm>
            <a:custGeom>
              <a:avLst/>
              <a:gdLst/>
              <a:ahLst/>
              <a:cxnLst/>
              <a:rect l="l" t="t" r="r" b="b"/>
              <a:pathLst>
                <a:path w="137" h="325" extrusionOk="0">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6" name="Google Shape;2905;p71" title="NY">
              <a:extLst>
                <a:ext uri="{FF2B5EF4-FFF2-40B4-BE49-F238E27FC236}">
                  <a16:creationId xmlns:a16="http://schemas.microsoft.com/office/drawing/2014/main" id="{47DD44AC-7D15-DFEC-9C31-517441C3439C}"/>
                </a:ext>
              </a:extLst>
            </p:cNvPr>
            <p:cNvSpPr/>
            <p:nvPr/>
          </p:nvSpPr>
          <p:spPr>
            <a:xfrm>
              <a:off x="6100073" y="3190176"/>
              <a:ext cx="658744" cy="584200"/>
            </a:xfrm>
            <a:custGeom>
              <a:avLst/>
              <a:gdLst/>
              <a:ahLst/>
              <a:cxnLst/>
              <a:rect l="l" t="t" r="r" b="b"/>
              <a:pathLst>
                <a:path w="648" h="565" extrusionOk="0">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7" name="Google Shape;2906;p71" title="NY">
              <a:extLst>
                <a:ext uri="{FF2B5EF4-FFF2-40B4-BE49-F238E27FC236}">
                  <a16:creationId xmlns:a16="http://schemas.microsoft.com/office/drawing/2014/main" id="{D4B46AF7-52FF-E806-91C3-DB5D235B1900}"/>
                </a:ext>
              </a:extLst>
            </p:cNvPr>
            <p:cNvSpPr/>
            <p:nvPr/>
          </p:nvSpPr>
          <p:spPr>
            <a:xfrm>
              <a:off x="6730245" y="3685476"/>
              <a:ext cx="203179" cy="123825"/>
            </a:xfrm>
            <a:custGeom>
              <a:avLst/>
              <a:gdLst/>
              <a:ahLst/>
              <a:cxnLst/>
              <a:rect l="l" t="t" r="r" b="b"/>
              <a:pathLst>
                <a:path w="202" h="116" extrusionOk="0">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8" name="Google Shape;2907;p71" title="CT">
              <a:extLst>
                <a:ext uri="{FF2B5EF4-FFF2-40B4-BE49-F238E27FC236}">
                  <a16:creationId xmlns:a16="http://schemas.microsoft.com/office/drawing/2014/main" id="{A4A06F10-90A0-99A2-D881-A4CB18ECFF07}"/>
                </a:ext>
              </a:extLst>
            </p:cNvPr>
            <p:cNvSpPr/>
            <p:nvPr/>
          </p:nvSpPr>
          <p:spPr>
            <a:xfrm>
              <a:off x="6741356" y="3560063"/>
              <a:ext cx="188893" cy="177800"/>
            </a:xfrm>
            <a:custGeom>
              <a:avLst/>
              <a:gdLst/>
              <a:ahLst/>
              <a:cxnLst/>
              <a:rect l="l" t="t" r="r" b="b"/>
              <a:pathLst>
                <a:path w="188" h="174" extrusionOk="0">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299" name="Google Shape;2908;p71" title="RI">
              <a:extLst>
                <a:ext uri="{FF2B5EF4-FFF2-40B4-BE49-F238E27FC236}">
                  <a16:creationId xmlns:a16="http://schemas.microsoft.com/office/drawing/2014/main" id="{F7AEA270-7A38-5557-EF28-B06784E8D317}"/>
                </a:ext>
              </a:extLst>
            </p:cNvPr>
            <p:cNvSpPr/>
            <p:nvPr/>
          </p:nvSpPr>
          <p:spPr>
            <a:xfrm>
              <a:off x="6912788" y="3547363"/>
              <a:ext cx="87304" cy="103188"/>
            </a:xfrm>
            <a:custGeom>
              <a:avLst/>
              <a:gdLst/>
              <a:ahLst/>
              <a:cxnLst/>
              <a:rect l="l" t="t" r="r" b="b"/>
              <a:pathLst>
                <a:path w="85" h="99" extrusionOk="0">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0" name="Google Shape;2909;p71" title="MA">
              <a:extLst>
                <a:ext uri="{FF2B5EF4-FFF2-40B4-BE49-F238E27FC236}">
                  <a16:creationId xmlns:a16="http://schemas.microsoft.com/office/drawing/2014/main" id="{54C792D9-6BC2-0F60-48A0-C6937C01F714}"/>
                </a:ext>
              </a:extLst>
            </p:cNvPr>
            <p:cNvSpPr/>
            <p:nvPr/>
          </p:nvSpPr>
          <p:spPr>
            <a:xfrm>
              <a:off x="6746118" y="3425126"/>
              <a:ext cx="373023" cy="184150"/>
            </a:xfrm>
            <a:custGeom>
              <a:avLst/>
              <a:gdLst/>
              <a:ahLst/>
              <a:cxnLst/>
              <a:rect l="l" t="t" r="r" b="b"/>
              <a:pathLst>
                <a:path w="365" h="180" extrusionOk="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245C9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1" name="Google Shape;2910;p71" title="VT">
              <a:extLst>
                <a:ext uri="{FF2B5EF4-FFF2-40B4-BE49-F238E27FC236}">
                  <a16:creationId xmlns:a16="http://schemas.microsoft.com/office/drawing/2014/main" id="{54D18638-CE46-07E1-E3BE-CE1C4D045797}"/>
                </a:ext>
              </a:extLst>
            </p:cNvPr>
            <p:cNvSpPr/>
            <p:nvPr/>
          </p:nvSpPr>
          <p:spPr>
            <a:xfrm>
              <a:off x="6654053" y="3148901"/>
              <a:ext cx="180956" cy="349250"/>
            </a:xfrm>
            <a:custGeom>
              <a:avLst/>
              <a:gdLst/>
              <a:ahLst/>
              <a:cxnLst/>
              <a:rect l="l" t="t" r="r" b="b"/>
              <a:pathLst>
                <a:path w="177" h="339" extrusionOk="0">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2" name="Google Shape;2911;p71" title="NH">
              <a:extLst>
                <a:ext uri="{FF2B5EF4-FFF2-40B4-BE49-F238E27FC236}">
                  <a16:creationId xmlns:a16="http://schemas.microsoft.com/office/drawing/2014/main" id="{955F95D7-3D7C-7064-047D-1A22C19CB003}"/>
                </a:ext>
              </a:extLst>
            </p:cNvPr>
            <p:cNvSpPr/>
            <p:nvPr/>
          </p:nvSpPr>
          <p:spPr>
            <a:xfrm>
              <a:off x="6812786" y="3099688"/>
              <a:ext cx="166670" cy="379413"/>
            </a:xfrm>
            <a:custGeom>
              <a:avLst/>
              <a:gdLst/>
              <a:ahLst/>
              <a:cxnLst/>
              <a:rect l="l" t="t" r="r" b="b"/>
              <a:pathLst>
                <a:path w="163" h="371" extrusionOk="0">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74A4D4"/>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3" name="Google Shape;2912;p71" title="ME">
              <a:extLst>
                <a:ext uri="{FF2B5EF4-FFF2-40B4-BE49-F238E27FC236}">
                  <a16:creationId xmlns:a16="http://schemas.microsoft.com/office/drawing/2014/main" id="{1967378A-9CFB-4D0E-F0E9-BB4E5CDAB3A0}"/>
                </a:ext>
              </a:extLst>
            </p:cNvPr>
            <p:cNvSpPr/>
            <p:nvPr/>
          </p:nvSpPr>
          <p:spPr>
            <a:xfrm>
              <a:off x="6865168" y="2758376"/>
              <a:ext cx="409532" cy="628650"/>
            </a:xfrm>
            <a:custGeom>
              <a:avLst/>
              <a:gdLst/>
              <a:ahLst/>
              <a:cxnLst/>
              <a:rect l="l" t="t" r="r" b="b"/>
              <a:pathLst>
                <a:path w="399" h="610" extrusionOk="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ACACAC"/>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4" name="Google Shape;2913;p71" title="DE">
              <a:extLst>
                <a:ext uri="{FF2B5EF4-FFF2-40B4-BE49-F238E27FC236}">
                  <a16:creationId xmlns:a16="http://schemas.microsoft.com/office/drawing/2014/main" id="{E2366677-B492-72A1-EC95-035F00BB00B6}"/>
                </a:ext>
              </a:extLst>
            </p:cNvPr>
            <p:cNvSpPr/>
            <p:nvPr/>
          </p:nvSpPr>
          <p:spPr>
            <a:xfrm>
              <a:off x="6573098" y="3939476"/>
              <a:ext cx="114288" cy="192087"/>
            </a:xfrm>
            <a:custGeom>
              <a:avLst/>
              <a:gdLst/>
              <a:ahLst/>
              <a:cxnLst/>
              <a:rect l="l" t="t" r="r" b="b"/>
              <a:pathLst>
                <a:path w="64" h="107" extrusionOk="0">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245C94"/>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5" name="Google Shape;2914;p71" title="HI">
              <a:extLst>
                <a:ext uri="{FF2B5EF4-FFF2-40B4-BE49-F238E27FC236}">
                  <a16:creationId xmlns:a16="http://schemas.microsoft.com/office/drawing/2014/main" id="{55E3ABB8-36BF-25D4-53B3-3736E61F152F}"/>
                </a:ext>
              </a:extLst>
            </p:cNvPr>
            <p:cNvSpPr/>
            <p:nvPr/>
          </p:nvSpPr>
          <p:spPr>
            <a:xfrm>
              <a:off x="2598413" y="5414263"/>
              <a:ext cx="47620" cy="68263"/>
            </a:xfrm>
            <a:custGeom>
              <a:avLst/>
              <a:gdLst/>
              <a:ahLst/>
              <a:cxnLst/>
              <a:rect l="l" t="t" r="r" b="b"/>
              <a:pathLst>
                <a:path w="44" h="64" extrusionOk="0">
                  <a:moveTo>
                    <a:pt x="0" y="64"/>
                  </a:moveTo>
                  <a:lnTo>
                    <a:pt x="0" y="45"/>
                  </a:lnTo>
                  <a:lnTo>
                    <a:pt x="25" y="0"/>
                  </a:lnTo>
                  <a:lnTo>
                    <a:pt x="44" y="13"/>
                  </a:lnTo>
                  <a:lnTo>
                    <a:pt x="23" y="64"/>
                  </a:lnTo>
                  <a:lnTo>
                    <a:pt x="0" y="64"/>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6" name="Google Shape;2915;p71" title="HI">
              <a:extLst>
                <a:ext uri="{FF2B5EF4-FFF2-40B4-BE49-F238E27FC236}">
                  <a16:creationId xmlns:a16="http://schemas.microsoft.com/office/drawing/2014/main" id="{CFBCC8C3-D778-5973-F3B9-D967B41D756C}"/>
                </a:ext>
              </a:extLst>
            </p:cNvPr>
            <p:cNvSpPr/>
            <p:nvPr/>
          </p:nvSpPr>
          <p:spPr>
            <a:xfrm>
              <a:off x="2666669" y="5353938"/>
              <a:ext cx="88891" cy="87313"/>
            </a:xfrm>
            <a:custGeom>
              <a:avLst/>
              <a:gdLst/>
              <a:ahLst/>
              <a:cxnLst/>
              <a:rect l="l" t="t" r="r" b="b"/>
              <a:pathLst>
                <a:path w="83" h="81" extrusionOk="0">
                  <a:moveTo>
                    <a:pt x="18" y="9"/>
                  </a:moveTo>
                  <a:lnTo>
                    <a:pt x="0" y="48"/>
                  </a:lnTo>
                  <a:lnTo>
                    <a:pt x="32" y="74"/>
                  </a:lnTo>
                  <a:lnTo>
                    <a:pt x="69" y="81"/>
                  </a:lnTo>
                  <a:lnTo>
                    <a:pt x="83" y="49"/>
                  </a:lnTo>
                  <a:lnTo>
                    <a:pt x="74" y="0"/>
                  </a:lnTo>
                  <a:lnTo>
                    <a:pt x="18" y="9"/>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7" name="Google Shape;2916;p71" title="HI">
              <a:extLst>
                <a:ext uri="{FF2B5EF4-FFF2-40B4-BE49-F238E27FC236}">
                  <a16:creationId xmlns:a16="http://schemas.microsoft.com/office/drawing/2014/main" id="{57B6EEF9-BD3C-B361-5989-C0AEA387BE54}"/>
                </a:ext>
              </a:extLst>
            </p:cNvPr>
            <p:cNvSpPr/>
            <p:nvPr/>
          </p:nvSpPr>
          <p:spPr>
            <a:xfrm>
              <a:off x="2749210" y="5414263"/>
              <a:ext cx="131748" cy="98426"/>
            </a:xfrm>
            <a:custGeom>
              <a:avLst/>
              <a:gdLst/>
              <a:ahLst/>
              <a:cxnLst/>
              <a:rect l="l" t="t" r="r" b="b"/>
              <a:pathLst>
                <a:path w="123" h="91" extrusionOk="0">
                  <a:moveTo>
                    <a:pt x="0" y="32"/>
                  </a:moveTo>
                  <a:lnTo>
                    <a:pt x="84" y="0"/>
                  </a:lnTo>
                  <a:lnTo>
                    <a:pt x="100" y="39"/>
                  </a:lnTo>
                  <a:lnTo>
                    <a:pt x="116" y="48"/>
                  </a:lnTo>
                  <a:lnTo>
                    <a:pt x="123" y="80"/>
                  </a:lnTo>
                  <a:lnTo>
                    <a:pt x="81" y="85"/>
                  </a:lnTo>
                  <a:lnTo>
                    <a:pt x="51" y="91"/>
                  </a:lnTo>
                  <a:lnTo>
                    <a:pt x="0" y="32"/>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8" name="Google Shape;2917;p71" title="HI">
              <a:extLst>
                <a:ext uri="{FF2B5EF4-FFF2-40B4-BE49-F238E27FC236}">
                  <a16:creationId xmlns:a16="http://schemas.microsoft.com/office/drawing/2014/main" id="{90C96EBB-21DC-A64A-97D2-878BD9ED54FD}"/>
                </a:ext>
              </a:extLst>
            </p:cNvPr>
            <p:cNvSpPr/>
            <p:nvPr/>
          </p:nvSpPr>
          <p:spPr>
            <a:xfrm>
              <a:off x="2885721" y="5488876"/>
              <a:ext cx="104764" cy="52387"/>
            </a:xfrm>
            <a:custGeom>
              <a:avLst/>
              <a:gdLst/>
              <a:ahLst/>
              <a:cxnLst/>
              <a:rect l="l" t="t" r="r" b="b"/>
              <a:pathLst>
                <a:path w="98" h="48" extrusionOk="0">
                  <a:moveTo>
                    <a:pt x="15" y="2"/>
                  </a:moveTo>
                  <a:lnTo>
                    <a:pt x="0" y="45"/>
                  </a:lnTo>
                  <a:lnTo>
                    <a:pt x="26" y="48"/>
                  </a:lnTo>
                  <a:lnTo>
                    <a:pt x="42" y="38"/>
                  </a:lnTo>
                  <a:lnTo>
                    <a:pt x="72" y="39"/>
                  </a:lnTo>
                  <a:lnTo>
                    <a:pt x="98" y="20"/>
                  </a:lnTo>
                  <a:lnTo>
                    <a:pt x="81" y="13"/>
                  </a:lnTo>
                  <a:lnTo>
                    <a:pt x="68" y="0"/>
                  </a:lnTo>
                  <a:lnTo>
                    <a:pt x="15" y="2"/>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09" name="Google Shape;2918;p71" title="HI">
              <a:extLst>
                <a:ext uri="{FF2B5EF4-FFF2-40B4-BE49-F238E27FC236}">
                  <a16:creationId xmlns:a16="http://schemas.microsoft.com/office/drawing/2014/main" id="{B9D09AB2-71EB-D2EA-9C6A-3446CC6B5EED}"/>
                </a:ext>
              </a:extLst>
            </p:cNvPr>
            <p:cNvSpPr/>
            <p:nvPr/>
          </p:nvSpPr>
          <p:spPr>
            <a:xfrm>
              <a:off x="2915880" y="5561901"/>
              <a:ext cx="42859" cy="38100"/>
            </a:xfrm>
            <a:custGeom>
              <a:avLst/>
              <a:gdLst/>
              <a:ahLst/>
              <a:cxnLst/>
              <a:rect l="l" t="t" r="r" b="b"/>
              <a:pathLst>
                <a:path w="40" h="35" extrusionOk="0">
                  <a:moveTo>
                    <a:pt x="35" y="0"/>
                  </a:moveTo>
                  <a:lnTo>
                    <a:pt x="0" y="3"/>
                  </a:lnTo>
                  <a:lnTo>
                    <a:pt x="6" y="35"/>
                  </a:lnTo>
                  <a:lnTo>
                    <a:pt x="40" y="27"/>
                  </a:lnTo>
                  <a:lnTo>
                    <a:pt x="35" y="0"/>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10" name="Google Shape;2919;p71" title="HI">
              <a:extLst>
                <a:ext uri="{FF2B5EF4-FFF2-40B4-BE49-F238E27FC236}">
                  <a16:creationId xmlns:a16="http://schemas.microsoft.com/office/drawing/2014/main" id="{4CF4B52E-CF66-06A1-44B2-E7A7A7A0B48A}"/>
                </a:ext>
              </a:extLst>
            </p:cNvPr>
            <p:cNvSpPr/>
            <p:nvPr/>
          </p:nvSpPr>
          <p:spPr>
            <a:xfrm>
              <a:off x="2963500" y="5603176"/>
              <a:ext cx="28572" cy="36512"/>
            </a:xfrm>
            <a:custGeom>
              <a:avLst/>
              <a:gdLst/>
              <a:ahLst/>
              <a:cxnLst/>
              <a:rect l="l" t="t" r="r" b="b"/>
              <a:pathLst>
                <a:path w="27" h="34" extrusionOk="0">
                  <a:moveTo>
                    <a:pt x="0" y="13"/>
                  </a:moveTo>
                  <a:lnTo>
                    <a:pt x="27" y="0"/>
                  </a:lnTo>
                  <a:lnTo>
                    <a:pt x="27" y="30"/>
                  </a:lnTo>
                  <a:lnTo>
                    <a:pt x="9" y="34"/>
                  </a:lnTo>
                  <a:lnTo>
                    <a:pt x="0" y="13"/>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11" name="Google Shape;2920;p71" title="HI">
              <a:extLst>
                <a:ext uri="{FF2B5EF4-FFF2-40B4-BE49-F238E27FC236}">
                  <a16:creationId xmlns:a16="http://schemas.microsoft.com/office/drawing/2014/main" id="{0A6DFA89-FC3E-FC1D-D89A-855B9083A8F8}"/>
                </a:ext>
              </a:extLst>
            </p:cNvPr>
            <p:cNvSpPr/>
            <p:nvPr/>
          </p:nvSpPr>
          <p:spPr>
            <a:xfrm>
              <a:off x="3036517" y="5620638"/>
              <a:ext cx="177781" cy="212725"/>
            </a:xfrm>
            <a:custGeom>
              <a:avLst/>
              <a:gdLst/>
              <a:ahLst/>
              <a:cxnLst/>
              <a:rect l="l" t="t" r="r" b="b"/>
              <a:pathLst>
                <a:path w="167" h="197" extrusionOk="0">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12" name="Google Shape;2921;p71" title="HI">
              <a:extLst>
                <a:ext uri="{FF2B5EF4-FFF2-40B4-BE49-F238E27FC236}">
                  <a16:creationId xmlns:a16="http://schemas.microsoft.com/office/drawing/2014/main" id="{EA331504-9D38-2FBD-6D27-0C3BE2A1F9AE}"/>
                </a:ext>
              </a:extLst>
            </p:cNvPr>
            <p:cNvSpPr/>
            <p:nvPr/>
          </p:nvSpPr>
          <p:spPr>
            <a:xfrm>
              <a:off x="2973024" y="5520626"/>
              <a:ext cx="98415" cy="84137"/>
            </a:xfrm>
            <a:custGeom>
              <a:avLst/>
              <a:gdLst/>
              <a:ahLst/>
              <a:cxnLst/>
              <a:rect l="l" t="t" r="r" b="b"/>
              <a:pathLst>
                <a:path w="92" h="77" extrusionOk="0">
                  <a:moveTo>
                    <a:pt x="19" y="0"/>
                  </a:moveTo>
                  <a:lnTo>
                    <a:pt x="0" y="23"/>
                  </a:lnTo>
                  <a:lnTo>
                    <a:pt x="8" y="41"/>
                  </a:lnTo>
                  <a:lnTo>
                    <a:pt x="25" y="47"/>
                  </a:lnTo>
                  <a:lnTo>
                    <a:pt x="43" y="77"/>
                  </a:lnTo>
                  <a:lnTo>
                    <a:pt x="91" y="65"/>
                  </a:lnTo>
                  <a:lnTo>
                    <a:pt x="92" y="33"/>
                  </a:lnTo>
                  <a:lnTo>
                    <a:pt x="57" y="6"/>
                  </a:lnTo>
                  <a:lnTo>
                    <a:pt x="19" y="0"/>
                  </a:ln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endParaRPr>
            </a:p>
          </p:txBody>
        </p:sp>
        <p:sp>
          <p:nvSpPr>
            <p:cNvPr id="313" name="Google Shape;2922;p71" title="MD">
              <a:extLst>
                <a:ext uri="{FF2B5EF4-FFF2-40B4-BE49-F238E27FC236}">
                  <a16:creationId xmlns:a16="http://schemas.microsoft.com/office/drawing/2014/main" id="{60F8A81A-C24A-DE52-241B-994CDD8071BD}"/>
                </a:ext>
              </a:extLst>
            </p:cNvPr>
            <p:cNvSpPr txBox="1"/>
            <p:nvPr/>
          </p:nvSpPr>
          <p:spPr>
            <a:xfrm>
              <a:off x="7137587" y="5068015"/>
              <a:ext cx="457200" cy="214312"/>
            </a:xfrm>
            <a:prstGeom prst="rect">
              <a:avLst/>
            </a:prstGeom>
            <a:solidFill>
              <a:schemeClr val="bg1">
                <a:lumMod val="85000"/>
              </a:schemeClr>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003A5E"/>
                  </a:solidFill>
                  <a:effectLst/>
                  <a:uLnTx/>
                  <a:uFillTx/>
                  <a:latin typeface="Arial" panose="020B0604020202020204"/>
                  <a:ea typeface="Verdana"/>
                  <a:cs typeface="Verdana"/>
                  <a:sym typeface="Verdana"/>
                </a:rPr>
                <a:t>MD</a:t>
              </a:r>
              <a:endParaRPr kumimoji="0" sz="900" b="1" i="0" u="none" strike="noStrike" kern="1200" cap="none" spc="0" normalizeH="0" baseline="0" noProof="0">
                <a:ln>
                  <a:noFill/>
                </a:ln>
                <a:solidFill>
                  <a:srgbClr val="003A5E"/>
                </a:solidFill>
                <a:effectLst/>
                <a:uLnTx/>
                <a:uFillTx/>
                <a:latin typeface="Arial" panose="020B0604020202020204"/>
                <a:ea typeface="+mn-ea"/>
                <a:cs typeface="+mn-cs"/>
              </a:endParaRPr>
            </a:p>
          </p:txBody>
        </p:sp>
        <p:sp>
          <p:nvSpPr>
            <p:cNvPr id="314" name="Google Shape;2923;p71" title="MA">
              <a:extLst>
                <a:ext uri="{FF2B5EF4-FFF2-40B4-BE49-F238E27FC236}">
                  <a16:creationId xmlns:a16="http://schemas.microsoft.com/office/drawing/2014/main" id="{80C40DD2-0421-B756-7C5C-14EB80C99E37}"/>
                </a:ext>
              </a:extLst>
            </p:cNvPr>
            <p:cNvSpPr txBox="1"/>
            <p:nvPr/>
          </p:nvSpPr>
          <p:spPr>
            <a:xfrm>
              <a:off x="7137587" y="3826590"/>
              <a:ext cx="457200" cy="223837"/>
            </a:xfrm>
            <a:prstGeom prst="rect">
              <a:avLst/>
            </a:prstGeom>
            <a:solidFill>
              <a:srgbClr val="245C9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MA</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5" name="Google Shape;2924;p71" title="RI">
              <a:extLst>
                <a:ext uri="{FF2B5EF4-FFF2-40B4-BE49-F238E27FC236}">
                  <a16:creationId xmlns:a16="http://schemas.microsoft.com/office/drawing/2014/main" id="{33B6C13A-0E37-8E37-E63C-9A0402CBCCEC}"/>
                </a:ext>
              </a:extLst>
            </p:cNvPr>
            <p:cNvSpPr txBox="1"/>
            <p:nvPr/>
          </p:nvSpPr>
          <p:spPr>
            <a:xfrm>
              <a:off x="7137587" y="4075827"/>
              <a:ext cx="457200" cy="222250"/>
            </a:xfrm>
            <a:prstGeom prst="rect">
              <a:avLst/>
            </a:prstGeom>
            <a:solidFill>
              <a:srgbClr val="245C9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RI</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6" name="Google Shape;2925;p71" title="CT">
              <a:extLst>
                <a:ext uri="{FF2B5EF4-FFF2-40B4-BE49-F238E27FC236}">
                  <a16:creationId xmlns:a16="http://schemas.microsoft.com/office/drawing/2014/main" id="{C62040A6-43BC-93B4-F5CC-C54809833424}"/>
                </a:ext>
              </a:extLst>
            </p:cNvPr>
            <p:cNvSpPr txBox="1"/>
            <p:nvPr/>
          </p:nvSpPr>
          <p:spPr>
            <a:xfrm>
              <a:off x="7137587" y="4323477"/>
              <a:ext cx="457200" cy="222250"/>
            </a:xfrm>
            <a:prstGeom prst="rect">
              <a:avLst/>
            </a:prstGeom>
            <a:solidFill>
              <a:schemeClr val="bg1">
                <a:lumMod val="85000"/>
              </a:schemeClr>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003A5E"/>
                  </a:solidFill>
                  <a:effectLst/>
                  <a:uLnTx/>
                  <a:uFillTx/>
                  <a:latin typeface="Arial" panose="020B0604020202020204"/>
                  <a:ea typeface="Verdana"/>
                  <a:cs typeface="Verdana"/>
                  <a:sym typeface="Verdana"/>
                </a:rPr>
                <a:t>CT</a:t>
              </a:r>
              <a:endParaRPr kumimoji="0" sz="900" b="1" i="0" u="none" strike="noStrike" kern="1200" cap="none" spc="0" normalizeH="0" baseline="0" noProof="0">
                <a:ln>
                  <a:noFill/>
                </a:ln>
                <a:solidFill>
                  <a:srgbClr val="003A5E"/>
                </a:solidFill>
                <a:effectLst/>
                <a:uLnTx/>
                <a:uFillTx/>
                <a:latin typeface="Arial" panose="020B0604020202020204"/>
                <a:ea typeface="+mn-ea"/>
                <a:cs typeface="+mn-cs"/>
              </a:endParaRPr>
            </a:p>
          </p:txBody>
        </p:sp>
        <p:sp>
          <p:nvSpPr>
            <p:cNvPr id="317" name="Google Shape;2927;p71" title="DE">
              <a:extLst>
                <a:ext uri="{FF2B5EF4-FFF2-40B4-BE49-F238E27FC236}">
                  <a16:creationId xmlns:a16="http://schemas.microsoft.com/office/drawing/2014/main" id="{E680546D-F6CB-D118-658E-A865FAFA0D6F}"/>
                </a:ext>
              </a:extLst>
            </p:cNvPr>
            <p:cNvSpPr txBox="1"/>
            <p:nvPr/>
          </p:nvSpPr>
          <p:spPr>
            <a:xfrm>
              <a:off x="7137587" y="4818777"/>
              <a:ext cx="457200" cy="223838"/>
            </a:xfrm>
            <a:prstGeom prst="rect">
              <a:avLst/>
            </a:prstGeom>
            <a:solidFill>
              <a:srgbClr val="245C9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DE</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8" name="Google Shape;2928;p71" title="NJ">
              <a:extLst>
                <a:ext uri="{FF2B5EF4-FFF2-40B4-BE49-F238E27FC236}">
                  <a16:creationId xmlns:a16="http://schemas.microsoft.com/office/drawing/2014/main" id="{EC4B0C43-E7AC-B1E9-758F-4610AE6CFB21}"/>
                </a:ext>
              </a:extLst>
            </p:cNvPr>
            <p:cNvSpPr txBox="1"/>
            <p:nvPr/>
          </p:nvSpPr>
          <p:spPr>
            <a:xfrm>
              <a:off x="7137587" y="4571127"/>
              <a:ext cx="457200" cy="223838"/>
            </a:xfrm>
            <a:prstGeom prst="rect">
              <a:avLst/>
            </a:prstGeom>
            <a:solidFill>
              <a:srgbClr val="245C9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NJ </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19" name="Google Shape;2929;p71">
              <a:extLst>
                <a:ext uri="{FF2B5EF4-FFF2-40B4-BE49-F238E27FC236}">
                  <a16:creationId xmlns:a16="http://schemas.microsoft.com/office/drawing/2014/main" id="{96A56F1E-E6C1-0DD5-E884-348F4EE22315}"/>
                </a:ext>
              </a:extLst>
            </p:cNvPr>
            <p:cNvGrpSpPr/>
            <p:nvPr/>
          </p:nvGrpSpPr>
          <p:grpSpPr>
            <a:xfrm>
              <a:off x="1696975" y="2699638"/>
              <a:ext cx="5595997" cy="3181350"/>
              <a:chOff x="1881270" y="2615379"/>
              <a:chExt cx="5595997" cy="3181350"/>
            </a:xfrm>
            <a:grpFill/>
          </p:grpSpPr>
          <p:sp>
            <p:nvSpPr>
              <p:cNvPr id="320" name="Google Shape;2930;p71">
                <a:extLst>
                  <a:ext uri="{FF2B5EF4-FFF2-40B4-BE49-F238E27FC236}">
                    <a16:creationId xmlns:a16="http://schemas.microsoft.com/office/drawing/2014/main" id="{887B8C1F-4585-9E94-8ED5-78B99CEA81AE}"/>
                  </a:ext>
                </a:extLst>
              </p:cNvPr>
              <p:cNvSpPr txBox="1"/>
              <p:nvPr/>
            </p:nvSpPr>
            <p:spPr>
              <a:xfrm>
                <a:off x="7129605" y="3212051"/>
                <a:ext cx="347662"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NH</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21" name="Google Shape;2931;p71">
                <a:extLst>
                  <a:ext uri="{FF2B5EF4-FFF2-40B4-BE49-F238E27FC236}">
                    <a16:creationId xmlns:a16="http://schemas.microsoft.com/office/drawing/2014/main" id="{589F2240-110C-9F8C-E27B-C3478822B6EF}"/>
                  </a:ext>
                </a:extLst>
              </p:cNvPr>
              <p:cNvSpPr txBox="1"/>
              <p:nvPr/>
            </p:nvSpPr>
            <p:spPr>
              <a:xfrm>
                <a:off x="6711888" y="2883666"/>
                <a:ext cx="319088"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VT</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22" name="Google Shape;2932;p71">
                <a:extLst>
                  <a:ext uri="{FF2B5EF4-FFF2-40B4-BE49-F238E27FC236}">
                    <a16:creationId xmlns:a16="http://schemas.microsoft.com/office/drawing/2014/main" id="{2FE82ABA-9394-ECD8-D1C5-20DF9D12B02D}"/>
                  </a:ext>
                </a:extLst>
              </p:cNvPr>
              <p:cNvSpPr txBox="1"/>
              <p:nvPr/>
            </p:nvSpPr>
            <p:spPr>
              <a:xfrm>
                <a:off x="5854201" y="3842517"/>
                <a:ext cx="344451"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OH</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3" name="Google Shape;2933;p71">
                <a:extLst>
                  <a:ext uri="{FF2B5EF4-FFF2-40B4-BE49-F238E27FC236}">
                    <a16:creationId xmlns:a16="http://schemas.microsoft.com/office/drawing/2014/main" id="{B6FFEE90-5D8D-2BB1-D90C-14801ACE4C90}"/>
                  </a:ext>
                </a:extLst>
              </p:cNvPr>
              <p:cNvSpPr txBox="1"/>
              <p:nvPr/>
            </p:nvSpPr>
            <p:spPr>
              <a:xfrm>
                <a:off x="6100606" y="4033605"/>
                <a:ext cx="364202"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WV</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4" name="Google Shape;2934;p71">
                <a:extLst>
                  <a:ext uri="{FF2B5EF4-FFF2-40B4-BE49-F238E27FC236}">
                    <a16:creationId xmlns:a16="http://schemas.microsoft.com/office/drawing/2014/main" id="{B0DADCB3-45B6-8335-53E0-FBF5C7F1966A}"/>
                  </a:ext>
                </a:extLst>
              </p:cNvPr>
              <p:cNvSpPr txBox="1"/>
              <p:nvPr/>
            </p:nvSpPr>
            <p:spPr>
              <a:xfrm>
                <a:off x="6399917" y="4131496"/>
                <a:ext cx="415654" cy="21902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VA</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Google Shape;2935;p71">
                <a:extLst>
                  <a:ext uri="{FF2B5EF4-FFF2-40B4-BE49-F238E27FC236}">
                    <a16:creationId xmlns:a16="http://schemas.microsoft.com/office/drawing/2014/main" id="{5EC6E9CA-8323-F272-B805-69CC21BB5650}"/>
                  </a:ext>
                </a:extLst>
              </p:cNvPr>
              <p:cNvSpPr txBox="1"/>
              <p:nvPr/>
            </p:nvSpPr>
            <p:spPr>
              <a:xfrm>
                <a:off x="6350010" y="3653604"/>
                <a:ext cx="325730" cy="215444"/>
              </a:xfrm>
              <a:prstGeom prst="rect">
                <a:avLst/>
              </a:prstGeom>
              <a:solidFill>
                <a:srgbClr val="D9D9D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PA</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26" name="Google Shape;2936;p71">
                <a:extLst>
                  <a:ext uri="{FF2B5EF4-FFF2-40B4-BE49-F238E27FC236}">
                    <a16:creationId xmlns:a16="http://schemas.microsoft.com/office/drawing/2014/main" id="{BA10803C-4A01-AAE4-EEE4-D6E7B6DF01B8}"/>
                  </a:ext>
                </a:extLst>
              </p:cNvPr>
              <p:cNvSpPr txBox="1"/>
              <p:nvPr/>
            </p:nvSpPr>
            <p:spPr>
              <a:xfrm>
                <a:off x="6580095" y="3322130"/>
                <a:ext cx="326991"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003A5E"/>
                    </a:solidFill>
                    <a:effectLst/>
                    <a:uLnTx/>
                    <a:uFillTx/>
                    <a:latin typeface="Arial" panose="020B0604020202020204"/>
                    <a:ea typeface="Verdana"/>
                    <a:cs typeface="Verdana"/>
                    <a:sym typeface="Verdana"/>
                  </a:rPr>
                  <a:t>NY</a:t>
                </a:r>
                <a:endParaRPr kumimoji="0" sz="900" b="1" i="0" u="none" strike="noStrike" kern="1200" cap="none" spc="0" normalizeH="0" baseline="0" noProof="0">
                  <a:ln>
                    <a:noFill/>
                  </a:ln>
                  <a:solidFill>
                    <a:srgbClr val="003A5E"/>
                  </a:solidFill>
                  <a:effectLst/>
                  <a:uLnTx/>
                  <a:uFillTx/>
                  <a:latin typeface="Arial" panose="020B0604020202020204"/>
                  <a:ea typeface="+mn-ea"/>
                  <a:cs typeface="+mn-cs"/>
                </a:endParaRPr>
              </a:p>
            </p:txBody>
          </p:sp>
          <p:sp>
            <p:nvSpPr>
              <p:cNvPr id="327" name="Google Shape;2937;p71">
                <a:extLst>
                  <a:ext uri="{FF2B5EF4-FFF2-40B4-BE49-F238E27FC236}">
                    <a16:creationId xmlns:a16="http://schemas.microsoft.com/office/drawing/2014/main" id="{62D9E652-BA1E-15A4-3384-67B3DC17AFCE}"/>
                  </a:ext>
                </a:extLst>
              </p:cNvPr>
              <p:cNvSpPr txBox="1"/>
              <p:nvPr/>
            </p:nvSpPr>
            <p:spPr>
              <a:xfrm>
                <a:off x="7081208" y="2862657"/>
                <a:ext cx="346039" cy="682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ME</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8" name="Google Shape;2938;p71">
                <a:extLst>
                  <a:ext uri="{FF2B5EF4-FFF2-40B4-BE49-F238E27FC236}">
                    <a16:creationId xmlns:a16="http://schemas.microsoft.com/office/drawing/2014/main" id="{E305B7A5-05ED-EE0C-84A2-AA549CE25EED}"/>
                  </a:ext>
                </a:extLst>
              </p:cNvPr>
              <p:cNvSpPr txBox="1"/>
              <p:nvPr/>
            </p:nvSpPr>
            <p:spPr>
              <a:xfrm>
                <a:off x="6371672" y="4412720"/>
                <a:ext cx="336515"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NC</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9" name="Google Shape;2939;p71">
                <a:extLst>
                  <a:ext uri="{FF2B5EF4-FFF2-40B4-BE49-F238E27FC236}">
                    <a16:creationId xmlns:a16="http://schemas.microsoft.com/office/drawing/2014/main" id="{41A14CBE-343C-F8CE-7063-E939C0DBCF64}"/>
                  </a:ext>
                </a:extLst>
              </p:cNvPr>
              <p:cNvSpPr txBox="1"/>
              <p:nvPr/>
            </p:nvSpPr>
            <p:spPr>
              <a:xfrm>
                <a:off x="6208456" y="4668473"/>
                <a:ext cx="312424" cy="134483"/>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SC</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0" name="Google Shape;2940;p71">
                <a:extLst>
                  <a:ext uri="{FF2B5EF4-FFF2-40B4-BE49-F238E27FC236}">
                    <a16:creationId xmlns:a16="http://schemas.microsoft.com/office/drawing/2014/main" id="{9E5521F2-BA7B-1160-C4F4-301313D52296}"/>
                  </a:ext>
                </a:extLst>
              </p:cNvPr>
              <p:cNvSpPr txBox="1"/>
              <p:nvPr/>
            </p:nvSpPr>
            <p:spPr>
              <a:xfrm>
                <a:off x="5916106" y="4883917"/>
                <a:ext cx="338554" cy="215444"/>
              </a:xfrm>
              <a:prstGeom prst="rect">
                <a:avLst/>
              </a:prstGeom>
              <a:solidFill>
                <a:srgbClr val="ACAC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GA</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1" name="Google Shape;2941;p71">
                <a:extLst>
                  <a:ext uri="{FF2B5EF4-FFF2-40B4-BE49-F238E27FC236}">
                    <a16:creationId xmlns:a16="http://schemas.microsoft.com/office/drawing/2014/main" id="{1D4BF107-2430-069A-8759-788D08321E68}"/>
                  </a:ext>
                </a:extLst>
              </p:cNvPr>
              <p:cNvSpPr txBox="1"/>
              <p:nvPr/>
            </p:nvSpPr>
            <p:spPr>
              <a:xfrm>
                <a:off x="5552607" y="4471167"/>
                <a:ext cx="326991" cy="2143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TN</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2" name="Google Shape;2942;p71">
                <a:extLst>
                  <a:ext uri="{FF2B5EF4-FFF2-40B4-BE49-F238E27FC236}">
                    <a16:creationId xmlns:a16="http://schemas.microsoft.com/office/drawing/2014/main" id="{E3183B34-71B7-7CEB-5A84-380E89603801}"/>
                  </a:ext>
                </a:extLst>
              </p:cNvPr>
              <p:cNvSpPr txBox="1"/>
              <p:nvPr/>
            </p:nvSpPr>
            <p:spPr>
              <a:xfrm>
                <a:off x="5687329" y="4207304"/>
                <a:ext cx="325730" cy="215444"/>
              </a:xfrm>
              <a:prstGeom prst="rect">
                <a:avLst/>
              </a:prstGeom>
              <a:solidFill>
                <a:srgbClr val="BC393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KY</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3" name="Google Shape;2943;p71">
                <a:extLst>
                  <a:ext uri="{FF2B5EF4-FFF2-40B4-BE49-F238E27FC236}">
                    <a16:creationId xmlns:a16="http://schemas.microsoft.com/office/drawing/2014/main" id="{5D5DCD72-EF74-322A-7CA3-8B1F11664033}"/>
                  </a:ext>
                </a:extLst>
              </p:cNvPr>
              <p:cNvSpPr txBox="1"/>
              <p:nvPr/>
            </p:nvSpPr>
            <p:spPr>
              <a:xfrm>
                <a:off x="5514703" y="3904429"/>
                <a:ext cx="303180"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IN</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34" name="Google Shape;2944;p71">
                <a:extLst>
                  <a:ext uri="{FF2B5EF4-FFF2-40B4-BE49-F238E27FC236}">
                    <a16:creationId xmlns:a16="http://schemas.microsoft.com/office/drawing/2014/main" id="{0A36F63A-228A-BDFF-9EC8-DA1C4586C55C}"/>
                  </a:ext>
                </a:extLst>
              </p:cNvPr>
              <p:cNvSpPr txBox="1"/>
              <p:nvPr/>
            </p:nvSpPr>
            <p:spPr>
              <a:xfrm>
                <a:off x="5608163" y="3467867"/>
                <a:ext cx="319055"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MI</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5" name="Google Shape;2945;p71">
                <a:extLst>
                  <a:ext uri="{FF2B5EF4-FFF2-40B4-BE49-F238E27FC236}">
                    <a16:creationId xmlns:a16="http://schemas.microsoft.com/office/drawing/2014/main" id="{2A7532B6-BA78-233B-3EC1-7CE943080766}"/>
                  </a:ext>
                </a:extLst>
              </p:cNvPr>
              <p:cNvSpPr txBox="1"/>
              <p:nvPr/>
            </p:nvSpPr>
            <p:spPr>
              <a:xfrm>
                <a:off x="5065295" y="3302767"/>
                <a:ext cx="329287"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WI</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36" name="Google Shape;2946;p71">
                <a:extLst>
                  <a:ext uri="{FF2B5EF4-FFF2-40B4-BE49-F238E27FC236}">
                    <a16:creationId xmlns:a16="http://schemas.microsoft.com/office/drawing/2014/main" id="{39089922-F283-A6BF-B7E5-16C2156D1616}"/>
                  </a:ext>
                </a:extLst>
              </p:cNvPr>
              <p:cNvSpPr txBox="1"/>
              <p:nvPr/>
            </p:nvSpPr>
            <p:spPr>
              <a:xfrm>
                <a:off x="4590683" y="3093217"/>
                <a:ext cx="357150"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MN</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7" name="Google Shape;2947;p71">
                <a:extLst>
                  <a:ext uri="{FF2B5EF4-FFF2-40B4-BE49-F238E27FC236}">
                    <a16:creationId xmlns:a16="http://schemas.microsoft.com/office/drawing/2014/main" id="{D0438ABD-501F-0AF6-8386-CDD74F40244E}"/>
                  </a:ext>
                </a:extLst>
              </p:cNvPr>
              <p:cNvSpPr txBox="1"/>
              <p:nvPr/>
            </p:nvSpPr>
            <p:spPr>
              <a:xfrm>
                <a:off x="5199274" y="3904429"/>
                <a:ext cx="287307"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IL</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8" name="Google Shape;2948;p71">
                <a:extLst>
                  <a:ext uri="{FF2B5EF4-FFF2-40B4-BE49-F238E27FC236}">
                    <a16:creationId xmlns:a16="http://schemas.microsoft.com/office/drawing/2014/main" id="{FC7C0684-CA27-B09B-0990-A6F0BDB0565A}"/>
                  </a:ext>
                </a:extLst>
              </p:cNvPr>
              <p:cNvSpPr txBox="1"/>
              <p:nvPr/>
            </p:nvSpPr>
            <p:spPr>
              <a:xfrm>
                <a:off x="4841495" y="5127540"/>
                <a:ext cx="312906" cy="21544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LA</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9" name="Google Shape;2949;p71">
                <a:extLst>
                  <a:ext uri="{FF2B5EF4-FFF2-40B4-BE49-F238E27FC236}">
                    <a16:creationId xmlns:a16="http://schemas.microsoft.com/office/drawing/2014/main" id="{231129BF-C431-8868-E0BB-E120284919B2}"/>
                  </a:ext>
                </a:extLst>
              </p:cNvPr>
              <p:cNvSpPr txBox="1"/>
              <p:nvPr/>
            </p:nvSpPr>
            <p:spPr>
              <a:xfrm>
                <a:off x="4100195" y="5087117"/>
                <a:ext cx="325730"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TX</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0" name="Google Shape;2950;p71">
                <a:extLst>
                  <a:ext uri="{FF2B5EF4-FFF2-40B4-BE49-F238E27FC236}">
                    <a16:creationId xmlns:a16="http://schemas.microsoft.com/office/drawing/2014/main" id="{19C929E6-D628-B79E-E19F-FA9F79E8FB07}"/>
                  </a:ext>
                </a:extLst>
              </p:cNvPr>
              <p:cNvSpPr txBox="1"/>
              <p:nvPr/>
            </p:nvSpPr>
            <p:spPr>
              <a:xfrm>
                <a:off x="4301787" y="4556892"/>
                <a:ext cx="336515" cy="215900"/>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OK</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1" name="Google Shape;2951;p71">
                <a:extLst>
                  <a:ext uri="{FF2B5EF4-FFF2-40B4-BE49-F238E27FC236}">
                    <a16:creationId xmlns:a16="http://schemas.microsoft.com/office/drawing/2014/main" id="{72D65F30-402D-7586-B322-53BE334C0B8D}"/>
                  </a:ext>
                </a:extLst>
              </p:cNvPr>
              <p:cNvSpPr txBox="1"/>
              <p:nvPr/>
            </p:nvSpPr>
            <p:spPr>
              <a:xfrm>
                <a:off x="2650959" y="3280542"/>
                <a:ext cx="306895" cy="215444"/>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ID</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2" name="Google Shape;2952;p71">
                <a:extLst>
                  <a:ext uri="{FF2B5EF4-FFF2-40B4-BE49-F238E27FC236}">
                    <a16:creationId xmlns:a16="http://schemas.microsoft.com/office/drawing/2014/main" id="{59EB8124-95CF-7AC7-441D-8448DE9A0AE5}"/>
                  </a:ext>
                </a:extLst>
              </p:cNvPr>
              <p:cNvSpPr txBox="1"/>
              <p:nvPr/>
            </p:nvSpPr>
            <p:spPr>
              <a:xfrm>
                <a:off x="2213423" y="3780604"/>
                <a:ext cx="338554" cy="215444"/>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NV</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43" name="Google Shape;2953;p71">
                <a:extLst>
                  <a:ext uri="{FF2B5EF4-FFF2-40B4-BE49-F238E27FC236}">
                    <a16:creationId xmlns:a16="http://schemas.microsoft.com/office/drawing/2014/main" id="{32CCD2B9-6E2C-61AF-8264-7D5AC23B10AF}"/>
                  </a:ext>
                </a:extLst>
              </p:cNvPr>
              <p:cNvSpPr txBox="1"/>
              <p:nvPr/>
            </p:nvSpPr>
            <p:spPr>
              <a:xfrm>
                <a:off x="2006502" y="3096840"/>
                <a:ext cx="338554" cy="215444"/>
              </a:xfrm>
              <a:prstGeom prst="rect">
                <a:avLst/>
              </a:prstGeom>
              <a:solidFill>
                <a:srgbClr val="245C9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OR</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4" name="Google Shape;2954;p71">
                <a:extLst>
                  <a:ext uri="{FF2B5EF4-FFF2-40B4-BE49-F238E27FC236}">
                    <a16:creationId xmlns:a16="http://schemas.microsoft.com/office/drawing/2014/main" id="{6DC4AC64-10EB-F3FC-1AA5-E6D803520C22}"/>
                  </a:ext>
                </a:extLst>
              </p:cNvPr>
              <p:cNvSpPr txBox="1"/>
              <p:nvPr/>
            </p:nvSpPr>
            <p:spPr>
              <a:xfrm>
                <a:off x="2169997" y="2615379"/>
                <a:ext cx="364202"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003A5E"/>
                    </a:solidFill>
                    <a:effectLst/>
                    <a:uLnTx/>
                    <a:uFillTx/>
                    <a:latin typeface="Arial" panose="020B0604020202020204"/>
                    <a:ea typeface="Verdana"/>
                    <a:cs typeface="Verdana"/>
                    <a:sym typeface="Verdana"/>
                  </a:rPr>
                  <a:t>WA</a:t>
                </a:r>
                <a:endParaRPr kumimoji="0" sz="900" b="1" i="0" u="none" strike="noStrike" kern="1200" cap="none" spc="0" normalizeH="0" baseline="0" noProof="0">
                  <a:ln>
                    <a:noFill/>
                  </a:ln>
                  <a:solidFill>
                    <a:srgbClr val="003A5E"/>
                  </a:solidFill>
                  <a:effectLst/>
                  <a:uLnTx/>
                  <a:uFillTx/>
                  <a:latin typeface="Arial" panose="020B0604020202020204"/>
                  <a:ea typeface="+mn-ea"/>
                  <a:cs typeface="+mn-cs"/>
                </a:endParaRPr>
              </a:p>
            </p:txBody>
          </p:sp>
          <p:sp>
            <p:nvSpPr>
              <p:cNvPr id="345" name="Google Shape;2955;p71">
                <a:extLst>
                  <a:ext uri="{FF2B5EF4-FFF2-40B4-BE49-F238E27FC236}">
                    <a16:creationId xmlns:a16="http://schemas.microsoft.com/office/drawing/2014/main" id="{E549C314-E58C-FE3D-B0A8-13DBDED9EBDF}"/>
                  </a:ext>
                </a:extLst>
              </p:cNvPr>
              <p:cNvSpPr txBox="1"/>
              <p:nvPr/>
            </p:nvSpPr>
            <p:spPr>
              <a:xfrm>
                <a:off x="1881270" y="4074288"/>
                <a:ext cx="338554" cy="215444"/>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CA</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46" name="Google Shape;2956;p71">
                <a:extLst>
                  <a:ext uri="{FF2B5EF4-FFF2-40B4-BE49-F238E27FC236}">
                    <a16:creationId xmlns:a16="http://schemas.microsoft.com/office/drawing/2014/main" id="{D8744334-D984-C5A4-D0A8-5D90E3D515D8}"/>
                  </a:ext>
                </a:extLst>
              </p:cNvPr>
              <p:cNvSpPr txBox="1"/>
              <p:nvPr/>
            </p:nvSpPr>
            <p:spPr>
              <a:xfrm>
                <a:off x="2659935" y="4548946"/>
                <a:ext cx="325079"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AZ</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47" name="Google Shape;2957;p71">
                <a:extLst>
                  <a:ext uri="{FF2B5EF4-FFF2-40B4-BE49-F238E27FC236}">
                    <a16:creationId xmlns:a16="http://schemas.microsoft.com/office/drawing/2014/main" id="{09878297-80BB-AFDA-57BF-69184F6017BD}"/>
                  </a:ext>
                </a:extLst>
              </p:cNvPr>
              <p:cNvSpPr txBox="1"/>
              <p:nvPr/>
            </p:nvSpPr>
            <p:spPr>
              <a:xfrm>
                <a:off x="3338275" y="4647379"/>
                <a:ext cx="357151"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NM</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8" name="Google Shape;2958;p71">
                <a:extLst>
                  <a:ext uri="{FF2B5EF4-FFF2-40B4-BE49-F238E27FC236}">
                    <a16:creationId xmlns:a16="http://schemas.microsoft.com/office/drawing/2014/main" id="{501D75CF-353B-A2E3-97C7-B4AE662B12EB}"/>
                  </a:ext>
                </a:extLst>
              </p:cNvPr>
              <p:cNvSpPr txBox="1"/>
              <p:nvPr/>
            </p:nvSpPr>
            <p:spPr>
              <a:xfrm>
                <a:off x="3417416" y="4034604"/>
                <a:ext cx="338554" cy="215444"/>
              </a:xfrm>
              <a:prstGeom prst="rect">
                <a:avLst/>
              </a:prstGeom>
              <a:solidFill>
                <a:srgbClr val="245C9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CO</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9" name="Google Shape;2959;p71">
                <a:extLst>
                  <a:ext uri="{FF2B5EF4-FFF2-40B4-BE49-F238E27FC236}">
                    <a16:creationId xmlns:a16="http://schemas.microsoft.com/office/drawing/2014/main" id="{B91A7D93-C327-36E4-0C09-6D21352DCAB1}"/>
                  </a:ext>
                </a:extLst>
              </p:cNvPr>
              <p:cNvSpPr txBox="1"/>
              <p:nvPr/>
            </p:nvSpPr>
            <p:spPr>
              <a:xfrm>
                <a:off x="3266845" y="3467867"/>
                <a:ext cx="353975" cy="215900"/>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WY</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0" name="Google Shape;2960;p71">
                <a:extLst>
                  <a:ext uri="{FF2B5EF4-FFF2-40B4-BE49-F238E27FC236}">
                    <a16:creationId xmlns:a16="http://schemas.microsoft.com/office/drawing/2014/main" id="{C31F1D52-6AB7-952B-2DC5-A77C81CC5460}"/>
                  </a:ext>
                </a:extLst>
              </p:cNvPr>
              <p:cNvSpPr txBox="1"/>
              <p:nvPr/>
            </p:nvSpPr>
            <p:spPr>
              <a:xfrm>
                <a:off x="3187478" y="2875729"/>
                <a:ext cx="342864"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MT</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1" name="Google Shape;2961;p71">
                <a:extLst>
                  <a:ext uri="{FF2B5EF4-FFF2-40B4-BE49-F238E27FC236}">
                    <a16:creationId xmlns:a16="http://schemas.microsoft.com/office/drawing/2014/main" id="{6C679741-2D5E-5ED1-52BE-6979BE30F144}"/>
                  </a:ext>
                </a:extLst>
              </p:cNvPr>
              <p:cNvSpPr txBox="1"/>
              <p:nvPr/>
            </p:nvSpPr>
            <p:spPr>
              <a:xfrm>
                <a:off x="4027178" y="2894779"/>
                <a:ext cx="341277" cy="215900"/>
              </a:xfrm>
              <a:prstGeom prst="rect">
                <a:avLst/>
              </a:prstGeom>
              <a:solidFill>
                <a:schemeClr val="bg1">
                  <a:lumMod val="85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ND</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52" name="Google Shape;2962;p71">
                <a:extLst>
                  <a:ext uri="{FF2B5EF4-FFF2-40B4-BE49-F238E27FC236}">
                    <a16:creationId xmlns:a16="http://schemas.microsoft.com/office/drawing/2014/main" id="{F462F897-7668-16E3-8922-389F5915DC86}"/>
                  </a:ext>
                </a:extLst>
              </p:cNvPr>
              <p:cNvSpPr txBox="1"/>
              <p:nvPr/>
            </p:nvSpPr>
            <p:spPr>
              <a:xfrm>
                <a:off x="4027178" y="3290067"/>
                <a:ext cx="333845" cy="215444"/>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SD</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3" name="Google Shape;2963;p71">
                <a:extLst>
                  <a:ext uri="{FF2B5EF4-FFF2-40B4-BE49-F238E27FC236}">
                    <a16:creationId xmlns:a16="http://schemas.microsoft.com/office/drawing/2014/main" id="{A14D9979-F663-9432-171A-C0CA149970F9}"/>
                  </a:ext>
                </a:extLst>
              </p:cNvPr>
              <p:cNvSpPr txBox="1"/>
              <p:nvPr/>
            </p:nvSpPr>
            <p:spPr>
              <a:xfrm>
                <a:off x="4744654" y="3655192"/>
                <a:ext cx="300082"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IA</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4" name="Google Shape;2964;p71">
                <a:extLst>
                  <a:ext uri="{FF2B5EF4-FFF2-40B4-BE49-F238E27FC236}">
                    <a16:creationId xmlns:a16="http://schemas.microsoft.com/office/drawing/2014/main" id="{9C6A5ACA-1DAC-97FA-5651-90003AAE34D1}"/>
                  </a:ext>
                </a:extLst>
              </p:cNvPr>
              <p:cNvSpPr txBox="1"/>
              <p:nvPr/>
            </p:nvSpPr>
            <p:spPr>
              <a:xfrm>
                <a:off x="2773184" y="3885379"/>
                <a:ext cx="325404"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UT</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55" name="Google Shape;2965;p71">
                <a:extLst>
                  <a:ext uri="{FF2B5EF4-FFF2-40B4-BE49-F238E27FC236}">
                    <a16:creationId xmlns:a16="http://schemas.microsoft.com/office/drawing/2014/main" id="{906D8A9A-6B95-B366-29F2-8CAE348F3240}"/>
                  </a:ext>
                </a:extLst>
              </p:cNvPr>
              <p:cNvSpPr txBox="1"/>
              <p:nvPr/>
            </p:nvSpPr>
            <p:spPr>
              <a:xfrm>
                <a:off x="6236748" y="5466529"/>
                <a:ext cx="312906" cy="2154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FL</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6" name="Google Shape;2966;p71">
                <a:extLst>
                  <a:ext uri="{FF2B5EF4-FFF2-40B4-BE49-F238E27FC236}">
                    <a16:creationId xmlns:a16="http://schemas.microsoft.com/office/drawing/2014/main" id="{DC764E22-D520-00ED-404D-4CF2B151C5F0}"/>
                  </a:ext>
                </a:extLst>
              </p:cNvPr>
              <p:cNvSpPr txBox="1"/>
              <p:nvPr/>
            </p:nvSpPr>
            <p:spPr>
              <a:xfrm>
                <a:off x="4836719" y="4639442"/>
                <a:ext cx="325404" cy="215900"/>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AR</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7" name="Google Shape;2967;p71">
                <a:extLst>
                  <a:ext uri="{FF2B5EF4-FFF2-40B4-BE49-F238E27FC236}">
                    <a16:creationId xmlns:a16="http://schemas.microsoft.com/office/drawing/2014/main" id="{942589EF-E634-FC7B-2F33-0CA1692BFD45}"/>
                  </a:ext>
                </a:extLst>
              </p:cNvPr>
              <p:cNvSpPr txBox="1"/>
              <p:nvPr/>
            </p:nvSpPr>
            <p:spPr>
              <a:xfrm>
                <a:off x="4798623" y="4155254"/>
                <a:ext cx="355563" cy="215900"/>
              </a:xfrm>
              <a:prstGeom prst="rect">
                <a:avLst/>
              </a:prstGeom>
              <a:solidFill>
                <a:schemeClr val="bg1">
                  <a:lumMod val="85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MO</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sp>
            <p:nvSpPr>
              <p:cNvPr id="358" name="Google Shape;2968;p71">
                <a:extLst>
                  <a:ext uri="{FF2B5EF4-FFF2-40B4-BE49-F238E27FC236}">
                    <a16:creationId xmlns:a16="http://schemas.microsoft.com/office/drawing/2014/main" id="{09EA0598-6AA7-D19B-51DD-70A12A7AE400}"/>
                  </a:ext>
                </a:extLst>
              </p:cNvPr>
              <p:cNvSpPr txBox="1"/>
              <p:nvPr/>
            </p:nvSpPr>
            <p:spPr>
              <a:xfrm>
                <a:off x="5178799" y="4874392"/>
                <a:ext cx="341259" cy="33855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MS</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342649"/>
                  </a:buClr>
                  <a:buSzPts val="800"/>
                  <a:buFont typeface="Arial"/>
                  <a:buNone/>
                  <a:tabLst/>
                  <a:defRPr/>
                </a:pPr>
                <a:endParaRPr kumimoji="0"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endParaRPr>
              </a:p>
            </p:txBody>
          </p:sp>
          <p:sp>
            <p:nvSpPr>
              <p:cNvPr id="359" name="Google Shape;2969;p71">
                <a:extLst>
                  <a:ext uri="{FF2B5EF4-FFF2-40B4-BE49-F238E27FC236}">
                    <a16:creationId xmlns:a16="http://schemas.microsoft.com/office/drawing/2014/main" id="{34C1A1D2-4036-6D85-7E1D-856724FBC101}"/>
                  </a:ext>
                </a:extLst>
              </p:cNvPr>
              <p:cNvSpPr txBox="1"/>
              <p:nvPr/>
            </p:nvSpPr>
            <p:spPr>
              <a:xfrm>
                <a:off x="5525623" y="4887092"/>
                <a:ext cx="315879" cy="215900"/>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AL</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0" name="Google Shape;2970;p71">
                <a:extLst>
                  <a:ext uri="{FF2B5EF4-FFF2-40B4-BE49-F238E27FC236}">
                    <a16:creationId xmlns:a16="http://schemas.microsoft.com/office/drawing/2014/main" id="{5B4E39B9-6217-BC64-26F2-D72670A6D03C}"/>
                  </a:ext>
                </a:extLst>
              </p:cNvPr>
              <p:cNvSpPr txBox="1"/>
              <p:nvPr/>
            </p:nvSpPr>
            <p:spPr>
              <a:xfrm>
                <a:off x="4128767" y="3717104"/>
                <a:ext cx="330165"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NE</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1" name="Google Shape;2971;p71">
                <a:extLst>
                  <a:ext uri="{FF2B5EF4-FFF2-40B4-BE49-F238E27FC236}">
                    <a16:creationId xmlns:a16="http://schemas.microsoft.com/office/drawing/2014/main" id="{FBEFAC43-B6EE-9556-BB68-0CF532F5E098}"/>
                  </a:ext>
                </a:extLst>
              </p:cNvPr>
              <p:cNvSpPr txBox="1"/>
              <p:nvPr/>
            </p:nvSpPr>
            <p:spPr>
              <a:xfrm>
                <a:off x="4185911" y="4155254"/>
                <a:ext cx="325880" cy="215444"/>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KS</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2" name="Google Shape;2972;p71">
                <a:extLst>
                  <a:ext uri="{FF2B5EF4-FFF2-40B4-BE49-F238E27FC236}">
                    <a16:creationId xmlns:a16="http://schemas.microsoft.com/office/drawing/2014/main" id="{BDE12788-7DF9-AFA4-0DCE-B10685C7C1D2}"/>
                  </a:ext>
                </a:extLst>
              </p:cNvPr>
              <p:cNvSpPr txBox="1"/>
              <p:nvPr/>
            </p:nvSpPr>
            <p:spPr>
              <a:xfrm>
                <a:off x="1945389" y="5141092"/>
                <a:ext cx="323816" cy="215900"/>
              </a:xfrm>
              <a:prstGeom prst="rect">
                <a:avLst/>
              </a:prstGeom>
              <a:solidFill>
                <a:srgbClr val="BC393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Verdana"/>
                    <a:cs typeface="Verdana"/>
                    <a:sym typeface="Verdana"/>
                  </a:rPr>
                  <a:t>AK</a:t>
                </a:r>
                <a:endParaRPr kumimoji="0"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3" name="Google Shape;2973;p71">
                <a:extLst>
                  <a:ext uri="{FF2B5EF4-FFF2-40B4-BE49-F238E27FC236}">
                    <a16:creationId xmlns:a16="http://schemas.microsoft.com/office/drawing/2014/main" id="{59F07B59-0B31-0ED4-543C-A9D15422E9BE}"/>
                  </a:ext>
                </a:extLst>
              </p:cNvPr>
              <p:cNvSpPr txBox="1"/>
              <p:nvPr/>
            </p:nvSpPr>
            <p:spPr>
              <a:xfrm>
                <a:off x="2920937" y="5580829"/>
                <a:ext cx="307975" cy="21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42649"/>
                  </a:buClr>
                  <a:buSzPts val="800"/>
                  <a:buFont typeface="Arial"/>
                  <a:buNone/>
                  <a:tabLst/>
                  <a:defRPr/>
                </a:pPr>
                <a:r>
                  <a:rPr kumimoji="0" lang="en-US" sz="900" b="1" i="0" u="none" strike="noStrike" kern="1200" cap="none" spc="0" normalizeH="0" baseline="0" noProof="0">
                    <a:ln>
                      <a:noFill/>
                    </a:ln>
                    <a:solidFill>
                      <a:srgbClr val="342649"/>
                    </a:solidFill>
                    <a:effectLst/>
                    <a:uLnTx/>
                    <a:uFillTx/>
                    <a:latin typeface="Arial" panose="020B0604020202020204"/>
                    <a:ea typeface="Verdana"/>
                    <a:cs typeface="Verdana"/>
                    <a:sym typeface="Verdana"/>
                  </a:rPr>
                  <a:t>HI</a:t>
                </a:r>
                <a:endParaRPr kumimoji="0" sz="900" b="1" i="0" u="none" strike="noStrike" kern="1200" cap="none" spc="0" normalizeH="0" baseline="0" noProof="0">
                  <a:ln>
                    <a:noFill/>
                  </a:ln>
                  <a:solidFill>
                    <a:srgbClr val="342649"/>
                  </a:solidFill>
                  <a:effectLst/>
                  <a:uLnTx/>
                  <a:uFillTx/>
                  <a:latin typeface="Arial" panose="020B0604020202020204"/>
                  <a:ea typeface="+mn-ea"/>
                  <a:cs typeface="+mn-cs"/>
                </a:endParaRPr>
              </a:p>
            </p:txBody>
          </p:sp>
        </p:grpSp>
      </p:grpSp>
      <p:sp>
        <p:nvSpPr>
          <p:cNvPr id="364" name="TextBox 363">
            <a:extLst>
              <a:ext uri="{FF2B5EF4-FFF2-40B4-BE49-F238E27FC236}">
                <a16:creationId xmlns:a16="http://schemas.microsoft.com/office/drawing/2014/main" id="{A1653823-F0C1-C007-2340-CE5FC65B58BB}"/>
              </a:ext>
            </a:extLst>
          </p:cNvPr>
          <p:cNvSpPr txBox="1"/>
          <p:nvPr/>
        </p:nvSpPr>
        <p:spPr>
          <a:xfrm>
            <a:off x="4405594" y="5739539"/>
            <a:ext cx="5224143" cy="218044"/>
          </a:xfrm>
          <a:prstGeom prst="rect">
            <a:avLst/>
          </a:prstGeom>
          <a:noFill/>
        </p:spPr>
        <p:txBody>
          <a:bodyPr wrap="square"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42649">
                    <a:lumMod val="50000"/>
                    <a:lumOff val="50000"/>
                  </a:srgbClr>
                </a:solidFill>
                <a:effectLst/>
                <a:uLnTx/>
                <a:uFillTx/>
                <a:latin typeface="Arial" panose="020B0604020202020204"/>
                <a:ea typeface="Arial"/>
                <a:cs typeface="Arial"/>
                <a:sym typeface="Arial"/>
              </a:rPr>
              <a:t>*The seats of Sens. King (ME) and Sanders (VT) are considered “Democrat”</a:t>
            </a:r>
          </a:p>
        </p:txBody>
      </p:sp>
      <p:sp>
        <p:nvSpPr>
          <p:cNvPr id="366" name="TextBox 365">
            <a:extLst>
              <a:ext uri="{FF2B5EF4-FFF2-40B4-BE49-F238E27FC236}">
                <a16:creationId xmlns:a16="http://schemas.microsoft.com/office/drawing/2014/main" id="{AD06A091-3FEE-4E48-5EB7-C45F756E091C}"/>
              </a:ext>
            </a:extLst>
          </p:cNvPr>
          <p:cNvSpPr txBox="1"/>
          <p:nvPr/>
        </p:nvSpPr>
        <p:spPr>
          <a:xfrm>
            <a:off x="4277882" y="5919823"/>
            <a:ext cx="3871948" cy="200055"/>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200" normalizeH="0" baseline="0" noProof="0">
                <a:ln>
                  <a:noFill/>
                </a:ln>
                <a:solidFill>
                  <a:srgbClr val="F7EDE3">
                    <a:lumMod val="50000"/>
                  </a:srgbClr>
                </a:solidFill>
                <a:effectLst/>
                <a:uLnTx/>
                <a:uFillTx/>
                <a:latin typeface="Arial" panose="020B0604020202020204"/>
                <a:ea typeface="+mn-ea"/>
                <a:cs typeface="+mn-cs"/>
              </a:rPr>
              <a:t>SOURCE</a:t>
            </a:r>
            <a:r>
              <a:rPr kumimoji="0" lang="en-US" sz="700" b="0" i="0" u="none" strike="noStrike" kern="1200" cap="none" spc="200" normalizeH="0" baseline="0" noProof="0">
                <a:ln>
                  <a:noFill/>
                </a:ln>
                <a:solidFill>
                  <a:srgbClr val="D14633"/>
                </a:solidFill>
                <a:effectLst/>
                <a:uLnTx/>
                <a:uFillTx/>
                <a:latin typeface="Arial" panose="020B0604020202020204"/>
                <a:ea typeface="+mn-ea"/>
                <a:cs typeface="+mn-cs"/>
              </a:rPr>
              <a:t> </a:t>
            </a:r>
            <a:r>
              <a:rPr kumimoji="0" lang="en-US" sz="700" b="0" i="1" u="none" strike="noStrike" kern="1200" cap="none" spc="0" normalizeH="0" baseline="0" noProof="0">
                <a:ln>
                  <a:noFill/>
                </a:ln>
                <a:solidFill>
                  <a:srgbClr val="F7EDE3">
                    <a:lumMod val="75000"/>
                  </a:srgbClr>
                </a:solidFill>
                <a:effectLst/>
                <a:uLnTx/>
                <a:uFillTx/>
                <a:latin typeface="Arial" panose="020B0604020202020204"/>
                <a:ea typeface="+mn-ea"/>
                <a:cs typeface="+mn-cs"/>
              </a:rPr>
              <a:t>The Cook Political Report with Amy Walter</a:t>
            </a:r>
          </a:p>
        </p:txBody>
      </p:sp>
    </p:spTree>
    <p:extLst>
      <p:ext uri="{BB962C8B-B14F-4D97-AF65-F5344CB8AC3E}">
        <p14:creationId xmlns:p14="http://schemas.microsoft.com/office/powerpoint/2010/main" val="104260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1009-AE87-D8D1-282D-BA47E4C1E9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F42C65-594D-C00A-8454-C364B32BD3B3}"/>
              </a:ext>
            </a:extLst>
          </p:cNvPr>
          <p:cNvSpPr>
            <a:spLocks noGrp="1"/>
          </p:cNvSpPr>
          <p:nvPr>
            <p:ph type="title" idx="4294967295"/>
          </p:nvPr>
        </p:nvSpPr>
        <p:spPr>
          <a:xfrm>
            <a:off x="1450975" y="342900"/>
            <a:ext cx="10741025" cy="723900"/>
          </a:xfrm>
        </p:spPr>
        <p:txBody>
          <a:bodyPr>
            <a:noAutofit/>
          </a:bodyPr>
          <a:lstStyle/>
          <a:p>
            <a:pPr lvl="0" defTabSz="811213">
              <a:lnSpc>
                <a:spcPct val="100000"/>
              </a:lnSpc>
              <a:defRPr/>
            </a:pPr>
            <a:r>
              <a:rPr lang="en-US" altLang="en-US" sz="2400">
                <a:ea typeface="ＭＳ Ｐゴシック" panose="020B0600070205080204" pitchFamily="34" charset="-128"/>
                <a:cs typeface="Georgia"/>
              </a:rPr>
              <a:t>Democrats have an easier path to winning the House</a:t>
            </a:r>
          </a:p>
        </p:txBody>
      </p:sp>
      <p:grpSp>
        <p:nvGrpSpPr>
          <p:cNvPr id="4" name="Group 3">
            <a:extLst>
              <a:ext uri="{FF2B5EF4-FFF2-40B4-BE49-F238E27FC236}">
                <a16:creationId xmlns:a16="http://schemas.microsoft.com/office/drawing/2014/main" id="{392DE1ED-6ECA-6007-249A-303111D3475B}"/>
              </a:ext>
            </a:extLst>
          </p:cNvPr>
          <p:cNvGrpSpPr/>
          <p:nvPr/>
        </p:nvGrpSpPr>
        <p:grpSpPr>
          <a:xfrm>
            <a:off x="497176" y="1849772"/>
            <a:ext cx="3611880" cy="1300959"/>
            <a:chOff x="6217135" y="3166624"/>
            <a:chExt cx="3611880" cy="1300959"/>
          </a:xfrm>
        </p:grpSpPr>
        <p:sp>
          <p:nvSpPr>
            <p:cNvPr id="5" name="TextBox 4">
              <a:extLst>
                <a:ext uri="{FF2B5EF4-FFF2-40B4-BE49-F238E27FC236}">
                  <a16:creationId xmlns:a16="http://schemas.microsoft.com/office/drawing/2014/main" id="{CD01F238-D1D4-9FAA-74B4-EEAC96179477}"/>
                </a:ext>
              </a:extLst>
            </p:cNvPr>
            <p:cNvSpPr txBox="1"/>
            <p:nvPr/>
          </p:nvSpPr>
          <p:spPr>
            <a:xfrm>
              <a:off x="6217135" y="3166624"/>
              <a:ext cx="3611880" cy="1300959"/>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7B68AA">
                      <a:lumMod val="75000"/>
                    </a:srgbClr>
                  </a:solidFill>
                  <a:effectLst/>
                  <a:uLnTx/>
                  <a:uFillTx/>
                  <a:latin typeface="Georgia"/>
                  <a:ea typeface="+mn-ea"/>
                  <a:cs typeface="+mn-cs"/>
                </a:rPr>
                <a:t>HOUSE OF REPRESENTATIVES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eorgia"/>
                  <a:ea typeface="+mn-ea"/>
                  <a:cs typeface="+mn-cs"/>
                </a:rPr>
                <a:t>Republicans hold a slim 219-213 majority in the House; The Cook Political Report rates 18 seats as toss-up, giving Democrats an opportunity to flip the chamber</a:t>
              </a:r>
            </a:p>
          </p:txBody>
        </p:sp>
        <p:sp>
          <p:nvSpPr>
            <p:cNvPr id="6" name="Oval 5">
              <a:extLst>
                <a:ext uri="{FF2B5EF4-FFF2-40B4-BE49-F238E27FC236}">
                  <a16:creationId xmlns:a16="http://schemas.microsoft.com/office/drawing/2014/main" id="{DA40B4D9-93AF-24D7-4FAC-A56125E9A0B9}"/>
                </a:ext>
              </a:extLst>
            </p:cNvPr>
            <p:cNvSpPr/>
            <p:nvPr/>
          </p:nvSpPr>
          <p:spPr>
            <a:xfrm>
              <a:off x="6319243" y="3414069"/>
              <a:ext cx="822960" cy="82296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7" name="Graphic 6">
              <a:extLst>
                <a:ext uri="{FF2B5EF4-FFF2-40B4-BE49-F238E27FC236}">
                  <a16:creationId xmlns:a16="http://schemas.microsoft.com/office/drawing/2014/main" id="{E298E63E-6F81-C1EC-BB46-A744341B8297}"/>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56403" y="3496241"/>
              <a:ext cx="548640" cy="548640"/>
            </a:xfrm>
            <a:prstGeom prst="rect">
              <a:avLst/>
            </a:prstGeom>
          </p:spPr>
        </p:pic>
      </p:grpSp>
      <p:sp>
        <p:nvSpPr>
          <p:cNvPr id="9" name="TextBox 8">
            <a:extLst>
              <a:ext uri="{FF2B5EF4-FFF2-40B4-BE49-F238E27FC236}">
                <a16:creationId xmlns:a16="http://schemas.microsoft.com/office/drawing/2014/main" id="{C34E6AE9-3567-1268-363A-2891629B5DD8}"/>
              </a:ext>
            </a:extLst>
          </p:cNvPr>
          <p:cNvSpPr txBox="1"/>
          <p:nvPr/>
        </p:nvSpPr>
        <p:spPr>
          <a:xfrm>
            <a:off x="497176" y="3703557"/>
            <a:ext cx="3611880" cy="1300959"/>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Georgia"/>
                <a:ea typeface="+mn-ea"/>
                <a:cs typeface="+mn-cs"/>
              </a:rPr>
              <a:t>Democrats</a:t>
            </a:r>
            <a:r>
              <a:rPr kumimoji="0" lang="en-US" sz="1400" b="0" i="0" u="none" strike="noStrike" kern="1200" cap="none" spc="0" normalizeH="0" baseline="0" noProof="0">
                <a:ln>
                  <a:noFill/>
                </a:ln>
                <a:solidFill>
                  <a:srgbClr val="000000"/>
                </a:solidFill>
                <a:effectLst/>
                <a:uLnTx/>
                <a:uFillTx/>
                <a:latin typeface="Georgia"/>
                <a:ea typeface="+mn-ea"/>
                <a:cs typeface="+mn-cs"/>
              </a:rPr>
              <a:t> need a net pick up of 3 or more seats to win control of the House</a:t>
            </a:r>
          </a:p>
        </p:txBody>
      </p:sp>
      <p:sp>
        <p:nvSpPr>
          <p:cNvPr id="10" name="TextBox 9">
            <a:extLst>
              <a:ext uri="{FF2B5EF4-FFF2-40B4-BE49-F238E27FC236}">
                <a16:creationId xmlns:a16="http://schemas.microsoft.com/office/drawing/2014/main" id="{007E6F53-0FEF-B617-1602-39F161DE4ABA}"/>
              </a:ext>
            </a:extLst>
          </p:cNvPr>
          <p:cNvSpPr txBox="1"/>
          <p:nvPr/>
        </p:nvSpPr>
        <p:spPr>
          <a:xfrm>
            <a:off x="736444" y="3759666"/>
            <a:ext cx="6174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1360"/>
                </a:solidFill>
                <a:effectLst/>
                <a:uLnTx/>
                <a:uFillTx/>
                <a:latin typeface="Arial" panose="020B0604020202020204"/>
                <a:ea typeface="+mn-ea"/>
                <a:cs typeface="+mn-cs"/>
              </a:rPr>
              <a:t>3</a:t>
            </a:r>
            <a:endParaRPr kumimoji="0" lang="en-US" sz="2800" b="1" i="0" u="none" strike="noStrike" kern="1200" cap="none" spc="0" normalizeH="0" baseline="0" noProof="0">
              <a:ln>
                <a:noFill/>
              </a:ln>
              <a:solidFill>
                <a:srgbClr val="37136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C661C5E7-2075-BD56-9BFF-BD7D2A68E73C}"/>
              </a:ext>
            </a:extLst>
          </p:cNvPr>
          <p:cNvSpPr txBox="1"/>
          <p:nvPr/>
        </p:nvSpPr>
        <p:spPr>
          <a:xfrm>
            <a:off x="4109057" y="6192843"/>
            <a:ext cx="3137040" cy="200055"/>
          </a:xfrm>
          <a:prstGeom prst="rect">
            <a:avLst/>
          </a:prstGeom>
          <a:noFill/>
        </p:spPr>
        <p:txBody>
          <a:bodyPr wrap="non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200" normalizeH="0" baseline="0" noProof="0">
                <a:ln>
                  <a:noFill/>
                </a:ln>
                <a:solidFill>
                  <a:srgbClr val="F7EDE3">
                    <a:lumMod val="50000"/>
                  </a:srgbClr>
                </a:solidFill>
                <a:effectLst/>
                <a:uLnTx/>
                <a:uFillTx/>
                <a:latin typeface="Arial" panose="020B0604020202020204"/>
                <a:ea typeface="+mn-ea"/>
                <a:cs typeface="+mn-cs"/>
              </a:rPr>
              <a:t>SOURCE</a:t>
            </a:r>
            <a:r>
              <a:rPr kumimoji="0" lang="en-US" sz="700" b="0" i="0" u="none" strike="noStrike" kern="1200" cap="none" spc="200" normalizeH="0" baseline="0" noProof="0">
                <a:ln>
                  <a:noFill/>
                </a:ln>
                <a:solidFill>
                  <a:srgbClr val="D14633"/>
                </a:solidFill>
                <a:effectLst/>
                <a:uLnTx/>
                <a:uFillTx/>
                <a:latin typeface="Arial" panose="020B0604020202020204"/>
                <a:ea typeface="+mn-ea"/>
                <a:cs typeface="+mn-cs"/>
              </a:rPr>
              <a:t> </a:t>
            </a:r>
            <a:r>
              <a:rPr kumimoji="0" lang="en-US" sz="700" b="0" i="1" u="none" strike="noStrike" kern="1200" cap="none" spc="0" normalizeH="0" baseline="0" noProof="0">
                <a:ln>
                  <a:noFill/>
                </a:ln>
                <a:solidFill>
                  <a:srgbClr val="F7EDE3">
                    <a:lumMod val="75000"/>
                  </a:srgbClr>
                </a:solidFill>
                <a:effectLst/>
                <a:uLnTx/>
                <a:uFillTx/>
                <a:latin typeface="Arial" panose="020B0604020202020204"/>
                <a:ea typeface="+mn-ea"/>
                <a:cs typeface="+mn-cs"/>
              </a:rPr>
              <a:t>The Cook Political Report with Amy Walter</a:t>
            </a:r>
          </a:p>
        </p:txBody>
      </p:sp>
      <p:sp>
        <p:nvSpPr>
          <p:cNvPr id="2" name="TextBox 2">
            <a:extLst>
              <a:ext uri="{FF2B5EF4-FFF2-40B4-BE49-F238E27FC236}">
                <a16:creationId xmlns:a16="http://schemas.microsoft.com/office/drawing/2014/main" id="{3DFFEE46-F73A-3974-B109-716898505D65}"/>
              </a:ext>
            </a:extLst>
          </p:cNvPr>
          <p:cNvSpPr txBox="1">
            <a:spLocks noChangeArrowheads="1"/>
          </p:cNvSpPr>
          <p:nvPr/>
        </p:nvSpPr>
        <p:spPr bwMode="auto">
          <a:xfrm>
            <a:off x="4348324" y="1871027"/>
            <a:ext cx="1371600" cy="3524042"/>
          </a:xfrm>
          <a:prstGeom prst="roundRect">
            <a:avLst>
              <a:gd name="adj" fmla="val 4200"/>
            </a:avLst>
          </a:prstGeom>
          <a:noFill/>
          <a:ln>
            <a:noFill/>
          </a:ln>
        </p:spPr>
        <p:txBody>
          <a:bodyPr wrap="square" lIns="64008" tIns="45720" rIns="64008" bIns="91440" anchor="t" anchorCtr="0">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CA-21 Costa</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CA-25 Ruiz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CA-47 Min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CT-05 Hayes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IL-17 Sorensen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IN-01 Mrvan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MI-03 Scholten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MN-02 OPEN (Craig)</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NH-01 OPEN (Pappas)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NH-02 Goodlander</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NV-01 Titus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NV-04 Horsford</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NY-18 Ryan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NY-22 Mannion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OR-05 Bynum</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PA-17 Deluzio</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WA-08 Schrier</a:t>
            </a:r>
          </a:p>
        </p:txBody>
      </p:sp>
      <p:sp>
        <p:nvSpPr>
          <p:cNvPr id="8" name="TextBox 2">
            <a:extLst>
              <a:ext uri="{FF2B5EF4-FFF2-40B4-BE49-F238E27FC236}">
                <a16:creationId xmlns:a16="http://schemas.microsoft.com/office/drawing/2014/main" id="{C7127153-3806-B653-B0BF-B47C1B635C83}"/>
              </a:ext>
            </a:extLst>
          </p:cNvPr>
          <p:cNvSpPr txBox="1">
            <a:spLocks noChangeArrowheads="1"/>
          </p:cNvSpPr>
          <p:nvPr/>
        </p:nvSpPr>
        <p:spPr bwMode="auto">
          <a:xfrm>
            <a:off x="8824486" y="1871027"/>
            <a:ext cx="1371600" cy="1654760"/>
          </a:xfrm>
          <a:prstGeom prst="roundRect">
            <a:avLst>
              <a:gd name="adj" fmla="val 3737"/>
            </a:avLst>
          </a:prstGeom>
          <a:noFill/>
          <a:ln>
            <a:noFill/>
          </a:ln>
        </p:spPr>
        <p:txBody>
          <a:bodyPr wrap="square" lIns="64008" tIns="45720" rIns="64008" bIns="91440" anchor="t" anchorCtr="0">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IA-03 Nunn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MI-10 OPEN (James)</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NC-01 Davis</a:t>
            </a:r>
            <a:endPar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endParaRP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NY-17 Lawler</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OH-09 Kaptur</a:t>
            </a:r>
            <a:endPar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endParaRP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PA-08 Bresnahan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TX-34 Gonzalez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VA-01 Wittman</a:t>
            </a:r>
          </a:p>
        </p:txBody>
      </p:sp>
      <p:sp>
        <p:nvSpPr>
          <p:cNvPr id="21" name="TextBox 20">
            <a:extLst>
              <a:ext uri="{FF2B5EF4-FFF2-40B4-BE49-F238E27FC236}">
                <a16:creationId xmlns:a16="http://schemas.microsoft.com/office/drawing/2014/main" id="{4FF80508-9433-AC83-E0FF-1AE1263A79A1}"/>
              </a:ext>
            </a:extLst>
          </p:cNvPr>
          <p:cNvSpPr txBox="1">
            <a:spLocks noChangeArrowheads="1"/>
          </p:cNvSpPr>
          <p:nvPr/>
        </p:nvSpPr>
        <p:spPr bwMode="auto">
          <a:xfrm>
            <a:off x="5840377" y="1871027"/>
            <a:ext cx="1492051" cy="2237423"/>
          </a:xfrm>
          <a:prstGeom prst="roundRect">
            <a:avLst>
              <a:gd name="adj" fmla="val 4754"/>
            </a:avLst>
          </a:prstGeom>
          <a:noFill/>
          <a:ln>
            <a:noFill/>
          </a:ln>
        </p:spPr>
        <p:txBody>
          <a:bodyPr wrap="square" lIns="64008" tIns="45720" rIns="64008" bIns="91440" anchor="t" anchorCtr="0">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CA-45 Tran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FL-23 Moskowitz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MI-08 McDonald Rivet</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NE-02 OPEN (Bacon)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NJ-09 Pou</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NV-03 Lee</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NY-03 Suozzi</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NY-19 Riley</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OH-13 Sykes</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TX-28 Cuellar</a:t>
            </a:r>
            <a:endPar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endParaRP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A4580"/>
                </a:solidFill>
                <a:effectLst/>
                <a:uLnTx/>
                <a:uFillTx/>
                <a:latin typeface="Arial" panose="020B0604020202020204"/>
                <a:ea typeface="MS PGothic" charset="-128"/>
                <a:cs typeface="+mn-cs"/>
              </a:rPr>
              <a:t>VA-07 Vindman</a:t>
            </a:r>
          </a:p>
        </p:txBody>
      </p:sp>
      <p:sp>
        <p:nvSpPr>
          <p:cNvPr id="22" name="TextBox 2">
            <a:extLst>
              <a:ext uri="{FF2B5EF4-FFF2-40B4-BE49-F238E27FC236}">
                <a16:creationId xmlns:a16="http://schemas.microsoft.com/office/drawing/2014/main" id="{EC901D16-ACB0-0C24-2E6F-22DE558ACD91}"/>
              </a:ext>
            </a:extLst>
          </p:cNvPr>
          <p:cNvSpPr txBox="1">
            <a:spLocks noChangeArrowheads="1"/>
          </p:cNvSpPr>
          <p:nvPr/>
        </p:nvSpPr>
        <p:spPr bwMode="auto">
          <a:xfrm>
            <a:off x="10316538" y="1871027"/>
            <a:ext cx="1492052" cy="2625864"/>
          </a:xfrm>
          <a:prstGeom prst="roundRect">
            <a:avLst>
              <a:gd name="adj" fmla="val 4443"/>
            </a:avLst>
          </a:prstGeom>
          <a:noFill/>
          <a:ln>
            <a:noFill/>
          </a:ln>
        </p:spPr>
        <p:txBody>
          <a:bodyPr wrap="square" lIns="64008" tIns="45720" rIns="64008" bIns="91440" numCol="1" anchor="t" anchorCtr="0">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AK-AL Begich III</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AZ-02 Crane</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CO-03 Hurd</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FL-13 Luna</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IA-02 OPEN (Hinson)</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ME-02 OPEN (Golden)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MI-04 Huizenga</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MT-01 Zinke</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NC-11 Edwards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PA-01 Fitzpatrick</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TX-15 De La Cruz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A4580"/>
                </a:solidFill>
                <a:effectLst/>
                <a:uLnTx/>
                <a:uFillTx/>
                <a:latin typeface="Arial" panose="020B0604020202020204"/>
                <a:ea typeface="MS PGothic" charset="-128"/>
                <a:cs typeface="+mn-cs"/>
              </a:rPr>
              <a:t>TX-35 OPEN (Casar)</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WI-01 Steil</a:t>
            </a:r>
          </a:p>
        </p:txBody>
      </p:sp>
      <p:sp>
        <p:nvSpPr>
          <p:cNvPr id="25" name="TextBox 2">
            <a:extLst>
              <a:ext uri="{FF2B5EF4-FFF2-40B4-BE49-F238E27FC236}">
                <a16:creationId xmlns:a16="http://schemas.microsoft.com/office/drawing/2014/main" id="{D2DC8A23-EE5B-AC1A-628B-305EA6D95DF8}"/>
              </a:ext>
            </a:extLst>
          </p:cNvPr>
          <p:cNvSpPr txBox="1">
            <a:spLocks noChangeArrowheads="1"/>
          </p:cNvSpPr>
          <p:nvPr/>
        </p:nvSpPr>
        <p:spPr bwMode="auto">
          <a:xfrm>
            <a:off x="8824486" y="1209692"/>
            <a:ext cx="1371600" cy="640080"/>
          </a:xfrm>
          <a:prstGeom prst="roundRect">
            <a:avLst/>
          </a:prstGeom>
          <a:solidFill>
            <a:srgbClr val="F47484"/>
          </a:solidFill>
          <a:ln w="9525">
            <a:noFill/>
            <a:miter lim="800000"/>
            <a:headEnd/>
            <a:tailEnd/>
          </a:ln>
        </p:spPr>
        <p:txBody>
          <a:bodyPr wrap="square" anchor="ctr" anchorCtr="0">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t>Lean Republican</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a:ea typeface="MS PGothic" charset="-128"/>
                <a:cs typeface="+mn-cs"/>
              </a:rPr>
              <a:t>3 DEM, 5 GOP</a:t>
            </a:r>
          </a:p>
        </p:txBody>
      </p:sp>
      <p:sp>
        <p:nvSpPr>
          <p:cNvPr id="26" name="TextBox 25">
            <a:extLst>
              <a:ext uri="{FF2B5EF4-FFF2-40B4-BE49-F238E27FC236}">
                <a16:creationId xmlns:a16="http://schemas.microsoft.com/office/drawing/2014/main" id="{AFB1B34F-3E37-CA54-5EE0-AB98EFEE2ABC}"/>
              </a:ext>
            </a:extLst>
          </p:cNvPr>
          <p:cNvSpPr txBox="1"/>
          <p:nvPr/>
        </p:nvSpPr>
        <p:spPr>
          <a:xfrm>
            <a:off x="10316538" y="1209692"/>
            <a:ext cx="1371600" cy="640080"/>
          </a:xfrm>
          <a:prstGeom prst="roundRect">
            <a:avLst/>
          </a:prstGeom>
          <a:solidFill>
            <a:srgbClr val="EC3C4C"/>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Likely Republican</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2 DEM, 11 GOP</a:t>
            </a:r>
          </a:p>
        </p:txBody>
      </p:sp>
      <p:sp>
        <p:nvSpPr>
          <p:cNvPr id="27" name="TextBox 2">
            <a:extLst>
              <a:ext uri="{FF2B5EF4-FFF2-40B4-BE49-F238E27FC236}">
                <a16:creationId xmlns:a16="http://schemas.microsoft.com/office/drawing/2014/main" id="{96F67500-3CEF-303B-A87C-AED0B8476EF7}"/>
              </a:ext>
            </a:extLst>
          </p:cNvPr>
          <p:cNvSpPr txBox="1">
            <a:spLocks noChangeArrowheads="1"/>
          </p:cNvSpPr>
          <p:nvPr/>
        </p:nvSpPr>
        <p:spPr bwMode="auto">
          <a:xfrm>
            <a:off x="7332431" y="1209692"/>
            <a:ext cx="1371600" cy="640080"/>
          </a:xfrm>
          <a:prstGeom prst="roundRect">
            <a:avLst/>
          </a:prstGeom>
          <a:solidFill>
            <a:srgbClr val="ACACAC"/>
          </a:solidFill>
          <a:ln w="9525">
            <a:noFill/>
            <a:miter lim="800000"/>
            <a:headEnd/>
            <a:tailEnd/>
          </a:ln>
        </p:spPr>
        <p:txBody>
          <a:bodyPr wrap="square" anchor="ctr" anchorCtr="0">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ctr" defTabSz="285750" rtl="0" eaLnBrk="1" fontAlgn="auto" latinLnBrk="0" hangingPunct="1">
              <a:lnSpc>
                <a:spcPct val="100000"/>
              </a:lnSpc>
              <a:spcBef>
                <a:spcPts val="0"/>
              </a:spcBef>
              <a:spcAft>
                <a:spcPts val="300"/>
              </a:spcAft>
              <a:buClrTx/>
              <a:buSzTx/>
              <a:buFont typeface="Arial" charset="0"/>
              <a:buNone/>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t>Toss</a:t>
            </a:r>
            <a:b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br>
            <a: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t>Up</a:t>
            </a:r>
          </a:p>
          <a:p>
            <a:pPr marL="0" marR="0" lvl="0" indent="0" algn="ctr" defTabSz="285750" rtl="0" eaLnBrk="1" fontAlgn="auto" latinLnBrk="0" hangingPunct="1">
              <a:lnSpc>
                <a:spcPct val="100000"/>
              </a:lnSpc>
              <a:spcBef>
                <a:spcPts val="0"/>
              </a:spcBef>
              <a:spcAft>
                <a:spcPts val="300"/>
              </a:spcAft>
              <a:buClrTx/>
              <a:buSzTx/>
              <a:buFont typeface="Arial" charset="0"/>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a:ea typeface="MS PGothic" charset="-128"/>
                <a:cs typeface="+mn-cs"/>
              </a:rPr>
              <a:t>5 DEM, 12 GOP</a:t>
            </a:r>
            <a:endParaRPr kumimoji="0" lang="en-US" altLang="en-US" sz="800" b="1" i="0" u="none" strike="noStrike" kern="1200" cap="none" spc="0" normalizeH="0" baseline="0" noProof="0">
              <a:ln>
                <a:noFill/>
              </a:ln>
              <a:solidFill>
                <a:srgbClr val="FFFFFF"/>
              </a:solidFill>
              <a:effectLst/>
              <a:uLnTx/>
              <a:uFillTx/>
              <a:latin typeface="Arial" panose="020B0604020202020204"/>
              <a:ea typeface="MS PGothic" charset="-128"/>
              <a:cs typeface="+mn-cs"/>
            </a:endParaRPr>
          </a:p>
        </p:txBody>
      </p:sp>
      <p:sp>
        <p:nvSpPr>
          <p:cNvPr id="28" name="TextBox 27">
            <a:extLst>
              <a:ext uri="{FF2B5EF4-FFF2-40B4-BE49-F238E27FC236}">
                <a16:creationId xmlns:a16="http://schemas.microsoft.com/office/drawing/2014/main" id="{A03D50B3-9084-B627-EA50-A0795FBEB251}"/>
              </a:ext>
            </a:extLst>
          </p:cNvPr>
          <p:cNvSpPr txBox="1">
            <a:spLocks noChangeArrowheads="1"/>
          </p:cNvSpPr>
          <p:nvPr/>
        </p:nvSpPr>
        <p:spPr bwMode="auto">
          <a:xfrm>
            <a:off x="5840378" y="1209692"/>
            <a:ext cx="1371600" cy="640080"/>
          </a:xfrm>
          <a:prstGeom prst="roundRect">
            <a:avLst/>
          </a:prstGeom>
          <a:solidFill>
            <a:srgbClr val="74A4D4"/>
          </a:solidFill>
          <a:ln w="9525">
            <a:noFill/>
            <a:miter lim="800000"/>
            <a:headEnd/>
            <a:tailEnd/>
          </a:ln>
        </p:spPr>
        <p:txBody>
          <a:bodyPr wrap="square" anchor="ctr" anchorCtr="0">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t>Lean Democrat</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a:ea typeface="MS PGothic" charset="-128"/>
                <a:cs typeface="+mn-cs"/>
              </a:rPr>
              <a:t>10 DEM, 1 GOP</a:t>
            </a:r>
            <a:endParaRPr kumimoji="0" lang="en-US" altLang="en-US" sz="800" b="1" i="0" u="none" strike="noStrike" kern="1200" cap="none" spc="0" normalizeH="0" baseline="0" noProof="0">
              <a:ln>
                <a:noFill/>
              </a:ln>
              <a:solidFill>
                <a:srgbClr val="FFFFFF"/>
              </a:solidFill>
              <a:effectLst/>
              <a:uLnTx/>
              <a:uFillTx/>
              <a:latin typeface="Arial" panose="020B0604020202020204"/>
              <a:ea typeface="MS PGothic" charset="-128"/>
              <a:cs typeface="+mn-cs"/>
            </a:endParaRPr>
          </a:p>
        </p:txBody>
      </p:sp>
      <p:sp>
        <p:nvSpPr>
          <p:cNvPr id="29" name="TextBox 2">
            <a:extLst>
              <a:ext uri="{FF2B5EF4-FFF2-40B4-BE49-F238E27FC236}">
                <a16:creationId xmlns:a16="http://schemas.microsoft.com/office/drawing/2014/main" id="{1CB6522B-B352-F745-2144-63201B429E8B}"/>
              </a:ext>
            </a:extLst>
          </p:cNvPr>
          <p:cNvSpPr txBox="1">
            <a:spLocks noChangeArrowheads="1"/>
          </p:cNvSpPr>
          <p:nvPr/>
        </p:nvSpPr>
        <p:spPr bwMode="auto">
          <a:xfrm>
            <a:off x="4348324" y="1209692"/>
            <a:ext cx="1371600" cy="640080"/>
          </a:xfrm>
          <a:prstGeom prst="roundRect">
            <a:avLst/>
          </a:prstGeom>
          <a:solidFill>
            <a:srgbClr val="347CBC"/>
          </a:solidFill>
          <a:ln w="9525">
            <a:noFill/>
            <a:miter lim="800000"/>
            <a:headEnd/>
            <a:tailEnd/>
          </a:ln>
        </p:spPr>
        <p:txBody>
          <a:bodyPr wrap="square" anchor="ctr" anchorCtr="0">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ctr" defTabSz="457200" rtl="0" eaLnBrk="1" fontAlgn="auto" latinLnBrk="0" hangingPunct="1">
              <a:lnSpc>
                <a:spcPct val="100000"/>
              </a:lnSpc>
              <a:spcBef>
                <a:spcPts val="0"/>
              </a:spcBef>
              <a:spcAft>
                <a:spcPts val="300"/>
              </a:spcAft>
              <a:buClrTx/>
              <a:buSzTx/>
              <a:buFont typeface="Arial" charset="0"/>
              <a:buNone/>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a:ea typeface="MS PGothic" charset="-128"/>
                <a:cs typeface="+mn-cs"/>
              </a:rPr>
              <a:t>Likely Democrat</a:t>
            </a:r>
          </a:p>
          <a:p>
            <a:pPr marL="0" marR="0" lvl="0" indent="0" algn="ctr" defTabSz="457200" rtl="0" eaLnBrk="1" fontAlgn="auto" latinLnBrk="0" hangingPunct="1">
              <a:lnSpc>
                <a:spcPct val="100000"/>
              </a:lnSpc>
              <a:spcBef>
                <a:spcPts val="0"/>
              </a:spcBef>
              <a:spcAft>
                <a:spcPts val="300"/>
              </a:spcAft>
              <a:buClrTx/>
              <a:buSzTx/>
              <a:buFont typeface="Arial" charset="0"/>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a:ea typeface="MS PGothic" charset="-128"/>
                <a:cs typeface="+mn-cs"/>
              </a:rPr>
              <a:t>17 DEM</a:t>
            </a:r>
            <a:endParaRPr kumimoji="0" lang="en-US" altLang="en-US" sz="800" b="1" i="0" u="none" strike="noStrike" kern="1200" cap="none" spc="0" normalizeH="0" baseline="0" noProof="0">
              <a:ln>
                <a:noFill/>
              </a:ln>
              <a:solidFill>
                <a:srgbClr val="FFFFFF"/>
              </a:solidFill>
              <a:effectLst/>
              <a:uLnTx/>
              <a:uFillTx/>
              <a:latin typeface="Arial" panose="020B0604020202020204"/>
              <a:ea typeface="MS PGothic" charset="-128"/>
              <a:cs typeface="+mn-cs"/>
            </a:endParaRPr>
          </a:p>
        </p:txBody>
      </p:sp>
      <p:sp>
        <p:nvSpPr>
          <p:cNvPr id="30" name="TextBox 2">
            <a:extLst>
              <a:ext uri="{FF2B5EF4-FFF2-40B4-BE49-F238E27FC236}">
                <a16:creationId xmlns:a16="http://schemas.microsoft.com/office/drawing/2014/main" id="{CFCDCE99-C46A-20A4-B5AA-CCA6C946B44D}"/>
              </a:ext>
            </a:extLst>
          </p:cNvPr>
          <p:cNvSpPr txBox="1">
            <a:spLocks noChangeArrowheads="1"/>
          </p:cNvSpPr>
          <p:nvPr/>
        </p:nvSpPr>
        <p:spPr bwMode="auto">
          <a:xfrm>
            <a:off x="7332431" y="1871026"/>
            <a:ext cx="1492053" cy="3772975"/>
          </a:xfrm>
          <a:prstGeom prst="roundRect">
            <a:avLst>
              <a:gd name="adj" fmla="val 3737"/>
            </a:avLst>
          </a:prstGeom>
          <a:noFill/>
          <a:ln>
            <a:noFill/>
          </a:ln>
        </p:spPr>
        <p:txBody>
          <a:bodyPr wrap="square" lIns="64008" tIns="45720" rIns="64008" bIns="91440" anchor="t" anchorCtr="0">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E487E"/>
                </a:solidFill>
                <a:effectLst/>
                <a:uLnTx/>
                <a:uFillTx/>
                <a:latin typeface="Arial" panose="020B0604020202020204"/>
                <a:ea typeface="MS PGothic" charset="-128"/>
                <a:cs typeface="+mn-cs"/>
              </a:rPr>
              <a:t>CA-13 Gray</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NM-02 Vasquez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1E487E"/>
                </a:solidFill>
                <a:effectLst/>
                <a:uLnTx/>
                <a:uFillTx/>
                <a:latin typeface="Arial" panose="020B0604020202020204"/>
                <a:ea typeface="MS PGothic" charset="-128"/>
                <a:cs typeface="+mn-cs"/>
              </a:rPr>
              <a:t>NY-04 Gillen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OH-01 Landsman</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1E487E"/>
                </a:solidFill>
                <a:effectLst/>
                <a:uLnTx/>
                <a:uFillTx/>
                <a:latin typeface="Arial" panose="020B0604020202020204"/>
                <a:ea typeface="MS PGothic" charset="-128"/>
                <a:cs typeface="+mn-cs"/>
              </a:rPr>
              <a:t>WA-03 Perez</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AZ-01- OPEN (Schweikert)</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AZ-06 Ciscomani</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CA-22 Valadao</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CA-48 Issa</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CO-08 Evans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IA-01 Miller-Meeks</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MI-07 Barrett</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NJ-07 Kean Jr.</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PA-07 Mackenzie</a:t>
            </a: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rPr>
              <a:t>PA-10 Perry</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VA-02 Kiggans</a:t>
            </a:r>
            <a:endParaRPr kumimoji="0" lang="en-US" sz="1000" b="0" i="1" u="none" strike="noStrike" kern="1200" cap="none" spc="0" normalizeH="0" baseline="0" noProof="0">
              <a:ln>
                <a:noFill/>
              </a:ln>
              <a:solidFill>
                <a:srgbClr val="BC3939"/>
              </a:solidFill>
              <a:effectLst/>
              <a:uLnTx/>
              <a:uFillTx/>
              <a:latin typeface="Arial" panose="020B0604020202020204"/>
              <a:ea typeface="MS PGothic" charset="-128"/>
              <a:cs typeface="+mn-cs"/>
            </a:endParaRPr>
          </a:p>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000" b="0" i="0" u="none" strike="noStrike" kern="1200" cap="none" spc="0" normalizeH="0" baseline="0" noProof="0">
                <a:ln>
                  <a:noFill/>
                </a:ln>
                <a:solidFill>
                  <a:srgbClr val="BC3939"/>
                </a:solidFill>
                <a:effectLst/>
                <a:uLnTx/>
                <a:uFillTx/>
                <a:latin typeface="Arial" panose="020B0604020202020204"/>
                <a:ea typeface="MS PGothic" charset="-128"/>
                <a:cs typeface="+mn-cs"/>
              </a:rPr>
              <a:t>WI-03 Van Orden</a:t>
            </a:r>
            <a:endParaRPr kumimoji="0" lang="en-US" altLang="en-US" sz="1000" b="1" i="1" u="none" strike="noStrike" kern="1200" cap="none" spc="0" normalizeH="0" baseline="0" noProof="0">
              <a:ln>
                <a:noFill/>
              </a:ln>
              <a:solidFill>
                <a:srgbClr val="BC3939"/>
              </a:solidFill>
              <a:effectLst/>
              <a:uLnTx/>
              <a:uFillTx/>
              <a:latin typeface="Arial" panose="020B0604020202020204"/>
              <a:ea typeface="Verdana" panose="020B0604030504040204" pitchFamily="34" charset="0"/>
              <a:cs typeface="Verdana" panose="020B0604030504040204" pitchFamily="34" charset="0"/>
            </a:endParaRPr>
          </a:p>
        </p:txBody>
      </p:sp>
      <p:sp>
        <p:nvSpPr>
          <p:cNvPr id="31" name="TextBox 2">
            <a:extLst>
              <a:ext uri="{FF2B5EF4-FFF2-40B4-BE49-F238E27FC236}">
                <a16:creationId xmlns:a16="http://schemas.microsoft.com/office/drawing/2014/main" id="{3FE765FA-B661-2240-4E3A-77DD23859BEC}"/>
              </a:ext>
            </a:extLst>
          </p:cNvPr>
          <p:cNvSpPr txBox="1">
            <a:spLocks noChangeArrowheads="1"/>
          </p:cNvSpPr>
          <p:nvPr/>
        </p:nvSpPr>
        <p:spPr bwMode="auto">
          <a:xfrm>
            <a:off x="9682166" y="4663099"/>
            <a:ext cx="1737360" cy="794147"/>
          </a:xfrm>
          <a:prstGeom prst="roundRect">
            <a:avLst>
              <a:gd name="adj" fmla="val 11192"/>
            </a:avLst>
          </a:prstGeom>
          <a:noFill/>
          <a:ln w="12700">
            <a:solidFill>
              <a:schemeClr val="bg2"/>
            </a:solidFill>
          </a:ln>
        </p:spPr>
        <p:txBody>
          <a:bodyPr wrap="square" lIns="91440" tIns="91440" rIns="91440" bIns="91440" anchor="t" anchorCtr="0">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200"/>
              </a:spcAft>
              <a:buClrTx/>
              <a:buSzTx/>
              <a:buFont typeface="Arial" charset="0"/>
              <a:buNone/>
              <a:tabLst/>
              <a:defRPr/>
            </a:pPr>
            <a:r>
              <a:rPr kumimoji="0" lang="en-US" altLang="en-US" sz="1100" b="0" i="0" u="none" strike="noStrike" kern="1200" cap="none" spc="0" normalizeH="0" baseline="0" noProof="0">
                <a:ln>
                  <a:noFill/>
                </a:ln>
                <a:solidFill>
                  <a:srgbClr val="1A4580"/>
                </a:solidFill>
                <a:effectLst/>
                <a:uLnTx/>
                <a:uFillTx/>
                <a:latin typeface="Arial" panose="020B0604020202020204"/>
                <a:ea typeface="MS PGothic" charset="-128"/>
                <a:cs typeface="Arial" panose="020B0604020202020204" pitchFamily="34" charset="0"/>
              </a:rPr>
              <a:t>Democrat-held seat</a:t>
            </a:r>
            <a:r>
              <a:rPr kumimoji="0" lang="en-US" altLang="en-US" sz="1100" b="0" i="0" u="none" strike="noStrike" kern="1200" cap="none" spc="0" normalizeH="0" baseline="0" noProof="0">
                <a:ln>
                  <a:noFill/>
                </a:ln>
                <a:solidFill>
                  <a:srgbClr val="0080E4"/>
                </a:solidFill>
                <a:effectLst/>
                <a:uLnTx/>
                <a:uFillTx/>
                <a:latin typeface="Arial" panose="020B0604020202020204"/>
                <a:ea typeface="MS PGothic" charset="-128"/>
                <a:cs typeface="Arial" panose="020B0604020202020204" pitchFamily="34" charset="0"/>
              </a:rPr>
              <a:t>	</a:t>
            </a:r>
          </a:p>
          <a:p>
            <a:pPr marL="0" marR="0" lvl="0" indent="0" algn="l" defTabSz="914400" rtl="0" eaLnBrk="1" fontAlgn="auto" latinLnBrk="0" hangingPunct="1">
              <a:lnSpc>
                <a:spcPct val="100000"/>
              </a:lnSpc>
              <a:spcBef>
                <a:spcPct val="0"/>
              </a:spcBef>
              <a:spcAft>
                <a:spcPts val="200"/>
              </a:spcAft>
              <a:buClrTx/>
              <a:buSzTx/>
              <a:buFont typeface="Arial" charset="0"/>
              <a:buNone/>
              <a:tabLst/>
              <a:defRPr/>
            </a:pPr>
            <a:r>
              <a:rPr kumimoji="0" lang="en-US" altLang="en-US" sz="1100" b="0" i="0" u="none" strike="noStrike" kern="1200" cap="none" spc="0" normalizeH="0" baseline="0" noProof="0">
                <a:ln>
                  <a:noFill/>
                </a:ln>
                <a:solidFill>
                  <a:srgbClr val="BC3939"/>
                </a:solidFill>
                <a:effectLst/>
                <a:uLnTx/>
                <a:uFillTx/>
                <a:latin typeface="Arial" panose="020B0604020202020204"/>
                <a:ea typeface="MS PGothic" charset="-128"/>
                <a:cs typeface="Arial" panose="020B0604020202020204" pitchFamily="34" charset="0"/>
              </a:rPr>
              <a:t>Republican-held seat  </a:t>
            </a:r>
          </a:p>
          <a:p>
            <a:pPr marL="0" marR="0" lvl="0" indent="0" algn="l" defTabSz="914400" rtl="0" eaLnBrk="1" fontAlgn="auto" latinLnBrk="0" hangingPunct="1">
              <a:lnSpc>
                <a:spcPct val="100000"/>
              </a:lnSpc>
              <a:spcBef>
                <a:spcPct val="0"/>
              </a:spcBef>
              <a:spcAft>
                <a:spcPts val="200"/>
              </a:spcAft>
              <a:buClrTx/>
              <a:buSzTx/>
              <a:buFont typeface="Arial" charset="0"/>
              <a:buNone/>
              <a:tabLst/>
              <a:defRPr/>
            </a:pPr>
            <a:r>
              <a:rPr kumimoji="0" lang="en-US" altLang="en-US" sz="1100" b="0" i="1" u="none" strike="noStrike" kern="1200" cap="none" spc="0" normalizeH="0" baseline="0" noProof="0">
                <a:ln>
                  <a:noFill/>
                </a:ln>
                <a:solidFill>
                  <a:srgbClr val="342649"/>
                </a:solidFill>
                <a:effectLst/>
                <a:uLnTx/>
                <a:uFillTx/>
                <a:latin typeface="Arial" panose="020B0604020202020204"/>
                <a:ea typeface="MS PGothic" charset="-128"/>
                <a:cs typeface="Arial" panose="020B0604020202020204" pitchFamily="34" charset="0"/>
              </a:rPr>
              <a:t>Freshman member</a:t>
            </a:r>
          </a:p>
        </p:txBody>
      </p:sp>
    </p:spTree>
    <p:extLst>
      <p:ext uri="{BB962C8B-B14F-4D97-AF65-F5344CB8AC3E}">
        <p14:creationId xmlns:p14="http://schemas.microsoft.com/office/powerpoint/2010/main" val="82222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2DDEA-62AC-9AC6-DC58-86199783C921}"/>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6EB72D9D-1060-562F-1BDE-6D03940B2141}"/>
              </a:ext>
            </a:extLst>
          </p:cNvPr>
          <p:cNvSpPr>
            <a:spLocks noGrp="1"/>
          </p:cNvSpPr>
          <p:nvPr>
            <p:ph type="title"/>
          </p:nvPr>
        </p:nvSpPr>
        <p:spPr/>
        <p:txBody>
          <a:bodyPr/>
          <a:lstStyle/>
          <a:p>
            <a:r>
              <a:rPr lang="en-US" sz="2400"/>
              <a:t>2026 Midterms: likelihood of potential outcomes</a:t>
            </a:r>
          </a:p>
        </p:txBody>
      </p:sp>
      <p:graphicFrame>
        <p:nvGraphicFramePr>
          <p:cNvPr id="2" name="Table 1">
            <a:extLst>
              <a:ext uri="{FF2B5EF4-FFF2-40B4-BE49-F238E27FC236}">
                <a16:creationId xmlns:a16="http://schemas.microsoft.com/office/drawing/2014/main" id="{BFBFA535-C4C1-13F9-19D9-5520BD02E2FC}"/>
              </a:ext>
            </a:extLst>
          </p:cNvPr>
          <p:cNvGraphicFramePr>
            <a:graphicFrameLocks noGrp="1"/>
          </p:cNvGraphicFramePr>
          <p:nvPr>
            <p:extLst>
              <p:ext uri="{D42A27DB-BD31-4B8C-83A1-F6EECF244321}">
                <p14:modId xmlns:p14="http://schemas.microsoft.com/office/powerpoint/2010/main" val="3489240609"/>
              </p:ext>
            </p:extLst>
          </p:nvPr>
        </p:nvGraphicFramePr>
        <p:xfrm>
          <a:off x="1347021" y="1406011"/>
          <a:ext cx="9261986" cy="4692943"/>
        </p:xfrm>
        <a:graphic>
          <a:graphicData uri="http://schemas.openxmlformats.org/drawingml/2006/table">
            <a:tbl>
              <a:tblPr>
                <a:tableStyleId>{073A0DAA-6AF3-43AB-8588-CEC1D06C72B9}</a:tableStyleId>
              </a:tblPr>
              <a:tblGrid>
                <a:gridCol w="1038368">
                  <a:extLst>
                    <a:ext uri="{9D8B030D-6E8A-4147-A177-3AD203B41FA5}">
                      <a16:colId xmlns:a16="http://schemas.microsoft.com/office/drawing/2014/main" val="4042110260"/>
                    </a:ext>
                  </a:extLst>
                </a:gridCol>
                <a:gridCol w="1038368">
                  <a:extLst>
                    <a:ext uri="{9D8B030D-6E8A-4147-A177-3AD203B41FA5}">
                      <a16:colId xmlns:a16="http://schemas.microsoft.com/office/drawing/2014/main" val="3357144973"/>
                    </a:ext>
                  </a:extLst>
                </a:gridCol>
                <a:gridCol w="1038368">
                  <a:extLst>
                    <a:ext uri="{9D8B030D-6E8A-4147-A177-3AD203B41FA5}">
                      <a16:colId xmlns:a16="http://schemas.microsoft.com/office/drawing/2014/main" val="2400881914"/>
                    </a:ext>
                  </a:extLst>
                </a:gridCol>
                <a:gridCol w="1302176">
                  <a:extLst>
                    <a:ext uri="{9D8B030D-6E8A-4147-A177-3AD203B41FA5}">
                      <a16:colId xmlns:a16="http://schemas.microsoft.com/office/drawing/2014/main" val="2048988109"/>
                    </a:ext>
                  </a:extLst>
                </a:gridCol>
                <a:gridCol w="4844706">
                  <a:extLst>
                    <a:ext uri="{9D8B030D-6E8A-4147-A177-3AD203B41FA5}">
                      <a16:colId xmlns:a16="http://schemas.microsoft.com/office/drawing/2014/main" val="19939615"/>
                    </a:ext>
                  </a:extLst>
                </a:gridCol>
              </a:tblGrid>
              <a:tr h="6492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ea typeface="Verdana" panose="020B0604030504040204" pitchFamily="34" charset="0"/>
                          <a:cs typeface="Arial" panose="020B0604020202020204" pitchFamily="34" charset="0"/>
                        </a:rPr>
                        <a:t>POTUS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solidFill>
                            <a:schemeClr val="tx1"/>
                          </a:solidFill>
                          <a:latin typeface="+mn-lt"/>
                          <a:ea typeface="Verdana" panose="020B0604030504040204" pitchFamily="34" charset="0"/>
                          <a:cs typeface="Arial" panose="020B0604020202020204" pitchFamily="34" charset="0"/>
                        </a:rPr>
                        <a:t>House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ea typeface="Verdana" panose="020B0604030504040204" pitchFamily="34" charset="0"/>
                          <a:cs typeface="Arial" panose="020B0604020202020204" pitchFamily="34" charset="0"/>
                        </a:rPr>
                        <a:t>Senate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ea typeface="Verdana" panose="020B0604030504040204" pitchFamily="34" charset="0"/>
                          <a:cs typeface="Arial" panose="020B0604020202020204" pitchFamily="34" charset="0"/>
                        </a:rPr>
                        <a:t>Likelihood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ea typeface="Verdana" panose="020B0604030504040204" pitchFamily="34" charset="0"/>
                          <a:cs typeface="Arial" panose="020B0604020202020204" pitchFamily="34" charset="0"/>
                        </a:rPr>
                        <a:t>Likelihood 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1138034"/>
                  </a:ext>
                </a:extLst>
              </a:tr>
              <a:tr h="1048026">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80E3"/>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1200" b="1">
                          <a:solidFill>
                            <a:schemeClr val="tx1"/>
                          </a:solidFill>
                          <a:latin typeface="+mn-lt"/>
                          <a:ea typeface="Verdana"/>
                          <a:cs typeface="Arial"/>
                        </a:rPr>
                        <a:t>High</a:t>
                      </a:r>
                      <a:endParaRPr lang="en-US" sz="1200" b="1">
                        <a:solidFill>
                          <a:schemeClr val="tx1"/>
                        </a:solidFill>
                        <a:latin typeface="+mn-lt"/>
                        <a:ea typeface="Verdana" panose="020B0604030504040204" pitchFamily="34" charset="0"/>
                        <a:cs typeface="Arial" panose="020B0604020202020204" pitchFamily="34" charset="0"/>
                      </a:endParaRPr>
                    </a:p>
                    <a:p>
                      <a:pPr algn="ctr"/>
                      <a:r>
                        <a:rPr lang="en-US" sz="1200" b="1">
                          <a:solidFill>
                            <a:srgbClr val="00B050"/>
                          </a:solidFill>
                          <a:latin typeface="+mn-lt"/>
                          <a:ea typeface="Verdana" panose="020B060403050404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The president’s party has lost seats in 17 of 19 midterm elections since WWII, and Democrats would need to flip just three seats to secure a majority in the 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3519484"/>
                  </a:ext>
                </a:extLst>
              </a:tr>
              <a:tr h="1048026">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a:cs typeface="Aria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1200" b="1">
                          <a:solidFill>
                            <a:schemeClr val="tx1"/>
                          </a:solidFill>
                          <a:latin typeface="+mn-lt"/>
                          <a:ea typeface="Verdana"/>
                          <a:cs typeface="Arial"/>
                        </a:rPr>
                        <a:t>Medium</a:t>
                      </a:r>
                      <a:endParaRPr lang="en-US" sz="1200" b="1">
                        <a:solidFill>
                          <a:schemeClr val="tx1"/>
                        </a:solidFill>
                        <a:latin typeface="+mn-lt"/>
                        <a:ea typeface="Verdana" panose="020B0604030504040204" pitchFamily="34" charset="0"/>
                        <a:cs typeface="Arial" panose="020B0604020202020204" pitchFamily="34" charset="0"/>
                      </a:endParaRPr>
                    </a:p>
                    <a:p>
                      <a:pPr algn="ctr"/>
                      <a:r>
                        <a:rPr lang="en-US" sz="1200" b="1">
                          <a:solidFill>
                            <a:srgbClr val="FFC000"/>
                          </a:solidFill>
                          <a:latin typeface="+mn-lt"/>
                          <a:ea typeface="Verdana" panose="020B060403050404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a:solidFill>
                            <a:schemeClr val="tx1"/>
                          </a:solidFill>
                          <a:latin typeface="+mn-lt"/>
                        </a:rPr>
                        <a:t>The Senate map is favorable for Republicans, and redistricting efforts across several Republican-led states could help the GOP maintain control if President Trump remains popular with his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208023"/>
                  </a:ext>
                </a:extLst>
              </a:tr>
              <a:tr h="973834">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80E3"/>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80E3"/>
                    </a:solidFill>
                  </a:tcPr>
                </a:tc>
                <a:tc>
                  <a:txBody>
                    <a:bodyPr/>
                    <a:lstStyle/>
                    <a:p>
                      <a:pPr algn="ctr"/>
                      <a:r>
                        <a:rPr lang="en-US" sz="1200" b="1">
                          <a:solidFill>
                            <a:schemeClr val="tx1"/>
                          </a:solidFill>
                          <a:latin typeface="+mn-lt"/>
                          <a:ea typeface="Verdana"/>
                          <a:cs typeface="Arial"/>
                        </a:rPr>
                        <a:t>Very Low</a:t>
                      </a:r>
                      <a:endParaRPr lang="en-US" sz="1200" b="1">
                        <a:solidFill>
                          <a:schemeClr val="tx1"/>
                        </a:solidFill>
                        <a:latin typeface="+mn-lt"/>
                        <a:ea typeface="Verdana" panose="020B0604030504040204" pitchFamily="34" charset="0"/>
                        <a:cs typeface="Arial" panose="020B0604020202020204" pitchFamily="34" charset="0"/>
                      </a:endParaRPr>
                    </a:p>
                    <a:p>
                      <a:pPr algn="ctr"/>
                      <a:r>
                        <a:rPr lang="en-US" sz="1200" b="1">
                          <a:solidFill>
                            <a:srgbClr val="FF0000"/>
                          </a:solidFill>
                          <a:latin typeface="+mn-lt"/>
                          <a:ea typeface="Verdana" panose="020B060403050404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Save an economic crash, or large public outcry against the Trump administration from within the GOP, it is highly unlikely that Democrats flip both chambers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6437391"/>
                  </a:ext>
                </a:extLst>
              </a:tr>
              <a:tr h="973834">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39"/>
                    </a:solidFill>
                  </a:tcPr>
                </a:tc>
                <a:tc>
                  <a:txBody>
                    <a:bodyPr/>
                    <a:lstStyle/>
                    <a:p>
                      <a:pPr algn="ctr"/>
                      <a:r>
                        <a:rPr lang="en-US" sz="2000" b="1">
                          <a:ln>
                            <a:noFill/>
                          </a:ln>
                          <a:solidFill>
                            <a:schemeClr val="bg1"/>
                          </a:solidFill>
                          <a:latin typeface="+mj-lt"/>
                          <a:ea typeface="Verdana" panose="020B060403050404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80E3"/>
                    </a:solidFill>
                  </a:tcPr>
                </a:tc>
                <a:tc>
                  <a:txBody>
                    <a:bodyPr/>
                    <a:lstStyle/>
                    <a:p>
                      <a:pPr algn="ctr"/>
                      <a:r>
                        <a:rPr lang="en-US" sz="1200" b="1">
                          <a:solidFill>
                            <a:schemeClr val="tx1"/>
                          </a:solidFill>
                          <a:latin typeface="+mn-lt"/>
                          <a:ea typeface="Verdana"/>
                          <a:cs typeface="Arial"/>
                        </a:rPr>
                        <a:t>Very Low</a:t>
                      </a:r>
                      <a:endParaRPr lang="en-US" sz="1200" b="1">
                        <a:solidFill>
                          <a:schemeClr val="tx1"/>
                        </a:solidFill>
                        <a:latin typeface="+mn-lt"/>
                        <a:ea typeface="Verdana" panose="020B0604030504040204" pitchFamily="34" charset="0"/>
                        <a:cs typeface="Arial" panose="020B0604020202020204" pitchFamily="34" charset="0"/>
                      </a:endParaRPr>
                    </a:p>
                    <a:p>
                      <a:pPr algn="ctr"/>
                      <a:r>
                        <a:rPr lang="en-US" sz="1200" b="1">
                          <a:solidFill>
                            <a:srgbClr val="FF0000"/>
                          </a:solidFill>
                          <a:latin typeface="+mn-lt"/>
                          <a:ea typeface="Verdana" panose="020B060403050404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Highly unlikely that Democrats will perform well enough in states such as Texas, Ohio, or Iowa to flip the Senate, and not secure a House majority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827243"/>
                  </a:ext>
                </a:extLst>
              </a:tr>
            </a:tbl>
          </a:graphicData>
        </a:graphic>
      </p:graphicFrame>
      <p:sp>
        <p:nvSpPr>
          <p:cNvPr id="4" name="TextBox 3">
            <a:extLst>
              <a:ext uri="{FF2B5EF4-FFF2-40B4-BE49-F238E27FC236}">
                <a16:creationId xmlns:a16="http://schemas.microsoft.com/office/drawing/2014/main" id="{CDB942C4-B5F1-AAE0-0BD0-7C93E11E50DA}"/>
              </a:ext>
            </a:extLst>
          </p:cNvPr>
          <p:cNvSpPr txBox="1"/>
          <p:nvPr/>
        </p:nvSpPr>
        <p:spPr>
          <a:xfrm>
            <a:off x="2160990" y="6224623"/>
            <a:ext cx="5184694"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200" normalizeH="0" baseline="0" noProof="0">
                <a:ln>
                  <a:noFill/>
                </a:ln>
                <a:solidFill>
                  <a:srgbClr val="F7EDE3">
                    <a:lumMod val="50000"/>
                  </a:srgbClr>
                </a:solidFill>
                <a:effectLst/>
                <a:uLnTx/>
                <a:uFillTx/>
                <a:latin typeface="Georgia"/>
                <a:ea typeface="+mn-ea"/>
                <a:cs typeface="+mn-cs"/>
              </a:rPr>
              <a:t>SOURCE</a:t>
            </a:r>
            <a:r>
              <a:rPr kumimoji="0" lang="en-US" sz="700" b="0" i="0" u="none" strike="noStrike" kern="1200" cap="none" spc="200" normalizeH="0" baseline="0" noProof="0">
                <a:ln>
                  <a:noFill/>
                </a:ln>
                <a:solidFill>
                  <a:srgbClr val="284FA0"/>
                </a:solidFill>
                <a:effectLst/>
                <a:uLnTx/>
                <a:uFillTx/>
                <a:latin typeface="Georgia"/>
                <a:ea typeface="+mn-ea"/>
                <a:cs typeface="+mn-cs"/>
              </a:rPr>
              <a:t> </a:t>
            </a:r>
            <a:r>
              <a:rPr kumimoji="0" lang="en-US" sz="700" b="0" i="0" u="none" strike="noStrike" kern="1200" cap="none" spc="0" normalizeH="0" baseline="0" noProof="0">
                <a:ln>
                  <a:noFill/>
                </a:ln>
                <a:solidFill>
                  <a:srgbClr val="F7EDE3">
                    <a:lumMod val="75000"/>
                  </a:srgbClr>
                </a:solidFill>
                <a:effectLst/>
                <a:uLnTx/>
                <a:uFillTx/>
                <a:latin typeface="Georgia"/>
                <a:ea typeface="+mn-ea"/>
                <a:cs typeface="+mn-cs"/>
              </a:rPr>
              <a:t>Presentation Center Analysis.</a:t>
            </a:r>
          </a:p>
        </p:txBody>
      </p:sp>
    </p:spTree>
    <p:extLst>
      <p:ext uri="{BB962C8B-B14F-4D97-AF65-F5344CB8AC3E}">
        <p14:creationId xmlns:p14="http://schemas.microsoft.com/office/powerpoint/2010/main" val="28001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C6E952-3B7C-43B2-A443-98399972030B}"/>
              </a:ext>
            </a:extLst>
          </p:cNvPr>
          <p:cNvSpPr/>
          <p:nvPr/>
        </p:nvSpPr>
        <p:spPr>
          <a:xfrm>
            <a:off x="0" y="5818613"/>
            <a:ext cx="12192000" cy="134568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73675D9-B91E-4B40-A7A9-68B84A71941C}"/>
              </a:ext>
            </a:extLst>
          </p:cNvPr>
          <p:cNvSpPr>
            <a:spLocks noGrp="1"/>
          </p:cNvSpPr>
          <p:nvPr>
            <p:ph type="ctrTitle" idx="4294967295"/>
          </p:nvPr>
        </p:nvSpPr>
        <p:spPr>
          <a:xfrm>
            <a:off x="1199536" y="366546"/>
            <a:ext cx="9982200" cy="730250"/>
          </a:xfrm>
        </p:spPr>
        <p:txBody>
          <a:bodyPr anchor="b">
            <a:noAutofit/>
          </a:bodyPr>
          <a:lstStyle/>
          <a:p>
            <a:r>
              <a:rPr lang="en-US" sz="3200"/>
              <a:t>Our Planned Record Investment in 2026 Elections</a:t>
            </a:r>
          </a:p>
        </p:txBody>
      </p:sp>
      <p:graphicFrame>
        <p:nvGraphicFramePr>
          <p:cNvPr id="15" name="Content Placeholder 7">
            <a:extLst>
              <a:ext uri="{FF2B5EF4-FFF2-40B4-BE49-F238E27FC236}">
                <a16:creationId xmlns:a16="http://schemas.microsoft.com/office/drawing/2014/main" id="{30123C9A-A1F9-4563-9037-551B334B6CDE}"/>
              </a:ext>
            </a:extLst>
          </p:cNvPr>
          <p:cNvGraphicFramePr>
            <a:graphicFrameLocks noGrp="1"/>
          </p:cNvGraphicFramePr>
          <p:nvPr>
            <p:ph idx="4294967295"/>
          </p:nvPr>
        </p:nvGraphicFramePr>
        <p:xfrm>
          <a:off x="5360988" y="1217613"/>
          <a:ext cx="6831012"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a:extLst>
              <a:ext uri="{FF2B5EF4-FFF2-40B4-BE49-F238E27FC236}">
                <a16:creationId xmlns:a16="http://schemas.microsoft.com/office/drawing/2014/main" id="{5DE75986-5816-42FF-9677-AE205C5CD950}"/>
              </a:ext>
            </a:extLst>
          </p:cNvPr>
          <p:cNvSpPr txBox="1">
            <a:spLocks/>
          </p:cNvSpPr>
          <p:nvPr/>
        </p:nvSpPr>
        <p:spPr>
          <a:xfrm>
            <a:off x="429491" y="6040478"/>
            <a:ext cx="11333018" cy="950257"/>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3200" kern="1200">
                <a:solidFill>
                  <a:schemeClr val="accent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Georgia" panose="02040502050405020303" pitchFamily="18" charset="0"/>
                <a:ea typeface="+mj-ea"/>
                <a:cs typeface="+mj-cs"/>
              </a:rPr>
              <a:t>PAC.AmericasCreditUnions.org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sng" strike="noStrike" kern="1200" cap="none" spc="0" normalizeH="0" baseline="0" noProof="0">
              <a:ln>
                <a:noFill/>
              </a:ln>
              <a:solidFill>
                <a:srgbClr val="FFFFFF"/>
              </a:solidFill>
              <a:effectLst/>
              <a:uLnTx/>
              <a:uFillTx/>
              <a:latin typeface="Georgia" panose="020405020504050203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Georgia" panose="02040502050405020303" pitchFamily="18" charset="0"/>
                <a:ea typeface="+mj-ea"/>
                <a:cs typeface="+mj-cs"/>
              </a:rPr>
              <a:t>CreditUnionsVote.org</a:t>
            </a:r>
          </a:p>
        </p:txBody>
      </p:sp>
      <p:pic>
        <p:nvPicPr>
          <p:cNvPr id="7" name="Picture 6" descr="A close-up of a logo&#10;&#10;AI-generated content may be incorrect.">
            <a:extLst>
              <a:ext uri="{FF2B5EF4-FFF2-40B4-BE49-F238E27FC236}">
                <a16:creationId xmlns:a16="http://schemas.microsoft.com/office/drawing/2014/main" id="{FE7312B5-1699-0ADF-7247-EA340655D158}"/>
              </a:ext>
            </a:extLst>
          </p:cNvPr>
          <p:cNvPicPr>
            <a:picLocks noChangeAspect="1"/>
          </p:cNvPicPr>
          <p:nvPr/>
        </p:nvPicPr>
        <p:blipFill>
          <a:blip r:embed="rId8"/>
          <a:stretch>
            <a:fillRect/>
          </a:stretch>
        </p:blipFill>
        <p:spPr>
          <a:xfrm>
            <a:off x="346540" y="1524000"/>
            <a:ext cx="4558642" cy="1247928"/>
          </a:xfrm>
          <a:prstGeom prst="rect">
            <a:avLst/>
          </a:prstGeom>
        </p:spPr>
      </p:pic>
      <p:pic>
        <p:nvPicPr>
          <p:cNvPr id="4" name="Picture 3">
            <a:extLst>
              <a:ext uri="{FF2B5EF4-FFF2-40B4-BE49-F238E27FC236}">
                <a16:creationId xmlns:a16="http://schemas.microsoft.com/office/drawing/2014/main" id="{FF5D5799-E1C6-58C0-CBDC-E48E4B589FA9}"/>
              </a:ext>
            </a:extLst>
          </p:cNvPr>
          <p:cNvPicPr>
            <a:picLocks noChangeAspect="1"/>
          </p:cNvPicPr>
          <p:nvPr/>
        </p:nvPicPr>
        <p:blipFill>
          <a:blip r:embed="rId9"/>
          <a:stretch>
            <a:fillRect/>
          </a:stretch>
        </p:blipFill>
        <p:spPr>
          <a:xfrm>
            <a:off x="1513235" y="3218664"/>
            <a:ext cx="2225252" cy="1734818"/>
          </a:xfrm>
          <a:prstGeom prst="rect">
            <a:avLst/>
          </a:prstGeom>
        </p:spPr>
      </p:pic>
    </p:spTree>
    <p:extLst>
      <p:ext uri="{BB962C8B-B14F-4D97-AF65-F5344CB8AC3E}">
        <p14:creationId xmlns:p14="http://schemas.microsoft.com/office/powerpoint/2010/main" val="131621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BC19E-C4CF-FD53-20BB-CC657773AC6C}"/>
              </a:ext>
            </a:extLst>
          </p:cNvPr>
          <p:cNvSpPr>
            <a:spLocks noGrp="1"/>
          </p:cNvSpPr>
          <p:nvPr>
            <p:ph type="body" sz="quarter" idx="11"/>
          </p:nvPr>
        </p:nvSpPr>
        <p:spPr>
          <a:xfrm>
            <a:off x="1266825" y="416467"/>
            <a:ext cx="8280298" cy="623888"/>
          </a:xfrm>
        </p:spPr>
        <p:txBody>
          <a:bodyPr>
            <a:normAutofit/>
          </a:bodyPr>
          <a:lstStyle/>
          <a:p>
            <a:r>
              <a:rPr lang="en-US" sz="3200"/>
              <a:t>Election Year Tools for Credit Unions</a:t>
            </a:r>
          </a:p>
        </p:txBody>
      </p:sp>
      <p:sp>
        <p:nvSpPr>
          <p:cNvPr id="3" name="Content Placeholder 2">
            <a:extLst>
              <a:ext uri="{FF2B5EF4-FFF2-40B4-BE49-F238E27FC236}">
                <a16:creationId xmlns:a16="http://schemas.microsoft.com/office/drawing/2014/main" id="{45E26192-1F47-F10C-04FB-CB2D6024D856}"/>
              </a:ext>
            </a:extLst>
          </p:cNvPr>
          <p:cNvSpPr>
            <a:spLocks noGrp="1"/>
          </p:cNvSpPr>
          <p:nvPr>
            <p:ph sz="quarter" idx="12"/>
          </p:nvPr>
        </p:nvSpPr>
        <p:spPr>
          <a:xfrm>
            <a:off x="444238" y="1686867"/>
            <a:ext cx="7333078" cy="1915113"/>
          </a:xfrm>
        </p:spPr>
        <p:txBody>
          <a:bodyPr>
            <a:normAutofit lnSpcReduction="10000"/>
          </a:bodyPr>
          <a:lstStyle/>
          <a:p>
            <a:pPr marL="0" indent="0">
              <a:buNone/>
            </a:pPr>
            <a:r>
              <a:rPr lang="en-US" sz="2800" b="1"/>
              <a:t>Elect more CU CHAMPIONS by:</a:t>
            </a:r>
          </a:p>
          <a:p>
            <a:pPr>
              <a:buFont typeface="Wingdings" panose="05000000000000000000" pitchFamily="2" charset="2"/>
              <a:buChar char="ü"/>
            </a:pPr>
            <a:r>
              <a:rPr lang="en-US" sz="1800"/>
              <a:t>Activating your members at </a:t>
            </a:r>
            <a:r>
              <a:rPr lang="en-US" sz="1800" b="1"/>
              <a:t>CreditUnionsVote.com </a:t>
            </a:r>
          </a:p>
          <a:p>
            <a:pPr>
              <a:buFont typeface="Wingdings" panose="05000000000000000000" pitchFamily="2" charset="2"/>
              <a:buChar char="ü"/>
            </a:pPr>
            <a:r>
              <a:rPr lang="en-US" sz="1800"/>
              <a:t>Donating to the </a:t>
            </a:r>
            <a:r>
              <a:rPr lang="en-US" sz="1800" b="1"/>
              <a:t>National Advocacy Fund (NAF)</a:t>
            </a:r>
          </a:p>
          <a:p>
            <a:pPr>
              <a:buFont typeface="Wingdings" panose="05000000000000000000" pitchFamily="2" charset="2"/>
              <a:buChar char="ü"/>
            </a:pPr>
            <a:r>
              <a:rPr lang="en-US" sz="1800"/>
              <a:t>Engaging with </a:t>
            </a:r>
            <a:r>
              <a:rPr lang="en-US" sz="1800" b="1"/>
              <a:t>America’s Credit Unions PAC</a:t>
            </a:r>
          </a:p>
          <a:p>
            <a:pPr>
              <a:buFont typeface="Wingdings" panose="05000000000000000000" pitchFamily="2" charset="2"/>
              <a:buChar char="ü"/>
            </a:pPr>
            <a:r>
              <a:rPr lang="en-US" sz="1800"/>
              <a:t>Participating in </a:t>
            </a:r>
            <a:r>
              <a:rPr lang="en-US" sz="1800" b="1"/>
              <a:t>Member Communications</a:t>
            </a:r>
            <a:endParaRPr lang="en-US" sz="1800"/>
          </a:p>
        </p:txBody>
      </p:sp>
      <p:grpSp>
        <p:nvGrpSpPr>
          <p:cNvPr id="14" name="Group 13">
            <a:extLst>
              <a:ext uri="{FF2B5EF4-FFF2-40B4-BE49-F238E27FC236}">
                <a16:creationId xmlns:a16="http://schemas.microsoft.com/office/drawing/2014/main" id="{6594E579-8C20-91D5-579B-B55C337809AD}"/>
              </a:ext>
            </a:extLst>
          </p:cNvPr>
          <p:cNvGrpSpPr/>
          <p:nvPr/>
        </p:nvGrpSpPr>
        <p:grpSpPr>
          <a:xfrm>
            <a:off x="8481372" y="662026"/>
            <a:ext cx="3094203" cy="2939954"/>
            <a:chOff x="8226620" y="1515009"/>
            <a:chExt cx="2864906" cy="2610611"/>
          </a:xfrm>
        </p:grpSpPr>
        <p:pic>
          <p:nvPicPr>
            <p:cNvPr id="6" name="Picture 5">
              <a:extLst>
                <a:ext uri="{FF2B5EF4-FFF2-40B4-BE49-F238E27FC236}">
                  <a16:creationId xmlns:a16="http://schemas.microsoft.com/office/drawing/2014/main" id="{5A30AFE3-CEC6-E7B4-2710-540499FAF469}"/>
                </a:ext>
              </a:extLst>
            </p:cNvPr>
            <p:cNvPicPr>
              <a:picLocks noChangeAspect="1"/>
            </p:cNvPicPr>
            <p:nvPr/>
          </p:nvPicPr>
          <p:blipFill>
            <a:blip r:embed="rId2"/>
            <a:srcRect r="22967"/>
            <a:stretch>
              <a:fillRect/>
            </a:stretch>
          </p:blipFill>
          <p:spPr>
            <a:xfrm>
              <a:off x="8226620" y="1515009"/>
              <a:ext cx="2864906" cy="2610611"/>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6192E5D9-1625-7343-92E7-23FB5BC8D044}"/>
                </a:ext>
              </a:extLst>
            </p:cNvPr>
            <p:cNvGrpSpPr/>
            <p:nvPr/>
          </p:nvGrpSpPr>
          <p:grpSpPr>
            <a:xfrm>
              <a:off x="9314728" y="2527562"/>
              <a:ext cx="1377515" cy="1294378"/>
              <a:chOff x="8781310" y="1908304"/>
              <a:chExt cx="1874799" cy="1761649"/>
            </a:xfrm>
          </p:grpSpPr>
          <p:sp>
            <p:nvSpPr>
              <p:cNvPr id="8" name="Rounded Rectangle 30">
                <a:extLst>
                  <a:ext uri="{FF2B5EF4-FFF2-40B4-BE49-F238E27FC236}">
                    <a16:creationId xmlns:a16="http://schemas.microsoft.com/office/drawing/2014/main" id="{3841736A-D6AE-543C-452F-43B4EE1EE923}"/>
                  </a:ext>
                </a:extLst>
              </p:cNvPr>
              <p:cNvSpPr/>
              <p:nvPr/>
            </p:nvSpPr>
            <p:spPr>
              <a:xfrm>
                <a:off x="8781310" y="1908304"/>
                <a:ext cx="1677859" cy="1677859"/>
              </a:xfrm>
              <a:prstGeom prst="roundRect">
                <a:avLst>
                  <a:gd name="adj" fmla="val 47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A qr code on a white background&#10;&#10;AI-generated content may be incorrect.">
                <a:extLst>
                  <a:ext uri="{FF2B5EF4-FFF2-40B4-BE49-F238E27FC236}">
                    <a16:creationId xmlns:a16="http://schemas.microsoft.com/office/drawing/2014/main" id="{BC148AF2-F916-1F7A-8A14-73981BE96A86}"/>
                  </a:ext>
                </a:extLst>
              </p:cNvPr>
              <p:cNvPicPr>
                <a:picLocks noChangeAspect="1"/>
              </p:cNvPicPr>
              <p:nvPr/>
            </p:nvPicPr>
            <p:blipFill>
              <a:blip r:embed="rId3"/>
              <a:srcRect l="9985" t="10086" r="10213" b="9203"/>
              <a:stretch>
                <a:fillRect/>
              </a:stretch>
            </p:blipFill>
            <p:spPr>
              <a:xfrm>
                <a:off x="8978251" y="1973031"/>
                <a:ext cx="1677858" cy="1696922"/>
              </a:xfrm>
              <a:prstGeom prst="rect">
                <a:avLst/>
              </a:prstGeom>
            </p:spPr>
          </p:pic>
        </p:grpSp>
        <p:sp>
          <p:nvSpPr>
            <p:cNvPr id="10" name="TextBox 9">
              <a:extLst>
                <a:ext uri="{FF2B5EF4-FFF2-40B4-BE49-F238E27FC236}">
                  <a16:creationId xmlns:a16="http://schemas.microsoft.com/office/drawing/2014/main" id="{C7913DF8-29E8-2B4F-BFDA-3DD57A5519D7}"/>
                </a:ext>
              </a:extLst>
            </p:cNvPr>
            <p:cNvSpPr txBox="1"/>
            <p:nvPr/>
          </p:nvSpPr>
          <p:spPr>
            <a:xfrm>
              <a:off x="8226620" y="2820315"/>
              <a:ext cx="12328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42649"/>
                  </a:solidFill>
                  <a:effectLst/>
                  <a:uLnTx/>
                  <a:uFillTx/>
                  <a:latin typeface="Arial" panose="020B0604020202020204"/>
                  <a:ea typeface="+mn-ea"/>
                  <a:cs typeface="+mn-cs"/>
                </a:rPr>
                <a:t>Learn more:</a:t>
              </a:r>
            </a:p>
          </p:txBody>
        </p:sp>
        <p:pic>
          <p:nvPicPr>
            <p:cNvPr id="11" name="Picture 10" descr="A close up of a logo&#10;&#10;AI-generated content may be incorrect.">
              <a:extLst>
                <a:ext uri="{FF2B5EF4-FFF2-40B4-BE49-F238E27FC236}">
                  <a16:creationId xmlns:a16="http://schemas.microsoft.com/office/drawing/2014/main" id="{F3F92EDB-0395-8ADD-3B99-6EE01C9E85E4}"/>
                </a:ext>
              </a:extLst>
            </p:cNvPr>
            <p:cNvPicPr>
              <a:picLocks noChangeAspect="1"/>
            </p:cNvPicPr>
            <p:nvPr/>
          </p:nvPicPr>
          <p:blipFill>
            <a:blip r:embed="rId4"/>
            <a:stretch>
              <a:fillRect/>
            </a:stretch>
          </p:blipFill>
          <p:spPr>
            <a:xfrm>
              <a:off x="8559003" y="1580443"/>
              <a:ext cx="1950832" cy="533561"/>
            </a:xfrm>
            <a:prstGeom prst="rect">
              <a:avLst/>
            </a:prstGeom>
          </p:spPr>
        </p:pic>
      </p:grpSp>
      <p:pic>
        <p:nvPicPr>
          <p:cNvPr id="13" name="Picture 12">
            <a:extLst>
              <a:ext uri="{FF2B5EF4-FFF2-40B4-BE49-F238E27FC236}">
                <a16:creationId xmlns:a16="http://schemas.microsoft.com/office/drawing/2014/main" id="{67E479E4-7A55-3567-79B9-9F78DD7EEB7A}"/>
              </a:ext>
            </a:extLst>
          </p:cNvPr>
          <p:cNvPicPr>
            <a:picLocks noChangeAspect="1"/>
          </p:cNvPicPr>
          <p:nvPr/>
        </p:nvPicPr>
        <p:blipFill>
          <a:blip r:embed="rId5"/>
          <a:stretch>
            <a:fillRect/>
          </a:stretch>
        </p:blipFill>
        <p:spPr>
          <a:xfrm>
            <a:off x="6806795" y="3722522"/>
            <a:ext cx="4955594" cy="279903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639158F-2D26-15D7-41F8-253BBD8FFE2B}"/>
              </a:ext>
            </a:extLst>
          </p:cNvPr>
          <p:cNvPicPr>
            <a:picLocks noChangeAspect="1"/>
          </p:cNvPicPr>
          <p:nvPr/>
        </p:nvPicPr>
        <p:blipFill>
          <a:blip r:embed="rId6"/>
          <a:stretch>
            <a:fillRect/>
          </a:stretch>
        </p:blipFill>
        <p:spPr>
          <a:xfrm>
            <a:off x="2281086" y="4084264"/>
            <a:ext cx="3967338" cy="2173737"/>
          </a:xfrm>
          <a:prstGeom prst="rect">
            <a:avLst/>
          </a:prstGeom>
          <a:ln>
            <a:noFill/>
          </a:ln>
          <a:effectLst>
            <a:outerShdw blurRad="292100" dist="139700" dir="2700000" algn="tl" rotWithShape="0">
              <a:srgbClr val="333333">
                <a:alpha val="65000"/>
              </a:srgbClr>
            </a:outerShdw>
          </a:effectLst>
        </p:spPr>
      </p:pic>
      <p:pic>
        <p:nvPicPr>
          <p:cNvPr id="16" name="Picture 6">
            <a:extLst>
              <a:ext uri="{FF2B5EF4-FFF2-40B4-BE49-F238E27FC236}">
                <a16:creationId xmlns:a16="http://schemas.microsoft.com/office/drawing/2014/main" id="{710F27AC-9B40-FC7D-400C-BF28F75310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45" y="3754426"/>
            <a:ext cx="1473555" cy="268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5211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1B36D2-BD0E-EC1D-DE0B-2AE6DB70FD2D}"/>
              </a:ext>
            </a:extLst>
          </p:cNvPr>
          <p:cNvSpPr>
            <a:spLocks noGrp="1"/>
          </p:cNvSpPr>
          <p:nvPr>
            <p:ph type="body" sz="quarter" idx="10"/>
          </p:nvPr>
        </p:nvSpPr>
        <p:spPr/>
        <p:txBody>
          <a:bodyPr vert="horz" lIns="91440" tIns="45720" rIns="91440" bIns="45720" rtlCol="0" anchor="t">
            <a:normAutofit fontScale="70000" lnSpcReduction="20000"/>
          </a:bodyPr>
          <a:lstStyle/>
          <a:p>
            <a:r>
              <a:rPr lang="en-US" dirty="0">
                <a:latin typeface="Georgia"/>
              </a:rPr>
              <a:t>Regulatory Updates - Reduced Staff, Reducing Regulations</a:t>
            </a:r>
            <a:endParaRPr lang="en-US" dirty="0"/>
          </a:p>
        </p:txBody>
      </p:sp>
      <p:graphicFrame>
        <p:nvGraphicFramePr>
          <p:cNvPr id="6" name="Chart 5">
            <a:extLst>
              <a:ext uri="{FF2B5EF4-FFF2-40B4-BE49-F238E27FC236}">
                <a16:creationId xmlns:a16="http://schemas.microsoft.com/office/drawing/2014/main" id="{79C493A5-C1AF-B9F4-BDE2-1F41C8F8B0F9}"/>
              </a:ext>
            </a:extLst>
          </p:cNvPr>
          <p:cNvGraphicFramePr/>
          <p:nvPr>
            <p:extLst>
              <p:ext uri="{D42A27DB-BD31-4B8C-83A1-F6EECF244321}">
                <p14:modId xmlns:p14="http://schemas.microsoft.com/office/powerpoint/2010/main" val="2293917274"/>
              </p:ext>
            </p:extLst>
          </p:nvPr>
        </p:nvGraphicFramePr>
        <p:xfrm>
          <a:off x="6096000" y="1970267"/>
          <a:ext cx="5538536" cy="426337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a:extLst>
              <a:ext uri="{FF2B5EF4-FFF2-40B4-BE49-F238E27FC236}">
                <a16:creationId xmlns:a16="http://schemas.microsoft.com/office/drawing/2014/main" id="{78695784-ABEE-E7C8-899F-86B5AEDF7980}"/>
              </a:ext>
            </a:extLst>
          </p:cNvPr>
          <p:cNvSpPr txBox="1">
            <a:spLocks/>
          </p:cNvSpPr>
          <p:nvPr/>
        </p:nvSpPr>
        <p:spPr>
          <a:xfrm>
            <a:off x="838201" y="2043404"/>
            <a:ext cx="5257800" cy="35636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a:rPr>
              <a:t>Staffing reductions across agencies.</a:t>
            </a:r>
            <a:endParaRPr lang="en-US" sz="2800" b="0" i="0" u="none" strike="noStrike" kern="1200" cap="none" spc="0" normalizeH="0" baseline="0" noProof="0" dirty="0">
              <a:ln>
                <a:noFill/>
              </a:ln>
              <a:solidFill>
                <a:sysClr val="windowText" lastClr="000000"/>
              </a:solidFill>
              <a:effectLst/>
              <a:uLnTx/>
              <a:uFillTx/>
              <a:latin typeface="Apto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a:rPr>
              <a:t>Agency rulemakings curtailed:</a:t>
            </a:r>
            <a:endParaRPr lang="en-US" sz="2800" b="0" i="0" u="none" strike="noStrike" kern="1200" cap="none" spc="0" normalizeH="0" baseline="0" noProof="0" dirty="0">
              <a:ln>
                <a:noFill/>
              </a:ln>
              <a:solidFill>
                <a:sysClr val="windowText" lastClr="000000"/>
              </a:solidFill>
              <a:effectLst/>
              <a:uLnTx/>
              <a:uFillTx/>
              <a:latin typeface="Apto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a:rPr>
              <a:t>10:1 guidance</a:t>
            </a:r>
            <a:endParaRPr lang="en-US" sz="2400" b="0" i="0" u="none" strike="noStrike" kern="1200" cap="none" spc="0" normalizeH="0" baseline="0" noProof="0" dirty="0">
              <a:ln>
                <a:noFill/>
              </a:ln>
              <a:solidFill>
                <a:sysClr val="windowText" lastClr="000000"/>
              </a:solidFill>
              <a:effectLst/>
              <a:uLnTx/>
              <a:uFillTx/>
              <a:latin typeface="Apto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a:rPr>
              <a:t>Repeal of “unlawful regulations”</a:t>
            </a:r>
            <a:endParaRPr lang="en-US" sz="2400" b="0" i="0" u="none" strike="noStrike" kern="1200" cap="none" spc="0" normalizeH="0" baseline="0" noProof="0" dirty="0">
              <a:ln>
                <a:noFill/>
              </a:ln>
              <a:solidFill>
                <a:sysClr val="windowText" lastClr="000000"/>
              </a:solidFill>
              <a:effectLst/>
              <a:uLnTx/>
              <a:uFillTx/>
              <a:latin typeface="Aptos"/>
            </a:endParaRPr>
          </a:p>
          <a:p>
            <a:pPr>
              <a:defRPr/>
            </a:pPr>
            <a:r>
              <a:rPr kumimoji="0" lang="en-US" sz="2800" b="0" i="0" u="none" strike="noStrike" kern="1200" cap="none" spc="0" normalizeH="0" baseline="0" noProof="0" dirty="0">
                <a:ln>
                  <a:noFill/>
                </a:ln>
                <a:solidFill>
                  <a:sysClr val="windowText" lastClr="000000"/>
                </a:solidFill>
                <a:effectLst/>
                <a:uLnTx/>
                <a:uFillTx/>
                <a:latin typeface="Aptos"/>
              </a:rPr>
              <a:t>Regulatory review</a:t>
            </a:r>
            <a:r>
              <a:rPr lang="en-US" dirty="0">
                <a:solidFill>
                  <a:sysClr val="windowText" lastClr="000000"/>
                </a:solidFill>
                <a:latin typeface="Aptos"/>
              </a:rPr>
              <a:t> completed. Agencies have begun rolling back rules.</a:t>
            </a:r>
            <a:endParaRPr lang="en-US" sz="2800" b="0" i="0" u="none" strike="noStrike" kern="1200" cap="none" spc="0" normalizeH="0" baseline="0" noProof="0" dirty="0">
              <a:ln>
                <a:noFill/>
              </a:ln>
              <a:solidFill>
                <a:sysClr val="windowText" lastClr="000000"/>
              </a:solidFill>
              <a:effectLst/>
              <a:uLnTx/>
              <a:uFillTx/>
              <a:latin typeface="Aptos" panose="020B00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800" b="0" i="0" u="none" strike="noStrike" kern="1200" cap="none" spc="0" normalizeH="0" baseline="0" noProof="0" dirty="0">
              <a:ln>
                <a:noFill/>
              </a:ln>
              <a:solidFill>
                <a:sysClr val="windowText" lastClr="000000"/>
              </a:solidFill>
              <a:effectLst/>
              <a:uLnTx/>
              <a:uFillTx/>
              <a:latin typeface="Aptos"/>
            </a:endParaRPr>
          </a:p>
        </p:txBody>
      </p:sp>
    </p:spTree>
    <p:extLst>
      <p:ext uri="{BB962C8B-B14F-4D97-AF65-F5344CB8AC3E}">
        <p14:creationId xmlns:p14="http://schemas.microsoft.com/office/powerpoint/2010/main" val="721131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745A71-8EA7-DB51-0E9B-6FF221E254B5}"/>
              </a:ext>
            </a:extLst>
          </p:cNvPr>
          <p:cNvSpPr>
            <a:spLocks noGrp="1"/>
          </p:cNvSpPr>
          <p:nvPr>
            <p:ph type="body" sz="quarter" idx="11"/>
          </p:nvPr>
        </p:nvSpPr>
        <p:spPr>
          <a:xfrm>
            <a:off x="1266825" y="416467"/>
            <a:ext cx="7129030" cy="623888"/>
          </a:xfrm>
        </p:spPr>
        <p:txBody>
          <a:bodyPr>
            <a:normAutofit/>
          </a:bodyPr>
          <a:lstStyle/>
          <a:p>
            <a:r>
              <a:rPr lang="en-US" sz="2500"/>
              <a:t>Regulatory Updates – Hauptman and the NCUA</a:t>
            </a:r>
          </a:p>
        </p:txBody>
      </p:sp>
      <p:pic>
        <p:nvPicPr>
          <p:cNvPr id="5" name="Picture 4">
            <a:extLst>
              <a:ext uri="{FF2B5EF4-FFF2-40B4-BE49-F238E27FC236}">
                <a16:creationId xmlns:a16="http://schemas.microsoft.com/office/drawing/2014/main" id="{AF74C7A3-81E7-6A1C-A96C-4FE436BB0359}"/>
              </a:ext>
            </a:extLst>
          </p:cNvPr>
          <p:cNvPicPr>
            <a:picLocks noChangeAspect="1"/>
          </p:cNvPicPr>
          <p:nvPr/>
        </p:nvPicPr>
        <p:blipFill>
          <a:blip r:embed="rId3"/>
          <a:srcRect l="16774" r="16774"/>
          <a:stretch/>
        </p:blipFill>
        <p:spPr>
          <a:xfrm>
            <a:off x="7267360" y="1679574"/>
            <a:ext cx="3835400" cy="3849624"/>
          </a:xfrm>
          <a:prstGeom prst="ellipse">
            <a:avLst/>
          </a:prstGeom>
          <a:noFill/>
        </p:spPr>
      </p:pic>
      <p:sp>
        <p:nvSpPr>
          <p:cNvPr id="2" name="Content Placeholder 1">
            <a:extLst>
              <a:ext uri="{FF2B5EF4-FFF2-40B4-BE49-F238E27FC236}">
                <a16:creationId xmlns:a16="http://schemas.microsoft.com/office/drawing/2014/main" id="{C14BDE0C-9E17-B6B1-2E6B-59EDC597AB80}"/>
              </a:ext>
            </a:extLst>
          </p:cNvPr>
          <p:cNvSpPr>
            <a:spLocks noGrp="1"/>
          </p:cNvSpPr>
          <p:nvPr>
            <p:ph sz="quarter" idx="13"/>
          </p:nvPr>
        </p:nvSpPr>
        <p:spPr>
          <a:xfrm>
            <a:off x="1263650" y="1331913"/>
            <a:ext cx="5752145" cy="4511675"/>
          </a:xfrm>
        </p:spPr>
        <p:txBody>
          <a:bodyPr vert="horz" lIns="91440" tIns="45720" rIns="91440" bIns="45720" rtlCol="0" anchor="t">
            <a:normAutofit fontScale="92500" lnSpcReduction="10000"/>
          </a:bodyPr>
          <a:lstStyle/>
          <a:p>
            <a:r>
              <a:rPr lang="en-US" sz="2400" dirty="0">
                <a:latin typeface="Georgia"/>
              </a:rPr>
              <a:t>Kyle Hauptman is continuing to serve in holdover status as Chairman of the NCUA until a successor is appointed.</a:t>
            </a:r>
          </a:p>
          <a:p>
            <a:pPr lvl="1"/>
            <a:r>
              <a:rPr lang="en-US" sz="2000" dirty="0">
                <a:latin typeface="Georgia"/>
              </a:rPr>
              <a:t>His term expired on August 2, 2025.</a:t>
            </a:r>
          </a:p>
          <a:p>
            <a:r>
              <a:rPr lang="en-US" sz="2400" dirty="0">
                <a:latin typeface="Georgia"/>
              </a:rPr>
              <a:t>NCUA has begun its "Deregulation Project".</a:t>
            </a:r>
          </a:p>
          <a:p>
            <a:pPr lvl="1"/>
            <a:r>
              <a:rPr lang="en-US" sz="2000" dirty="0">
                <a:latin typeface="Georgia"/>
              </a:rPr>
              <a:t>Focused on regulations that are obsolete, duplicative, intended to be guidance, or overly burdensome.</a:t>
            </a:r>
            <a:endParaRPr lang="en-US" dirty="0">
              <a:cs typeface="Arial"/>
            </a:endParaRPr>
          </a:p>
          <a:p>
            <a:r>
              <a:rPr lang="en-US" sz="2400" dirty="0">
                <a:latin typeface="Georgia"/>
                <a:cs typeface="Arial"/>
              </a:rPr>
              <a:t>GENIUS Act regulations to be released soon.</a:t>
            </a:r>
            <a:endParaRPr lang="en-US" sz="2400" dirty="0">
              <a:latin typeface="Georgia"/>
            </a:endParaRPr>
          </a:p>
          <a:p>
            <a:r>
              <a:rPr lang="en-US" sz="2400" dirty="0">
                <a:latin typeface="Georgia"/>
              </a:rPr>
              <a:t>Key developments:</a:t>
            </a:r>
            <a:endParaRPr lang="en-US" sz="2400" dirty="0"/>
          </a:p>
          <a:p>
            <a:pPr lvl="1"/>
            <a:r>
              <a:rPr lang="en-US" sz="2000" dirty="0">
                <a:latin typeface="Georgia"/>
              </a:rPr>
              <a:t>Single-member Board</a:t>
            </a:r>
          </a:p>
          <a:p>
            <a:pPr lvl="1"/>
            <a:r>
              <a:rPr lang="en-US" sz="2000" dirty="0">
                <a:latin typeface="Georgia"/>
              </a:rPr>
              <a:t>Reduction in force</a:t>
            </a:r>
          </a:p>
        </p:txBody>
      </p:sp>
    </p:spTree>
    <p:extLst>
      <p:ext uri="{BB962C8B-B14F-4D97-AF65-F5344CB8AC3E}">
        <p14:creationId xmlns:p14="http://schemas.microsoft.com/office/powerpoint/2010/main" val="87309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105B-3C5B-F710-A324-238F87C9431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8C0641-8F58-5C48-7A7A-EF411D380726}"/>
              </a:ext>
            </a:extLst>
          </p:cNvPr>
          <p:cNvSpPr>
            <a:spLocks noGrp="1"/>
          </p:cNvSpPr>
          <p:nvPr>
            <p:ph sz="quarter" idx="15"/>
          </p:nvPr>
        </p:nvSpPr>
        <p:spPr>
          <a:xfrm>
            <a:off x="5973763" y="1928813"/>
            <a:ext cx="5373687" cy="4171198"/>
          </a:xfrm>
        </p:spPr>
        <p:txBody>
          <a:bodyPr vert="horz" lIns="91440" tIns="45720" rIns="91440" bIns="45720" rtlCol="0" anchor="t">
            <a:normAutofit fontScale="92500" lnSpcReduction="20000"/>
          </a:bodyPr>
          <a:lstStyle/>
          <a:p>
            <a:r>
              <a:rPr lang="en-US" dirty="0"/>
              <a:t>April 16: Harper &amp; Otsuka removed</a:t>
            </a:r>
          </a:p>
          <a:p>
            <a:r>
              <a:rPr lang="en-US" dirty="0"/>
              <a:t>April 28: Lawsuit filed</a:t>
            </a:r>
          </a:p>
          <a:p>
            <a:r>
              <a:rPr lang="en-US" dirty="0"/>
              <a:t>July 22: Court declares terminations unlawful, reinstated – </a:t>
            </a:r>
            <a:r>
              <a:rPr lang="en-US" dirty="0">
                <a:latin typeface="Georgia"/>
              </a:rPr>
              <a:t>DOJ appeals the ruling next day</a:t>
            </a:r>
          </a:p>
          <a:p>
            <a:r>
              <a:rPr lang="en-US" dirty="0">
                <a:latin typeface="Georgia"/>
              </a:rPr>
              <a:t>July 26: Court issues stay of reinstatement</a:t>
            </a:r>
          </a:p>
          <a:p>
            <a:r>
              <a:rPr lang="en-US" dirty="0">
                <a:latin typeface="Georgia"/>
              </a:rPr>
              <a:t>Sept 22: D.C. Circuit issues hold until SCOTUS review of </a:t>
            </a:r>
            <a:r>
              <a:rPr lang="en-US" i="1" dirty="0">
                <a:latin typeface="Georgia"/>
              </a:rPr>
              <a:t>Trump v Slaughter</a:t>
            </a:r>
          </a:p>
          <a:p>
            <a:r>
              <a:rPr lang="en-US" dirty="0">
                <a:latin typeface="Georgia"/>
              </a:rPr>
              <a:t>Sept 25: Harper &amp; Otsuka appeal for SCOTUS review alongside </a:t>
            </a:r>
            <a:r>
              <a:rPr lang="en-US" i="1" dirty="0">
                <a:latin typeface="Georgia"/>
              </a:rPr>
              <a:t>Slaughter</a:t>
            </a:r>
            <a:endParaRPr lang="en-US" dirty="0">
              <a:latin typeface="Georgia"/>
            </a:endParaRPr>
          </a:p>
          <a:p>
            <a:pPr marL="0" indent="0">
              <a:buNone/>
            </a:pPr>
            <a:r>
              <a:rPr lang="en-US" u="sng" dirty="0"/>
              <a:t>What does this mean?</a:t>
            </a:r>
          </a:p>
          <a:p>
            <a:r>
              <a:rPr lang="en-US" dirty="0">
                <a:latin typeface="Georgia"/>
              </a:rPr>
              <a:t>Harper &amp; Otsuka’s reinstatements halted, at least for the time being – expedited review was rejected</a:t>
            </a:r>
          </a:p>
          <a:p>
            <a:r>
              <a:rPr lang="en-US" dirty="0">
                <a:latin typeface="Georgia"/>
              </a:rPr>
              <a:t>Outcome of </a:t>
            </a:r>
            <a:r>
              <a:rPr lang="en-US" i="1" dirty="0">
                <a:latin typeface="Georgia"/>
              </a:rPr>
              <a:t>Slaughter</a:t>
            </a:r>
            <a:r>
              <a:rPr lang="en-US" dirty="0">
                <a:latin typeface="Georgia"/>
              </a:rPr>
              <a:t> could have broad implications for other independent agencies</a:t>
            </a:r>
            <a:endParaRPr lang="en-US" dirty="0"/>
          </a:p>
          <a:p>
            <a:pPr lvl="1"/>
            <a:endParaRPr lang="en-US" dirty="0"/>
          </a:p>
        </p:txBody>
      </p:sp>
      <p:pic>
        <p:nvPicPr>
          <p:cNvPr id="9" name="Picture 8">
            <a:extLst>
              <a:ext uri="{FF2B5EF4-FFF2-40B4-BE49-F238E27FC236}">
                <a16:creationId xmlns:a16="http://schemas.microsoft.com/office/drawing/2014/main" id="{4A37BD4B-B031-6FC2-CF1D-9DB398058F9F}"/>
              </a:ext>
            </a:extLst>
          </p:cNvPr>
          <p:cNvPicPr>
            <a:picLocks noChangeAspect="1"/>
          </p:cNvPicPr>
          <p:nvPr/>
        </p:nvPicPr>
        <p:blipFill>
          <a:blip r:embed="rId3"/>
          <a:stretch>
            <a:fillRect/>
          </a:stretch>
        </p:blipFill>
        <p:spPr>
          <a:xfrm>
            <a:off x="182277" y="1928107"/>
            <a:ext cx="5422392" cy="3551666"/>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F992F224-0FA7-D7BE-1B2D-75A6ABF07C66}"/>
              </a:ext>
            </a:extLst>
          </p:cNvPr>
          <p:cNvSpPr>
            <a:spLocks noGrp="1"/>
          </p:cNvSpPr>
          <p:nvPr>
            <p:ph type="body" sz="quarter" idx="14"/>
          </p:nvPr>
        </p:nvSpPr>
        <p:spPr>
          <a:xfrm>
            <a:off x="5973679" y="1331207"/>
            <a:ext cx="5373623" cy="596900"/>
          </a:xfrm>
        </p:spPr>
        <p:txBody>
          <a:bodyPr anchor="ctr">
            <a:normAutofit/>
          </a:bodyPr>
          <a:lstStyle/>
          <a:p>
            <a:r>
              <a:rPr lang="en-US"/>
              <a:t>Case Developments</a:t>
            </a:r>
          </a:p>
        </p:txBody>
      </p:sp>
      <p:sp>
        <p:nvSpPr>
          <p:cNvPr id="3" name="Text Placeholder 2">
            <a:extLst>
              <a:ext uri="{FF2B5EF4-FFF2-40B4-BE49-F238E27FC236}">
                <a16:creationId xmlns:a16="http://schemas.microsoft.com/office/drawing/2014/main" id="{13E492CE-8DF8-4A8B-88F8-D0BAD59E9192}"/>
              </a:ext>
            </a:extLst>
          </p:cNvPr>
          <p:cNvSpPr>
            <a:spLocks noGrp="1"/>
          </p:cNvSpPr>
          <p:nvPr>
            <p:ph type="body" sz="quarter" idx="10"/>
          </p:nvPr>
        </p:nvSpPr>
        <p:spPr>
          <a:xfrm>
            <a:off x="1266825" y="416467"/>
            <a:ext cx="8675688" cy="623888"/>
          </a:xfrm>
        </p:spPr>
        <p:txBody>
          <a:bodyPr>
            <a:normAutofit/>
          </a:bodyPr>
          <a:lstStyle/>
          <a:p>
            <a:r>
              <a:rPr lang="en-US" sz="3100"/>
              <a:t>Regulatory Updates – Harper/Otsuka Lawsuit</a:t>
            </a:r>
          </a:p>
        </p:txBody>
      </p:sp>
    </p:spTree>
    <p:extLst>
      <p:ext uri="{BB962C8B-B14F-4D97-AF65-F5344CB8AC3E}">
        <p14:creationId xmlns:p14="http://schemas.microsoft.com/office/powerpoint/2010/main" val="109776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93BFF-E520-7F45-2894-A3852320EE1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135F689-8F43-6CB0-6AF8-E9C751764457}"/>
              </a:ext>
            </a:extLst>
          </p:cNvPr>
          <p:cNvSpPr>
            <a:spLocks noGrp="1"/>
          </p:cNvSpPr>
          <p:nvPr>
            <p:ph type="body" sz="quarter" idx="11"/>
          </p:nvPr>
        </p:nvSpPr>
        <p:spPr>
          <a:xfrm>
            <a:off x="1266825" y="416467"/>
            <a:ext cx="7129030" cy="623888"/>
          </a:xfrm>
        </p:spPr>
        <p:txBody>
          <a:bodyPr vert="horz" lIns="91440" tIns="45720" rIns="91440" bIns="45720" rtlCol="0" anchor="t">
            <a:normAutofit fontScale="85000" lnSpcReduction="10000"/>
          </a:bodyPr>
          <a:lstStyle/>
          <a:p>
            <a:r>
              <a:rPr lang="en-US" sz="3100" dirty="0">
                <a:latin typeface="Georgia"/>
              </a:rPr>
              <a:t>Regulatory Updates – CFPB on Life Support</a:t>
            </a:r>
            <a:endParaRPr lang="en-US" sz="3100" dirty="0"/>
          </a:p>
        </p:txBody>
      </p:sp>
      <p:pic>
        <p:nvPicPr>
          <p:cNvPr id="9" name="Picture 2" descr="What the Consumer Financial Protection Bureau can do for you &gt; Edwards Air  Force Base &gt; News">
            <a:extLst>
              <a:ext uri="{FF2B5EF4-FFF2-40B4-BE49-F238E27FC236}">
                <a16:creationId xmlns:a16="http://schemas.microsoft.com/office/drawing/2014/main" id="{E9431C3C-EF95-42B7-61B3-B53477FD63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68" t="81" r="50727" b="-81"/>
          <a:stretch>
            <a:fillRect/>
          </a:stretch>
        </p:blipFill>
        <p:spPr bwMode="auto">
          <a:xfrm>
            <a:off x="7267360" y="1679574"/>
            <a:ext cx="3835400" cy="3849624"/>
          </a:xfrm>
          <a:prstGeom prst="ellipse">
            <a:avLst/>
          </a:prstGeom>
          <a:solidFill>
            <a:srgbClr val="FFFFFF"/>
          </a:solidFill>
        </p:spPr>
      </p:pic>
      <p:sp>
        <p:nvSpPr>
          <p:cNvPr id="2" name="Content Placeholder 1">
            <a:extLst>
              <a:ext uri="{FF2B5EF4-FFF2-40B4-BE49-F238E27FC236}">
                <a16:creationId xmlns:a16="http://schemas.microsoft.com/office/drawing/2014/main" id="{E698FDB0-92C3-D1C3-66B9-1F33EA442709}"/>
              </a:ext>
            </a:extLst>
          </p:cNvPr>
          <p:cNvSpPr>
            <a:spLocks noGrp="1"/>
          </p:cNvSpPr>
          <p:nvPr>
            <p:ph sz="quarter" idx="13"/>
          </p:nvPr>
        </p:nvSpPr>
        <p:spPr>
          <a:xfrm>
            <a:off x="1263650" y="1331914"/>
            <a:ext cx="5752145" cy="4867088"/>
          </a:xfrm>
        </p:spPr>
        <p:txBody>
          <a:bodyPr vert="horz" lIns="91440" tIns="45720" rIns="91440" bIns="45720" rtlCol="0" anchor="t">
            <a:normAutofit/>
          </a:bodyPr>
          <a:lstStyle/>
          <a:p>
            <a:r>
              <a:rPr lang="en-US" dirty="0">
                <a:latin typeface="Georgia"/>
              </a:rPr>
              <a:t>Current Acting CFPB Director is Russell Vought, Director of the Office of Management and Budget (OMB).</a:t>
            </a:r>
          </a:p>
          <a:p>
            <a:r>
              <a:rPr lang="en-US" dirty="0">
                <a:latin typeface="Georgia"/>
              </a:rPr>
              <a:t>Amid a funding crisis, CFPB has transferred all active litigation to the Department of Justice. </a:t>
            </a:r>
          </a:p>
          <a:p>
            <a:r>
              <a:rPr lang="en-US" dirty="0">
                <a:latin typeface="Georgia"/>
              </a:rPr>
              <a:t>Supervisory capacity has drastically diminished.</a:t>
            </a:r>
          </a:p>
          <a:p>
            <a:r>
              <a:rPr lang="en-US" dirty="0">
                <a:latin typeface="Georgia"/>
              </a:rPr>
              <a:t>Regulatory rollback and required rulemakings:</a:t>
            </a:r>
          </a:p>
          <a:p>
            <a:pPr lvl="1"/>
            <a:r>
              <a:rPr lang="en-US" sz="1800" dirty="0">
                <a:latin typeface="Georgia"/>
              </a:rPr>
              <a:t>Majority of Chopra-era rulemakings removed.</a:t>
            </a:r>
            <a:endParaRPr lang="en-US" sz="1800" dirty="0"/>
          </a:p>
          <a:p>
            <a:pPr lvl="1"/>
            <a:r>
              <a:rPr lang="en-US" sz="1800" dirty="0">
                <a:latin typeface="Georgia"/>
              </a:rPr>
              <a:t>Section 1071 rulemaking rewritten with fewer burdens to credit unions.</a:t>
            </a:r>
            <a:endParaRPr lang="en-US" sz="1800" dirty="0"/>
          </a:p>
          <a:p>
            <a:pPr lvl="1"/>
            <a:r>
              <a:rPr lang="en-US" sz="1800" dirty="0">
                <a:latin typeface="Georgia"/>
              </a:rPr>
              <a:t>Section 1033 rulemaking to be rewritten, potentially through an interim final rule (IFR).</a:t>
            </a:r>
            <a:endParaRPr lang="en-US" sz="1800" dirty="0"/>
          </a:p>
        </p:txBody>
      </p:sp>
    </p:spTree>
    <p:extLst>
      <p:ext uri="{BB962C8B-B14F-4D97-AF65-F5344CB8AC3E}">
        <p14:creationId xmlns:p14="http://schemas.microsoft.com/office/powerpoint/2010/main" val="4141841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5CD5EB-7731-26DC-AB71-BE6C4D7BA4FE}"/>
              </a:ext>
            </a:extLst>
          </p:cNvPr>
          <p:cNvSpPr>
            <a:spLocks noGrp="1"/>
          </p:cNvSpPr>
          <p:nvPr>
            <p:ph type="body" sz="quarter" idx="11"/>
          </p:nvPr>
        </p:nvSpPr>
        <p:spPr>
          <a:xfrm>
            <a:off x="1266825" y="416467"/>
            <a:ext cx="8675688" cy="623888"/>
          </a:xfrm>
        </p:spPr>
        <p:txBody>
          <a:bodyPr vert="horz" lIns="91440" tIns="45720" rIns="91440" bIns="45720" rtlCol="0">
            <a:normAutofit/>
          </a:bodyPr>
          <a:lstStyle/>
          <a:p>
            <a:r>
              <a:rPr lang="en-US" dirty="0"/>
              <a:t>Regulatory Updates – Treasury</a:t>
            </a:r>
          </a:p>
        </p:txBody>
      </p:sp>
      <p:graphicFrame>
        <p:nvGraphicFramePr>
          <p:cNvPr id="5" name="Content Placeholder 1">
            <a:extLst>
              <a:ext uri="{FF2B5EF4-FFF2-40B4-BE49-F238E27FC236}">
                <a16:creationId xmlns:a16="http://schemas.microsoft.com/office/drawing/2014/main" id="{B8D0F5D7-2B52-27F3-5450-C8E9D2C2E709}"/>
              </a:ext>
            </a:extLst>
          </p:cNvPr>
          <p:cNvGraphicFramePr>
            <a:graphicFrameLocks noGrp="1"/>
          </p:cNvGraphicFramePr>
          <p:nvPr>
            <p:ph type="chart" sz="quarter" idx="10"/>
            <p:extLst>
              <p:ext uri="{D42A27DB-BD31-4B8C-83A1-F6EECF244321}">
                <p14:modId xmlns:p14="http://schemas.microsoft.com/office/powerpoint/2010/main" val="1563688872"/>
              </p:ext>
            </p:extLst>
          </p:nvPr>
        </p:nvGraphicFramePr>
        <p:xfrm>
          <a:off x="1263720" y="1421297"/>
          <a:ext cx="9709080" cy="4808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8866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9933E-821F-D19C-FE52-17FD12C109E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4BAB04B-DE54-43D9-8EEE-D8245FE9A6A2}"/>
              </a:ext>
            </a:extLst>
          </p:cNvPr>
          <p:cNvSpPr>
            <a:spLocks noGrp="1"/>
          </p:cNvSpPr>
          <p:nvPr>
            <p:ph type="body" sz="quarter" idx="11"/>
          </p:nvPr>
        </p:nvSpPr>
        <p:spPr>
          <a:xfrm>
            <a:off x="1266825" y="416467"/>
            <a:ext cx="7129030" cy="623888"/>
          </a:xfrm>
        </p:spPr>
        <p:txBody>
          <a:bodyPr>
            <a:normAutofit/>
          </a:bodyPr>
          <a:lstStyle/>
          <a:p>
            <a:r>
              <a:rPr lang="en-US">
                <a:solidFill>
                  <a:schemeClr val="tx1"/>
                </a:solidFill>
                <a:latin typeface="Georgia"/>
                <a:cs typeface="Arial"/>
              </a:rPr>
              <a:t>Advocacy is job one</a:t>
            </a:r>
            <a:endParaRPr lang="en-US"/>
          </a:p>
        </p:txBody>
      </p:sp>
      <p:sp>
        <p:nvSpPr>
          <p:cNvPr id="4" name="TextBox 3">
            <a:extLst>
              <a:ext uri="{FF2B5EF4-FFF2-40B4-BE49-F238E27FC236}">
                <a16:creationId xmlns:a16="http://schemas.microsoft.com/office/drawing/2014/main" id="{22FBDB6C-5D34-D0FD-FFBB-BBDBDA9A03B0}"/>
              </a:ext>
            </a:extLst>
          </p:cNvPr>
          <p:cNvSpPr txBox="1"/>
          <p:nvPr/>
        </p:nvSpPr>
        <p:spPr>
          <a:xfrm>
            <a:off x="1263651" y="1427549"/>
            <a:ext cx="5426596" cy="16312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accent6">
                    <a:lumMod val="10000"/>
                  </a:schemeClr>
                </a:solidFill>
                <a:effectLst/>
                <a:uLnTx/>
                <a:uFillTx/>
                <a:latin typeface="Georgia" panose="02040502050405020303" pitchFamily="18" charset="0"/>
              </a:rPr>
              <a:t>“Together, we’ll continue to lead with purpose, protect what makes us unique, and show the country that people helping people isn’t just our history, it’s our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6">
                    <a:lumMod val="10000"/>
                  </a:schemeClr>
                </a:solidFill>
                <a:latin typeface="Georgia" panose="02040502050405020303" pitchFamily="18" charset="0"/>
              </a:rPr>
              <a:t>- Scott Simpson, President &amp; CEO</a:t>
            </a:r>
            <a:endParaRPr kumimoji="0" lang="en-US" sz="2000" i="0" u="none" strike="noStrike" kern="1200" cap="none" spc="0" normalizeH="0" baseline="0" noProof="0">
              <a:ln>
                <a:noFill/>
              </a:ln>
              <a:solidFill>
                <a:schemeClr val="accent6">
                  <a:lumMod val="10000"/>
                </a:schemeClr>
              </a:solidFill>
              <a:effectLst/>
              <a:uLnTx/>
              <a:uFillTx/>
              <a:latin typeface="Georgia" panose="02040502050405020303" pitchFamily="18" charset="0"/>
            </a:endParaRPr>
          </a:p>
        </p:txBody>
      </p:sp>
      <p:pic>
        <p:nvPicPr>
          <p:cNvPr id="7" name="Picture 6" descr="A person and person standing in front of a painting&#10;&#10;Description automatically generated">
            <a:extLst>
              <a:ext uri="{FF2B5EF4-FFF2-40B4-BE49-F238E27FC236}">
                <a16:creationId xmlns:a16="http://schemas.microsoft.com/office/drawing/2014/main" id="{1D2F9322-2B0E-BC4B-D190-17C595D0CCFF}"/>
              </a:ext>
            </a:extLst>
          </p:cNvPr>
          <p:cNvPicPr>
            <a:picLocks noChangeAspect="1"/>
          </p:cNvPicPr>
          <p:nvPr/>
        </p:nvPicPr>
        <p:blipFill>
          <a:blip r:embed="rId2"/>
          <a:stretch>
            <a:fillRect/>
          </a:stretch>
        </p:blipFill>
        <p:spPr>
          <a:xfrm>
            <a:off x="9646918" y="3618493"/>
            <a:ext cx="2038007" cy="2717342"/>
          </a:xfrm>
          <a:prstGeom prst="rect">
            <a:avLst/>
          </a:prstGeom>
        </p:spPr>
      </p:pic>
      <p:pic>
        <p:nvPicPr>
          <p:cNvPr id="9" name="Picture 8">
            <a:extLst>
              <a:ext uri="{FF2B5EF4-FFF2-40B4-BE49-F238E27FC236}">
                <a16:creationId xmlns:a16="http://schemas.microsoft.com/office/drawing/2014/main" id="{4A7DCB84-599E-428C-C962-A0EA99987BB8}"/>
              </a:ext>
            </a:extLst>
          </p:cNvPr>
          <p:cNvPicPr>
            <a:picLocks noChangeAspect="1"/>
          </p:cNvPicPr>
          <p:nvPr/>
        </p:nvPicPr>
        <p:blipFill>
          <a:blip r:embed="rId3"/>
          <a:srcRect l="17528" t="20361" r="17305" b="14473"/>
          <a:stretch>
            <a:fillRect/>
          </a:stretch>
        </p:blipFill>
        <p:spPr>
          <a:xfrm>
            <a:off x="9646918" y="417215"/>
            <a:ext cx="2038007" cy="2715846"/>
          </a:xfrm>
          <a:prstGeom prst="rect">
            <a:avLst/>
          </a:prstGeom>
        </p:spPr>
      </p:pic>
      <p:pic>
        <p:nvPicPr>
          <p:cNvPr id="13" name="Picture 12">
            <a:extLst>
              <a:ext uri="{FF2B5EF4-FFF2-40B4-BE49-F238E27FC236}">
                <a16:creationId xmlns:a16="http://schemas.microsoft.com/office/drawing/2014/main" id="{4CC47260-DB91-E765-E98A-7D63E16B9ED5}"/>
              </a:ext>
            </a:extLst>
          </p:cNvPr>
          <p:cNvPicPr>
            <a:picLocks noChangeAspect="1"/>
          </p:cNvPicPr>
          <p:nvPr/>
        </p:nvPicPr>
        <p:blipFill>
          <a:blip r:embed="rId4"/>
          <a:stretch>
            <a:fillRect/>
          </a:stretch>
        </p:blipFill>
        <p:spPr>
          <a:xfrm>
            <a:off x="507075" y="3833999"/>
            <a:ext cx="3335781" cy="2501836"/>
          </a:xfrm>
          <a:prstGeom prst="rect">
            <a:avLst/>
          </a:prstGeom>
          <a:ln>
            <a:noFill/>
          </a:ln>
          <a:effectLst>
            <a:outerShdw blurRad="292100" dist="139700" dir="2700000" algn="tl" rotWithShape="0">
              <a:srgbClr val="333333">
                <a:alpha val="65000"/>
              </a:srgbClr>
            </a:outerShdw>
          </a:effectLst>
        </p:spPr>
      </p:pic>
      <p:pic>
        <p:nvPicPr>
          <p:cNvPr id="5" name="Picture 4" descr="A ceiling with many windows&#10;&#10;AI-generated content may be incorrect.">
            <a:extLst>
              <a:ext uri="{FF2B5EF4-FFF2-40B4-BE49-F238E27FC236}">
                <a16:creationId xmlns:a16="http://schemas.microsoft.com/office/drawing/2014/main" id="{03A45256-CD84-7C03-E060-E60DEFE34F89}"/>
              </a:ext>
            </a:extLst>
          </p:cNvPr>
          <p:cNvPicPr>
            <a:picLocks noChangeAspect="1"/>
          </p:cNvPicPr>
          <p:nvPr/>
        </p:nvPicPr>
        <p:blipFill>
          <a:blip r:embed="rId5"/>
          <a:stretch>
            <a:fillRect/>
          </a:stretch>
        </p:blipFill>
        <p:spPr>
          <a:xfrm>
            <a:off x="5106351" y="3058765"/>
            <a:ext cx="3277070" cy="3277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827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B9B402-E609-8288-983B-4F370A3B5FD1}"/>
              </a:ext>
            </a:extLst>
          </p:cNvPr>
          <p:cNvSpPr>
            <a:spLocks noGrp="1"/>
          </p:cNvSpPr>
          <p:nvPr>
            <p:ph sz="quarter" idx="12"/>
          </p:nvPr>
        </p:nvSpPr>
        <p:spPr>
          <a:xfrm>
            <a:off x="1263650" y="1186140"/>
            <a:ext cx="5393182" cy="4558814"/>
          </a:xfrm>
        </p:spPr>
        <p:txBody>
          <a:bodyPr vert="horz" lIns="91440" tIns="45720" rIns="91440" bIns="45720" rtlCol="0" anchor="t">
            <a:normAutofit/>
          </a:bodyPr>
          <a:lstStyle/>
          <a:p>
            <a:r>
              <a:rPr lang="en-US" sz="2400" dirty="0">
                <a:latin typeface="Georgia"/>
              </a:rPr>
              <a:t>H.R. 1 implementation and the President’s affordability agenda are top priorities for the Administration.</a:t>
            </a:r>
          </a:p>
          <a:p>
            <a:r>
              <a:rPr lang="en-US" sz="2400" dirty="0">
                <a:latin typeface="Georgia"/>
              </a:rPr>
              <a:t>Regulators are moving into high gear on regulatory rollbacks.</a:t>
            </a:r>
          </a:p>
          <a:p>
            <a:pPr lvl="1"/>
            <a:r>
              <a:rPr lang="en-US" sz="1800" dirty="0">
                <a:latin typeface="Georgia"/>
              </a:rPr>
              <a:t>Even with many positions unfilled, regulatory rollback and an aggressive reduction of all regulations has begun.</a:t>
            </a:r>
          </a:p>
          <a:p>
            <a:r>
              <a:rPr lang="en-US" sz="2400" dirty="0">
                <a:latin typeface="Georgia"/>
              </a:rPr>
              <a:t>The precedent set by firing key regulators across the government brings long-term regulatory uncertainty.</a:t>
            </a:r>
          </a:p>
        </p:txBody>
      </p:sp>
      <p:sp>
        <p:nvSpPr>
          <p:cNvPr id="3" name="Text Placeholder 2">
            <a:extLst>
              <a:ext uri="{FF2B5EF4-FFF2-40B4-BE49-F238E27FC236}">
                <a16:creationId xmlns:a16="http://schemas.microsoft.com/office/drawing/2014/main" id="{2C42324D-C8BF-EC4F-2B1F-34E27B2154DC}"/>
              </a:ext>
            </a:extLst>
          </p:cNvPr>
          <p:cNvSpPr>
            <a:spLocks noGrp="1"/>
          </p:cNvSpPr>
          <p:nvPr>
            <p:ph type="body" sz="quarter" idx="11"/>
          </p:nvPr>
        </p:nvSpPr>
        <p:spPr/>
        <p:txBody>
          <a:bodyPr>
            <a:normAutofit/>
          </a:bodyPr>
          <a:lstStyle/>
          <a:p>
            <a:r>
              <a:rPr lang="en-US" dirty="0"/>
              <a:t>Regulatory Updates – What Now?</a:t>
            </a:r>
          </a:p>
        </p:txBody>
      </p:sp>
      <p:pic>
        <p:nvPicPr>
          <p:cNvPr id="5" name="Picture 4" descr="A scale of justice and a gavel on a table&#10;&#10;AI-generated content may be incorrect.">
            <a:extLst>
              <a:ext uri="{FF2B5EF4-FFF2-40B4-BE49-F238E27FC236}">
                <a16:creationId xmlns:a16="http://schemas.microsoft.com/office/drawing/2014/main" id="{6C7F7465-D6ED-1112-3DC6-88A471320B8B}"/>
              </a:ext>
            </a:extLst>
          </p:cNvPr>
          <p:cNvPicPr>
            <a:picLocks noChangeAspect="1"/>
          </p:cNvPicPr>
          <p:nvPr/>
        </p:nvPicPr>
        <p:blipFill>
          <a:blip r:embed="rId3"/>
          <a:stretch>
            <a:fillRect/>
          </a:stretch>
        </p:blipFill>
        <p:spPr>
          <a:xfrm>
            <a:off x="6988743" y="1186140"/>
            <a:ext cx="4278429" cy="4278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04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0EBF-BF1C-A6F2-BD29-DA0A24F4D7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8E0644-E2C4-8AC7-DAE6-292A42903879}"/>
              </a:ext>
            </a:extLst>
          </p:cNvPr>
          <p:cNvSpPr>
            <a:spLocks noGrp="1"/>
          </p:cNvSpPr>
          <p:nvPr>
            <p:ph sz="quarter" idx="12"/>
          </p:nvPr>
        </p:nvSpPr>
        <p:spPr>
          <a:xfrm>
            <a:off x="1263650" y="1331913"/>
            <a:ext cx="5656914" cy="4511675"/>
          </a:xfrm>
        </p:spPr>
        <p:txBody>
          <a:bodyPr>
            <a:normAutofit/>
          </a:bodyPr>
          <a:lstStyle/>
          <a:p>
            <a:pPr fontAlgn="base"/>
            <a:r>
              <a:rPr lang="en-US" sz="2400"/>
              <a:t>In 2025, interchange bills were introduced in nearly 30 states, but failed to pass anywhere.</a:t>
            </a:r>
          </a:p>
          <a:p>
            <a:pPr fontAlgn="base"/>
            <a:r>
              <a:rPr lang="en-US" sz="2400"/>
              <a:t>America’s Credit Unions joined a lawsuit to stop the Illinois interchange law from going into effect.</a:t>
            </a:r>
          </a:p>
          <a:p>
            <a:pPr lvl="1" fontAlgn="base"/>
            <a:r>
              <a:rPr lang="en-US" sz="2200"/>
              <a:t>The Illinois legislature has delayed implementation of the law until July 1, 2026.</a:t>
            </a:r>
          </a:p>
          <a:p>
            <a:pPr fontAlgn="base"/>
            <a:r>
              <a:rPr lang="en-US" sz="2400"/>
              <a:t>Outside of interchange, greater state activity is expected on consumer protection going in 2026.</a:t>
            </a:r>
          </a:p>
        </p:txBody>
      </p:sp>
      <p:sp>
        <p:nvSpPr>
          <p:cNvPr id="3" name="Text Placeholder 2">
            <a:extLst>
              <a:ext uri="{FF2B5EF4-FFF2-40B4-BE49-F238E27FC236}">
                <a16:creationId xmlns:a16="http://schemas.microsoft.com/office/drawing/2014/main" id="{EF418322-88DA-74FC-6B95-F3828ABC4B63}"/>
              </a:ext>
            </a:extLst>
          </p:cNvPr>
          <p:cNvSpPr>
            <a:spLocks noGrp="1"/>
          </p:cNvSpPr>
          <p:nvPr>
            <p:ph type="body" sz="quarter" idx="11"/>
          </p:nvPr>
        </p:nvSpPr>
        <p:spPr/>
        <p:txBody>
          <a:bodyPr>
            <a:normAutofit/>
          </a:bodyPr>
          <a:lstStyle/>
          <a:p>
            <a:r>
              <a:rPr lang="en-US" dirty="0"/>
              <a:t>State Updates</a:t>
            </a:r>
          </a:p>
        </p:txBody>
      </p:sp>
      <p:pic>
        <p:nvPicPr>
          <p:cNvPr id="7" name="Picture 6" descr="A person paying for a credit card&#10;&#10;AI-generated content may be incorrect.">
            <a:extLst>
              <a:ext uri="{FF2B5EF4-FFF2-40B4-BE49-F238E27FC236}">
                <a16:creationId xmlns:a16="http://schemas.microsoft.com/office/drawing/2014/main" id="{113680F6-21DF-97CE-6873-6BF56BBF0C7D}"/>
              </a:ext>
            </a:extLst>
          </p:cNvPr>
          <p:cNvPicPr>
            <a:picLocks noChangeAspect="1"/>
          </p:cNvPicPr>
          <p:nvPr/>
        </p:nvPicPr>
        <p:blipFill>
          <a:blip r:embed="rId3"/>
          <a:srcRect l="27203" r="20276" b="2"/>
          <a:stretch>
            <a:fillRect/>
          </a:stretch>
        </p:blipFill>
        <p:spPr>
          <a:xfrm>
            <a:off x="7217093" y="1677988"/>
            <a:ext cx="3848100" cy="3846512"/>
          </a:xfrm>
          <a:prstGeom prst="octagon">
            <a:avLst/>
          </a:prstGeom>
          <a:noFill/>
        </p:spPr>
      </p:pic>
    </p:spTree>
    <p:extLst>
      <p:ext uri="{BB962C8B-B14F-4D97-AF65-F5344CB8AC3E}">
        <p14:creationId xmlns:p14="http://schemas.microsoft.com/office/powerpoint/2010/main" val="168533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680C7B-BF9F-1958-147F-EBE1CD7A9419}"/>
              </a:ext>
            </a:extLst>
          </p:cNvPr>
          <p:cNvSpPr>
            <a:spLocks noGrp="1"/>
          </p:cNvSpPr>
          <p:nvPr>
            <p:ph sz="quarter" idx="15"/>
          </p:nvPr>
        </p:nvSpPr>
        <p:spPr>
          <a:xfrm>
            <a:off x="5973763" y="1331207"/>
            <a:ext cx="5373687" cy="4983868"/>
          </a:xfrm>
        </p:spPr>
        <p:txBody>
          <a:bodyPr vert="horz" lIns="91440" tIns="45720" rIns="91440" bIns="45720" rtlCol="0">
            <a:normAutofit/>
          </a:bodyPr>
          <a:lstStyle/>
          <a:p>
            <a:r>
              <a:rPr lang="en-US" sz="1800" b="1" dirty="0"/>
              <a:t>State Privacy Acts 2.0: </a:t>
            </a:r>
            <a:r>
              <a:rPr lang="en-US" sz="1800" dirty="0"/>
              <a:t>After CA, CO, and VA amendments in 2025, around 15 legislatures signaled new drafts of privacy bills for 2026. </a:t>
            </a:r>
          </a:p>
          <a:p>
            <a:r>
              <a:rPr lang="en-US" sz="1800" b="1" dirty="0"/>
              <a:t>Anti-ESG Bills: </a:t>
            </a:r>
            <a:r>
              <a:rPr lang="en-US" sz="1800" dirty="0"/>
              <a:t>ESG-ban packages stalled; sponsors are now turning to procurement, proxy-voting, and risk scoring disclosures, which are easier to pass and harder to veto. </a:t>
            </a:r>
          </a:p>
          <a:p>
            <a:r>
              <a:rPr lang="en-US" sz="1800" b="1" dirty="0"/>
              <a:t>Interchange: </a:t>
            </a:r>
            <a:r>
              <a:rPr lang="en-US" sz="1800" dirty="0"/>
              <a:t>Banking associations will sponsor “Durbin-plus” copycats in NJ, PA, and CT. </a:t>
            </a:r>
          </a:p>
          <a:p>
            <a:r>
              <a:rPr lang="en-US" sz="1800" b="1" dirty="0"/>
              <a:t>Investment Authority: </a:t>
            </a:r>
            <a:r>
              <a:rPr lang="en-US" sz="1800" dirty="0"/>
              <a:t>At least six more states will authorize credit union-investment in school district or municipal funds, leveraging Nebraska’s 2025 template. </a:t>
            </a:r>
          </a:p>
          <a:p>
            <a:r>
              <a:rPr lang="en-US" sz="1800" b="1" dirty="0"/>
              <a:t>Digital Assets: </a:t>
            </a:r>
            <a:r>
              <a:rPr lang="en-US" sz="1800" dirty="0"/>
              <a:t>Expect plumbing-focused bills (e.g., UCC Article 12, qualified custodians) rather than sweeping “digital-asset frameworks.</a:t>
            </a:r>
          </a:p>
        </p:txBody>
      </p:sp>
      <p:pic>
        <p:nvPicPr>
          <p:cNvPr id="5" name="Picture 4">
            <a:extLst>
              <a:ext uri="{FF2B5EF4-FFF2-40B4-BE49-F238E27FC236}">
                <a16:creationId xmlns:a16="http://schemas.microsoft.com/office/drawing/2014/main" id="{F05828CE-1CD1-78E1-2425-BF49AD5475C5}"/>
              </a:ext>
            </a:extLst>
          </p:cNvPr>
          <p:cNvPicPr>
            <a:picLocks noChangeAspect="1"/>
          </p:cNvPicPr>
          <p:nvPr/>
        </p:nvPicPr>
        <p:blipFill>
          <a:blip r:embed="rId2"/>
          <a:srcRect t="8408" r="2" b="23414"/>
          <a:stretch>
            <a:fillRect/>
          </a:stretch>
        </p:blipFill>
        <p:spPr>
          <a:xfrm>
            <a:off x="543010" y="1331207"/>
            <a:ext cx="4879382" cy="498386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E1590586-167B-606A-B52A-187E127BD37D}"/>
              </a:ext>
            </a:extLst>
          </p:cNvPr>
          <p:cNvSpPr>
            <a:spLocks noGrp="1"/>
          </p:cNvSpPr>
          <p:nvPr>
            <p:ph type="body" sz="quarter" idx="10"/>
          </p:nvPr>
        </p:nvSpPr>
        <p:spPr>
          <a:xfrm>
            <a:off x="1266825" y="416467"/>
            <a:ext cx="8675688" cy="623888"/>
          </a:xfrm>
        </p:spPr>
        <p:txBody>
          <a:bodyPr vert="horz" lIns="91440" tIns="45720" rIns="91440" bIns="45720" rtlCol="0">
            <a:normAutofit/>
          </a:bodyPr>
          <a:lstStyle/>
          <a:p>
            <a:r>
              <a:rPr lang="en-US"/>
              <a:t>2026 State Forecast  </a:t>
            </a:r>
          </a:p>
        </p:txBody>
      </p:sp>
    </p:spTree>
    <p:extLst>
      <p:ext uri="{BB962C8B-B14F-4D97-AF65-F5344CB8AC3E}">
        <p14:creationId xmlns:p14="http://schemas.microsoft.com/office/powerpoint/2010/main" val="1322655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43F2F6-C07F-197D-AE98-685CE1FBCF17}"/>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447563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BD317A-704C-7BF1-59BA-05989C40C904}"/>
              </a:ext>
            </a:extLst>
          </p:cNvPr>
          <p:cNvSpPr>
            <a:spLocks noGrp="1"/>
          </p:cNvSpPr>
          <p:nvPr>
            <p:ph type="body" sz="quarter" idx="11"/>
          </p:nvPr>
        </p:nvSpPr>
        <p:spPr/>
        <p:txBody>
          <a:bodyPr>
            <a:normAutofit/>
          </a:bodyPr>
          <a:lstStyle/>
          <a:p>
            <a:r>
              <a:rPr lang="en-US" dirty="0"/>
              <a:t>2026 Policy Priorities</a:t>
            </a:r>
          </a:p>
        </p:txBody>
      </p:sp>
      <p:graphicFrame>
        <p:nvGraphicFramePr>
          <p:cNvPr id="5" name="Diagram 4">
            <a:extLst>
              <a:ext uri="{FF2B5EF4-FFF2-40B4-BE49-F238E27FC236}">
                <a16:creationId xmlns:a16="http://schemas.microsoft.com/office/drawing/2014/main" id="{1AA20C9F-BF92-C1D8-73AF-494637415985}"/>
              </a:ext>
            </a:extLst>
          </p:cNvPr>
          <p:cNvGraphicFramePr/>
          <p:nvPr>
            <p:extLst>
              <p:ext uri="{D42A27DB-BD31-4B8C-83A1-F6EECF244321}">
                <p14:modId xmlns:p14="http://schemas.microsoft.com/office/powerpoint/2010/main" val="3785492907"/>
              </p:ext>
            </p:extLst>
          </p:nvPr>
        </p:nvGraphicFramePr>
        <p:xfrm>
          <a:off x="1088020" y="1354238"/>
          <a:ext cx="9780607" cy="4537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554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102C0A-B734-CA05-A2A5-6635C30B5F00}"/>
              </a:ext>
            </a:extLst>
          </p:cNvPr>
          <p:cNvSpPr>
            <a:spLocks noGrp="1"/>
          </p:cNvSpPr>
          <p:nvPr>
            <p:ph sz="quarter" idx="12"/>
          </p:nvPr>
        </p:nvSpPr>
        <p:spPr/>
        <p:txBody>
          <a:bodyPr/>
          <a:lstStyle/>
          <a:p>
            <a:r>
              <a:rPr lang="en-US" dirty="0"/>
              <a:t>Republican Congressional leaders, working with President Trump, have successfully kept their members (mostly) in line despite internal tensions and maintain slim majorities.</a:t>
            </a:r>
          </a:p>
          <a:p>
            <a:r>
              <a:rPr lang="en-US" dirty="0"/>
              <a:t>As Congress hurdles towards the midterms, vulnerable moderates will take center stage as they defend their seats.</a:t>
            </a:r>
          </a:p>
          <a:p>
            <a:r>
              <a:rPr lang="en-US" dirty="0"/>
              <a:t>A slew of retirement announcements has thrown open primaries across the country.</a:t>
            </a:r>
          </a:p>
        </p:txBody>
      </p:sp>
      <p:sp>
        <p:nvSpPr>
          <p:cNvPr id="3" name="Text Placeholder 2">
            <a:extLst>
              <a:ext uri="{FF2B5EF4-FFF2-40B4-BE49-F238E27FC236}">
                <a16:creationId xmlns:a16="http://schemas.microsoft.com/office/drawing/2014/main" id="{24E253BD-60AC-DBB6-7165-D9F196BE2EAF}"/>
              </a:ext>
            </a:extLst>
          </p:cNvPr>
          <p:cNvSpPr>
            <a:spLocks noGrp="1"/>
          </p:cNvSpPr>
          <p:nvPr>
            <p:ph type="body" sz="quarter" idx="11"/>
          </p:nvPr>
        </p:nvSpPr>
        <p:spPr/>
        <p:txBody>
          <a:bodyPr>
            <a:normAutofit/>
          </a:bodyPr>
          <a:lstStyle/>
          <a:p>
            <a:r>
              <a:rPr lang="en-US" dirty="0"/>
              <a:t>Political Landscape</a:t>
            </a:r>
          </a:p>
        </p:txBody>
      </p:sp>
      <p:pic>
        <p:nvPicPr>
          <p:cNvPr id="8" name="Picture 7" descr="A collage of a person in a suit&#10;&#10;AI-generated content may be incorrect.">
            <a:extLst>
              <a:ext uri="{FF2B5EF4-FFF2-40B4-BE49-F238E27FC236}">
                <a16:creationId xmlns:a16="http://schemas.microsoft.com/office/drawing/2014/main" id="{CB39A3B0-1FBF-6858-BDE8-83DFC04037B0}"/>
              </a:ext>
            </a:extLst>
          </p:cNvPr>
          <p:cNvPicPr>
            <a:picLocks noChangeAspect="1"/>
          </p:cNvPicPr>
          <p:nvPr/>
        </p:nvPicPr>
        <p:blipFill>
          <a:blip r:embed="rId2"/>
          <a:stretch>
            <a:fillRect/>
          </a:stretch>
        </p:blipFill>
        <p:spPr>
          <a:xfrm>
            <a:off x="1500671" y="3716303"/>
            <a:ext cx="6654987" cy="2831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175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EFCB5-77D2-0ABE-9632-175D71B44B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C659AB4-742E-1048-3039-1C3272C88159}"/>
              </a:ext>
            </a:extLst>
          </p:cNvPr>
          <p:cNvSpPr>
            <a:spLocks noGrp="1"/>
          </p:cNvSpPr>
          <p:nvPr>
            <p:ph type="body" sz="quarter" idx="11"/>
          </p:nvPr>
        </p:nvSpPr>
        <p:spPr/>
        <p:txBody>
          <a:bodyPr vert="horz" lIns="91440" tIns="45720" rIns="91440" bIns="45720" rtlCol="0">
            <a:normAutofit/>
          </a:bodyPr>
          <a:lstStyle/>
          <a:p>
            <a:r>
              <a:rPr lang="en-US" sz="3200" dirty="0"/>
              <a:t>2025 in the Rearview</a:t>
            </a:r>
          </a:p>
        </p:txBody>
      </p:sp>
      <p:pic>
        <p:nvPicPr>
          <p:cNvPr id="8" name="Picture Placeholder 7">
            <a:extLst>
              <a:ext uri="{FF2B5EF4-FFF2-40B4-BE49-F238E27FC236}">
                <a16:creationId xmlns:a16="http://schemas.microsoft.com/office/drawing/2014/main" id="{2E2B2C21-329B-160D-172D-78F7D21A6BD1}"/>
              </a:ext>
            </a:extLst>
          </p:cNvPr>
          <p:cNvPicPr>
            <a:picLocks noGrp="1" noChangeAspect="1"/>
          </p:cNvPicPr>
          <p:nvPr>
            <p:ph type="pic" sz="quarter" idx="12"/>
          </p:nvPr>
        </p:nvPicPr>
        <p:blipFill>
          <a:blip r:embed="rId2"/>
          <a:srcRect l="16790" r="16790"/>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0DB03AC2-B111-1986-F641-A0DBB0F9EC18}"/>
              </a:ext>
            </a:extLst>
          </p:cNvPr>
          <p:cNvSpPr>
            <a:spLocks noGrp="1"/>
          </p:cNvSpPr>
          <p:nvPr>
            <p:ph sz="quarter" idx="13"/>
          </p:nvPr>
        </p:nvSpPr>
        <p:spPr/>
        <p:txBody>
          <a:bodyPr vert="horz" lIns="91440" tIns="45720" rIns="91440" bIns="45720" rtlCol="0" anchor="t">
            <a:normAutofit fontScale="92500"/>
          </a:bodyPr>
          <a:lstStyle/>
          <a:p>
            <a:r>
              <a:rPr lang="en-US" sz="2400" dirty="0">
                <a:latin typeface="Georgia"/>
              </a:rPr>
              <a:t>In 2025, Republicans held a razor-thin majority together and cleared major hurdles including:</a:t>
            </a:r>
          </a:p>
          <a:p>
            <a:pPr lvl="1"/>
            <a:r>
              <a:rPr lang="en-US" sz="2000" dirty="0">
                <a:latin typeface="Georgia"/>
              </a:rPr>
              <a:t>Negotiating major tax reform</a:t>
            </a:r>
          </a:p>
          <a:p>
            <a:pPr lvl="1"/>
            <a:r>
              <a:rPr lang="en-US" sz="2000" dirty="0">
                <a:latin typeface="Georgia"/>
              </a:rPr>
              <a:t>Enacting bipartisan stablecoin legislation</a:t>
            </a:r>
          </a:p>
          <a:p>
            <a:pPr lvl="1"/>
            <a:r>
              <a:rPr lang="en-US" sz="2000" dirty="0">
                <a:latin typeface="Georgia"/>
              </a:rPr>
              <a:t>Confirming nominations at a record pace</a:t>
            </a:r>
          </a:p>
          <a:p>
            <a:r>
              <a:rPr lang="en-US" sz="2400" dirty="0">
                <a:cs typeface="Arial"/>
              </a:rPr>
              <a:t>Democrats, after a rocky start, presented a unified opposition, shutting down the government and forcing votes on issues from healthcare to the Epstein files.</a:t>
            </a:r>
          </a:p>
          <a:p>
            <a:pPr lvl="1"/>
            <a:r>
              <a:rPr lang="en-US" sz="2000" dirty="0">
                <a:cs typeface="Arial"/>
              </a:rPr>
              <a:t>Democrats feel healthcare is an issue they can run on going into the midterms, and are similarly looking for any avenue to put pressure on the majority.</a:t>
            </a:r>
          </a:p>
        </p:txBody>
      </p:sp>
    </p:spTree>
    <p:extLst>
      <p:ext uri="{BB962C8B-B14F-4D97-AF65-F5344CB8AC3E}">
        <p14:creationId xmlns:p14="http://schemas.microsoft.com/office/powerpoint/2010/main" val="99392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A36A1-CE8C-DE70-0438-B5D55CACC230}"/>
              </a:ext>
            </a:extLst>
          </p:cNvPr>
          <p:cNvSpPr>
            <a:spLocks noGrp="1"/>
          </p:cNvSpPr>
          <p:nvPr>
            <p:ph sz="quarter" idx="12"/>
          </p:nvPr>
        </p:nvSpPr>
        <p:spPr>
          <a:xfrm>
            <a:off x="4522677" y="1345405"/>
            <a:ext cx="4511595" cy="4511675"/>
          </a:xfrm>
        </p:spPr>
        <p:txBody>
          <a:bodyPr vert="horz" lIns="91440" tIns="45720" rIns="91440" bIns="45720" rtlCol="0">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42649"/>
                </a:solidFill>
                <a:effectLst/>
                <a:uLnTx/>
                <a:uFillTx/>
                <a:latin typeface="Georgia" panose="02040502050405020303" pitchFamily="18" charset="0"/>
                <a:ea typeface="+mn-ea"/>
                <a:cs typeface="+mn-cs"/>
              </a:rPr>
              <a:t>Passage of the One Big Beautiful Bill fulfilled much of the President’s agenda.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a:solidFill>
                  <a:srgbClr val="342649"/>
                </a:solidFill>
              </a:rPr>
              <a:t>America’s Credit Unions, the Leagues, and individual credit unions activated to combat an unprecedented threat to the credit union tax status.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a:solidFill>
                  <a:srgbClr val="342649"/>
                </a:solidFill>
              </a:rPr>
              <a:t>The bill has a number of smaller provisions impacting credit unions.</a:t>
            </a:r>
          </a:p>
        </p:txBody>
      </p:sp>
      <p:sp>
        <p:nvSpPr>
          <p:cNvPr id="3" name="Text Placeholder 2">
            <a:extLst>
              <a:ext uri="{FF2B5EF4-FFF2-40B4-BE49-F238E27FC236}">
                <a16:creationId xmlns:a16="http://schemas.microsoft.com/office/drawing/2014/main" id="{21FED302-7A81-39E4-372C-96D35C86C2E0}"/>
              </a:ext>
            </a:extLst>
          </p:cNvPr>
          <p:cNvSpPr>
            <a:spLocks noGrp="1"/>
          </p:cNvSpPr>
          <p:nvPr>
            <p:ph type="body" sz="quarter" idx="11"/>
          </p:nvPr>
        </p:nvSpPr>
        <p:spPr/>
        <p:txBody>
          <a:bodyPr>
            <a:normAutofit/>
          </a:bodyPr>
          <a:lstStyle/>
          <a:p>
            <a:r>
              <a:rPr lang="en-US" sz="3100" dirty="0"/>
              <a:t>Legislative Updates – Reconciliation</a:t>
            </a:r>
          </a:p>
        </p:txBody>
      </p:sp>
      <p:pic>
        <p:nvPicPr>
          <p:cNvPr id="5" name="Picture 4">
            <a:extLst>
              <a:ext uri="{FF2B5EF4-FFF2-40B4-BE49-F238E27FC236}">
                <a16:creationId xmlns:a16="http://schemas.microsoft.com/office/drawing/2014/main" id="{88FE5663-AC65-0886-EF6E-044322F8E0C6}"/>
              </a:ext>
            </a:extLst>
          </p:cNvPr>
          <p:cNvPicPr>
            <a:picLocks noChangeAspect="1"/>
          </p:cNvPicPr>
          <p:nvPr/>
        </p:nvPicPr>
        <p:blipFill>
          <a:blip r:embed="rId3"/>
          <a:srcRect t="1793" b="1793"/>
          <a:stretch/>
        </p:blipFill>
        <p:spPr>
          <a:xfrm>
            <a:off x="397257" y="1677987"/>
            <a:ext cx="3846512" cy="3846512"/>
          </a:xfrm>
          <a:prstGeom prst="rect">
            <a:avLst/>
          </a:prstGeom>
          <a:no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645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B9BDD5-C944-5EF8-3375-9703A579E77D}"/>
              </a:ext>
            </a:extLst>
          </p:cNvPr>
          <p:cNvSpPr>
            <a:spLocks noGrp="1"/>
          </p:cNvSpPr>
          <p:nvPr>
            <p:ph sz="quarter" idx="15"/>
          </p:nvPr>
        </p:nvSpPr>
        <p:spPr>
          <a:xfrm>
            <a:off x="5973763" y="1331207"/>
            <a:ext cx="5373687" cy="5110326"/>
          </a:xfrm>
        </p:spPr>
        <p:txBody>
          <a:bodyPr vert="horz" lIns="91440" tIns="45720" rIns="91440" bIns="45720" rtlCol="0" anchor="t">
            <a:normAutofit/>
          </a:bodyPr>
          <a:lstStyle/>
          <a:p>
            <a:r>
              <a:rPr lang="en-US" dirty="0"/>
              <a:t>Entering 2026, Congress only has a brief window to legislate before election season kicks into full swing.</a:t>
            </a:r>
            <a:endParaRPr lang="en-US" sz="1400" dirty="0"/>
          </a:p>
          <a:p>
            <a:r>
              <a:rPr lang="en-US" dirty="0"/>
              <a:t>With Reconciliation in the rearview, the focus will shift.</a:t>
            </a:r>
          </a:p>
          <a:p>
            <a:pPr lvl="1"/>
            <a:r>
              <a:rPr lang="en-US" sz="1800" dirty="0">
                <a:latin typeface="Georgia"/>
              </a:rPr>
              <a:t>Affordability issues rising to the forefront.</a:t>
            </a:r>
            <a:endParaRPr lang="en-US" sz="1800" dirty="0"/>
          </a:p>
          <a:p>
            <a:pPr lvl="1"/>
            <a:r>
              <a:rPr lang="en-US" sz="1800" dirty="0">
                <a:latin typeface="Georgia"/>
              </a:rPr>
              <a:t>Most government funding for 2026 needs to be tackled in January.</a:t>
            </a:r>
          </a:p>
          <a:p>
            <a:pPr lvl="1"/>
            <a:r>
              <a:rPr lang="en-US" sz="1800" dirty="0">
                <a:latin typeface="Georgia"/>
              </a:rPr>
              <a:t>ACA/healthcare expected to get a lot of focus. Tax aspects could need pay-</a:t>
            </a:r>
            <a:r>
              <a:rPr lang="en-US" sz="1800" dirty="0" err="1">
                <a:latin typeface="Georgia"/>
              </a:rPr>
              <a:t>fors</a:t>
            </a:r>
            <a:r>
              <a:rPr lang="en-US" sz="1800" dirty="0">
                <a:latin typeface="Georgia"/>
              </a:rPr>
              <a:t>.</a:t>
            </a:r>
          </a:p>
          <a:p>
            <a:r>
              <a:rPr lang="en-US" dirty="0"/>
              <a:t>Congressional outlook for 2026:</a:t>
            </a:r>
          </a:p>
          <a:p>
            <a:pPr lvl="1"/>
            <a:r>
              <a:rPr lang="en-US" sz="1800" dirty="0">
                <a:latin typeface="Georgia"/>
              </a:rPr>
              <a:t>House Financial Services expected to tackle housing/community banking package.</a:t>
            </a:r>
          </a:p>
          <a:p>
            <a:pPr lvl="1"/>
            <a:r>
              <a:rPr lang="en-US" sz="1800" dirty="0">
                <a:latin typeface="Georgia"/>
              </a:rPr>
              <a:t>Senate working on crypto market structure bill.</a:t>
            </a:r>
          </a:p>
          <a:p>
            <a:pPr lvl="1"/>
            <a:r>
              <a:rPr lang="en-US" sz="1800" dirty="0">
                <a:latin typeface="Georgia"/>
              </a:rPr>
              <a:t>AI continues to gather attention.</a:t>
            </a:r>
            <a:endParaRPr lang="en-US" sz="1800" dirty="0"/>
          </a:p>
        </p:txBody>
      </p:sp>
      <p:pic>
        <p:nvPicPr>
          <p:cNvPr id="3" name="Picture 2" descr="A carousel with horses on it&#10;&#10;AI-generated content may be incorrect.">
            <a:extLst>
              <a:ext uri="{FF2B5EF4-FFF2-40B4-BE49-F238E27FC236}">
                <a16:creationId xmlns:a16="http://schemas.microsoft.com/office/drawing/2014/main" id="{EABFB362-76C8-B082-5CDB-4BB75ADA8D8E}"/>
              </a:ext>
            </a:extLst>
          </p:cNvPr>
          <p:cNvPicPr>
            <a:picLocks noChangeAspect="1"/>
          </p:cNvPicPr>
          <p:nvPr/>
        </p:nvPicPr>
        <p:blipFill>
          <a:blip r:embed="rId3"/>
          <a:srcRect l="18110" t="-165" r="16783" b="163"/>
          <a:stretch>
            <a:fillRect/>
          </a:stretch>
        </p:blipFill>
        <p:spPr>
          <a:xfrm>
            <a:off x="114920" y="1215704"/>
            <a:ext cx="5422372" cy="5538486"/>
          </a:xfrm>
          <a:prstGeom prst="rect">
            <a:avLst/>
          </a:prstGeom>
          <a:ln>
            <a:noFill/>
          </a:ln>
          <a:effectLst>
            <a:softEdge rad="112500"/>
          </a:effectLst>
        </p:spPr>
      </p:pic>
      <p:sp>
        <p:nvSpPr>
          <p:cNvPr id="5" name="Text Placeholder 4">
            <a:extLst>
              <a:ext uri="{FF2B5EF4-FFF2-40B4-BE49-F238E27FC236}">
                <a16:creationId xmlns:a16="http://schemas.microsoft.com/office/drawing/2014/main" id="{6963F42B-EA30-DD3F-9BC7-79A34EA39573}"/>
              </a:ext>
            </a:extLst>
          </p:cNvPr>
          <p:cNvSpPr>
            <a:spLocks noGrp="1"/>
          </p:cNvSpPr>
          <p:nvPr>
            <p:ph type="body" sz="quarter" idx="10"/>
          </p:nvPr>
        </p:nvSpPr>
        <p:spPr>
          <a:xfrm>
            <a:off x="1266825" y="416467"/>
            <a:ext cx="8675688" cy="623888"/>
          </a:xfrm>
        </p:spPr>
        <p:txBody>
          <a:bodyPr>
            <a:normAutofit/>
          </a:bodyPr>
          <a:lstStyle/>
          <a:p>
            <a:r>
              <a:rPr lang="en-US" dirty="0"/>
              <a:t>Legislative Updates – What Now?</a:t>
            </a:r>
          </a:p>
        </p:txBody>
      </p:sp>
    </p:spTree>
    <p:extLst>
      <p:ext uri="{BB962C8B-B14F-4D97-AF65-F5344CB8AC3E}">
        <p14:creationId xmlns:p14="http://schemas.microsoft.com/office/powerpoint/2010/main" val="3794853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F0D831-564E-ACB1-0AFB-12E0A1313539}"/>
              </a:ext>
            </a:extLst>
          </p:cNvPr>
          <p:cNvSpPr>
            <a:spLocks noGrp="1"/>
          </p:cNvSpPr>
          <p:nvPr>
            <p:ph sz="quarter" idx="12"/>
          </p:nvPr>
        </p:nvSpPr>
        <p:spPr/>
        <p:txBody>
          <a:bodyPr vert="horz" lIns="91440" tIns="45720" rIns="91440" bIns="45720" rtlCol="0" anchor="t">
            <a:normAutofit/>
          </a:bodyPr>
          <a:lstStyle/>
          <a:p>
            <a:r>
              <a:rPr lang="en-US" dirty="0">
                <a:latin typeface="Georgia"/>
              </a:rPr>
              <a:t>Going into the 2nd session of the 119th Congress, legislative efforts are moving forward on all fronts.</a:t>
            </a:r>
          </a:p>
          <a:p>
            <a:pPr lvl="1"/>
            <a:r>
              <a:rPr lang="en-US" dirty="0">
                <a:latin typeface="Georgia"/>
              </a:rPr>
              <a:t>Offensive regulatory relief pushes ramping up </a:t>
            </a:r>
          </a:p>
          <a:p>
            <a:pPr lvl="2">
              <a:buFont typeface="Wingdings" panose="020B0604020202020204" pitchFamily="34" charset="0"/>
              <a:buChar char="§"/>
            </a:pPr>
            <a:r>
              <a:rPr lang="en-US" i="0" dirty="0">
                <a:latin typeface="Georgia"/>
                <a:cs typeface="Arial"/>
              </a:rPr>
              <a:t>Seeking advancement of CU specific relief efforts such as:</a:t>
            </a:r>
            <a:endParaRPr lang="en-US" i="0" dirty="0">
              <a:latin typeface="Georgia"/>
            </a:endParaRPr>
          </a:p>
          <a:p>
            <a:pPr lvl="3"/>
            <a:r>
              <a:rPr lang="en-US" i="0" dirty="0">
                <a:latin typeface="Georgia"/>
                <a:cs typeface="Arial"/>
              </a:rPr>
              <a:t>Board modernization</a:t>
            </a:r>
            <a:endParaRPr lang="en-US" dirty="0">
              <a:latin typeface="Georgia"/>
              <a:cs typeface="Arial"/>
            </a:endParaRPr>
          </a:p>
          <a:p>
            <a:pPr lvl="3"/>
            <a:r>
              <a:rPr lang="en-US" i="0" dirty="0">
                <a:latin typeface="Georgia"/>
                <a:cs typeface="Arial"/>
              </a:rPr>
              <a:t>Extending CU loan maturities</a:t>
            </a:r>
            <a:endParaRPr lang="en-US" dirty="0">
              <a:latin typeface="Georgia"/>
              <a:cs typeface="Arial"/>
            </a:endParaRPr>
          </a:p>
          <a:p>
            <a:pPr lvl="3"/>
            <a:r>
              <a:rPr lang="en-US" i="0" dirty="0">
                <a:latin typeface="Georgia"/>
                <a:cs typeface="Arial"/>
              </a:rPr>
              <a:t>Expanding investment options for CUs</a:t>
            </a:r>
            <a:endParaRPr lang="en-US" dirty="0">
              <a:latin typeface="Georgia"/>
              <a:cs typeface="Arial"/>
            </a:endParaRPr>
          </a:p>
          <a:p>
            <a:pPr lvl="3"/>
            <a:r>
              <a:rPr lang="en-US" i="0" dirty="0">
                <a:latin typeface="Georgia"/>
                <a:cs typeface="Arial"/>
              </a:rPr>
              <a:t>Making is easier for CUs to join a FHLB</a:t>
            </a:r>
            <a:endParaRPr lang="en-US" dirty="0">
              <a:latin typeface="Georgia"/>
              <a:cs typeface="Arial"/>
            </a:endParaRPr>
          </a:p>
          <a:p>
            <a:pPr lvl="2">
              <a:buFont typeface="Wingdings" panose="020B0604020202020204" pitchFamily="34" charset="0"/>
              <a:buChar char="§"/>
            </a:pPr>
            <a:r>
              <a:rPr lang="en-US" i="0" dirty="0">
                <a:latin typeface="Georgia"/>
                <a:cs typeface="Arial"/>
              </a:rPr>
              <a:t>Other industry wide relief efforts</a:t>
            </a:r>
            <a:endParaRPr lang="en-US" dirty="0">
              <a:latin typeface="Georgia"/>
              <a:cs typeface="Arial"/>
            </a:endParaRPr>
          </a:p>
          <a:p>
            <a:pPr lvl="3"/>
            <a:r>
              <a:rPr lang="en-US" i="0" dirty="0">
                <a:latin typeface="Georgia"/>
                <a:cs typeface="Arial"/>
              </a:rPr>
              <a:t>SARS/CTR thresholds</a:t>
            </a:r>
            <a:endParaRPr lang="en-US" dirty="0">
              <a:latin typeface="Georgia"/>
              <a:cs typeface="Arial"/>
            </a:endParaRPr>
          </a:p>
          <a:p>
            <a:pPr lvl="3"/>
            <a:r>
              <a:rPr lang="en-US" i="0" dirty="0">
                <a:latin typeface="Georgia"/>
                <a:cs typeface="Arial"/>
              </a:rPr>
              <a:t>CFPB reforms</a:t>
            </a:r>
            <a:endParaRPr lang="en-US" dirty="0">
              <a:latin typeface="Georgia"/>
              <a:cs typeface="Arial"/>
            </a:endParaRPr>
          </a:p>
          <a:p>
            <a:pPr lvl="3"/>
            <a:r>
              <a:rPr lang="en-US" i="0" dirty="0">
                <a:latin typeface="Georgia"/>
                <a:cs typeface="Arial"/>
              </a:rPr>
              <a:t>Fighting fraud</a:t>
            </a:r>
          </a:p>
          <a:p>
            <a:pPr lvl="1"/>
            <a:r>
              <a:rPr lang="en-US" dirty="0">
                <a:latin typeface="Georgia"/>
              </a:rPr>
              <a:t>Defensive moves continue as well:</a:t>
            </a:r>
          </a:p>
          <a:p>
            <a:pPr lvl="2">
              <a:buFont typeface="Wingdings" panose="020B0604020202020204" pitchFamily="34" charset="0"/>
              <a:buChar char="§"/>
            </a:pPr>
            <a:r>
              <a:rPr lang="en-US" i="0" dirty="0">
                <a:latin typeface="Georgia"/>
                <a:cs typeface="Arial"/>
              </a:rPr>
              <a:t>Protecting credit unions from bank attacks, whether that be on tax status or reporting requirements</a:t>
            </a:r>
          </a:p>
          <a:p>
            <a:pPr lvl="2">
              <a:buFont typeface="Wingdings" panose="020B0604020202020204" pitchFamily="34" charset="0"/>
              <a:buChar char="§"/>
            </a:pPr>
            <a:r>
              <a:rPr lang="en-US" i="0" dirty="0">
                <a:latin typeface="Georgia"/>
                <a:cs typeface="Arial"/>
              </a:rPr>
              <a:t>Fighting merchant efforts on interchange</a:t>
            </a:r>
          </a:p>
          <a:p>
            <a:pPr lvl="1"/>
            <a:endParaRPr lang="en-US" dirty="0"/>
          </a:p>
        </p:txBody>
      </p:sp>
      <p:sp>
        <p:nvSpPr>
          <p:cNvPr id="3" name="Text Placeholder 2">
            <a:extLst>
              <a:ext uri="{FF2B5EF4-FFF2-40B4-BE49-F238E27FC236}">
                <a16:creationId xmlns:a16="http://schemas.microsoft.com/office/drawing/2014/main" id="{7803AF7F-8D1F-81DB-278B-38B0A340F23F}"/>
              </a:ext>
            </a:extLst>
          </p:cNvPr>
          <p:cNvSpPr>
            <a:spLocks noGrp="1"/>
          </p:cNvSpPr>
          <p:nvPr>
            <p:ph type="body" sz="quarter" idx="11"/>
          </p:nvPr>
        </p:nvSpPr>
        <p:spPr/>
        <p:txBody>
          <a:bodyPr>
            <a:normAutofit/>
          </a:bodyPr>
          <a:lstStyle/>
          <a:p>
            <a:r>
              <a:rPr lang="en-US" dirty="0"/>
              <a:t>Legislative Pushes</a:t>
            </a:r>
          </a:p>
        </p:txBody>
      </p:sp>
    </p:spTree>
    <p:extLst>
      <p:ext uri="{BB962C8B-B14F-4D97-AF65-F5344CB8AC3E}">
        <p14:creationId xmlns:p14="http://schemas.microsoft.com/office/powerpoint/2010/main" val="366381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7CAE5110-CB55-EAB4-408B-64E1F45541BC}"/>
              </a:ext>
            </a:extLst>
          </p:cNvPr>
          <p:cNvGraphicFramePr>
            <a:graphicFrameLocks noGrp="1"/>
          </p:cNvGraphicFramePr>
          <p:nvPr>
            <p:ph sz="quarter" idx="12"/>
            <p:extLst>
              <p:ext uri="{D42A27DB-BD31-4B8C-83A1-F6EECF244321}">
                <p14:modId xmlns:p14="http://schemas.microsoft.com/office/powerpoint/2010/main" val="1465388531"/>
              </p:ext>
            </p:extLst>
          </p:nvPr>
        </p:nvGraphicFramePr>
        <p:xfrm>
          <a:off x="1263650" y="1331913"/>
          <a:ext cx="7129463" cy="4511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3C19FD0A-D281-3777-E511-B8E1B95E2BB4}"/>
              </a:ext>
            </a:extLst>
          </p:cNvPr>
          <p:cNvSpPr>
            <a:spLocks noGrp="1"/>
          </p:cNvSpPr>
          <p:nvPr>
            <p:ph type="body" sz="quarter" idx="11"/>
          </p:nvPr>
        </p:nvSpPr>
        <p:spPr/>
        <p:txBody>
          <a:bodyPr>
            <a:normAutofit/>
          </a:bodyPr>
          <a:lstStyle/>
          <a:p>
            <a:r>
              <a:rPr lang="en-US" dirty="0"/>
              <a:t>Credit Union Legislative Priorities</a:t>
            </a:r>
          </a:p>
        </p:txBody>
      </p:sp>
    </p:spTree>
    <p:extLst>
      <p:ext uri="{BB962C8B-B14F-4D97-AF65-F5344CB8AC3E}">
        <p14:creationId xmlns:p14="http://schemas.microsoft.com/office/powerpoint/2010/main" val="3025177392"/>
      </p:ext>
    </p:extLst>
  </p:cSld>
  <p:clrMapOvr>
    <a:masterClrMapping/>
  </p:clrMapOvr>
</p:sld>
</file>

<file path=ppt/theme/theme1.xml><?xml version="1.0" encoding="utf-8"?>
<a:theme xmlns:a="http://schemas.openxmlformats.org/drawingml/2006/main" name="Office Theme">
  <a:themeElements>
    <a:clrScheme name="ACU 1">
      <a:dk1>
        <a:srgbClr val="342649"/>
      </a:dk1>
      <a:lt1>
        <a:srgbClr val="FFFFFF"/>
      </a:lt1>
      <a:dk2>
        <a:srgbClr val="342649"/>
      </a:dk2>
      <a:lt2>
        <a:srgbClr val="F7EDE3"/>
      </a:lt2>
      <a:accent1>
        <a:srgbClr val="284FA0"/>
      </a:accent1>
      <a:accent2>
        <a:srgbClr val="D14633"/>
      </a:accent2>
      <a:accent3>
        <a:srgbClr val="ECA91C"/>
      </a:accent3>
      <a:accent4>
        <a:srgbClr val="8ED5D5"/>
      </a:accent4>
      <a:accent5>
        <a:srgbClr val="DCB9D5"/>
      </a:accent5>
      <a:accent6>
        <a:srgbClr val="F7EDE3"/>
      </a:accent6>
      <a:hlink>
        <a:srgbClr val="284FA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F6F0010C-63AC-AE48-80F8-25E89E36BE17}" vid="{BEF6F356-C38C-5D4B-91E1-3BA8E2B5F2C0}"/>
    </a:ext>
  </a:extLst>
</a:theme>
</file>

<file path=ppt/theme/theme2.xml><?xml version="1.0" encoding="utf-8"?>
<a:theme xmlns:a="http://schemas.openxmlformats.org/drawingml/2006/main" name="ACU_Dark">
  <a:themeElements>
    <a:clrScheme name="ACU 1">
      <a:dk1>
        <a:srgbClr val="342649"/>
      </a:dk1>
      <a:lt1>
        <a:srgbClr val="FFFFFF"/>
      </a:lt1>
      <a:dk2>
        <a:srgbClr val="342649"/>
      </a:dk2>
      <a:lt2>
        <a:srgbClr val="F7EDE3"/>
      </a:lt2>
      <a:accent1>
        <a:srgbClr val="284FA0"/>
      </a:accent1>
      <a:accent2>
        <a:srgbClr val="D14633"/>
      </a:accent2>
      <a:accent3>
        <a:srgbClr val="ECA91C"/>
      </a:accent3>
      <a:accent4>
        <a:srgbClr val="8ED5D5"/>
      </a:accent4>
      <a:accent5>
        <a:srgbClr val="DCB9D5"/>
      </a:accent5>
      <a:accent6>
        <a:srgbClr val="F7EDE3"/>
      </a:accent6>
      <a:hlink>
        <a:srgbClr val="284FA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F6F0010C-63AC-AE48-80F8-25E89E36BE17}" vid="{52853469-809F-EE40-8286-6CEDAF5D37B8}"/>
    </a:ext>
  </a:extLst>
</a:theme>
</file>

<file path=ppt/theme/theme3.xml><?xml version="1.0" encoding="utf-8"?>
<a:theme xmlns:a="http://schemas.openxmlformats.org/drawingml/2006/main" name="1_Office Theme">
  <a:themeElements>
    <a:clrScheme name="Custom 15">
      <a:dk1>
        <a:srgbClr val="000000"/>
      </a:dk1>
      <a:lt1>
        <a:srgbClr val="FFFFFF"/>
      </a:lt1>
      <a:dk2>
        <a:srgbClr val="342549"/>
      </a:dk2>
      <a:lt2>
        <a:srgbClr val="F7EDE3"/>
      </a:lt2>
      <a:accent1>
        <a:srgbClr val="7B68AA"/>
      </a:accent1>
      <a:accent2>
        <a:srgbClr val="284FA0"/>
      </a:accent2>
      <a:accent3>
        <a:srgbClr val="ECA91C"/>
      </a:accent3>
      <a:accent4>
        <a:srgbClr val="9ED3D5"/>
      </a:accent4>
      <a:accent5>
        <a:srgbClr val="DDBAD6"/>
      </a:accent5>
      <a:accent6>
        <a:srgbClr val="D14633"/>
      </a:accent6>
      <a:hlink>
        <a:srgbClr val="0563C1"/>
      </a:hlink>
      <a:folHlink>
        <a:srgbClr val="002462"/>
      </a:folHlink>
    </a:clrScheme>
    <a:fontScheme name="Custom 3">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A24FB17F-970E-2148-AA80-067C45619F70}" vid="{7C1208D1-E243-9848-BED2-6CC9FAFD6838}"/>
    </a:ext>
  </a:extLst>
</a:theme>
</file>

<file path=ppt/theme/theme4.xml><?xml version="1.0" encoding="utf-8"?>
<a:theme xmlns:a="http://schemas.openxmlformats.org/drawingml/2006/main" name="2_Office Theme">
  <a:themeElements>
    <a:clrScheme name="ACU 1">
      <a:dk1>
        <a:srgbClr val="342649"/>
      </a:dk1>
      <a:lt1>
        <a:srgbClr val="FFFFFF"/>
      </a:lt1>
      <a:dk2>
        <a:srgbClr val="342649"/>
      </a:dk2>
      <a:lt2>
        <a:srgbClr val="F7EDE3"/>
      </a:lt2>
      <a:accent1>
        <a:srgbClr val="284FA0"/>
      </a:accent1>
      <a:accent2>
        <a:srgbClr val="D14633"/>
      </a:accent2>
      <a:accent3>
        <a:srgbClr val="ECA91C"/>
      </a:accent3>
      <a:accent4>
        <a:srgbClr val="8ED5D5"/>
      </a:accent4>
      <a:accent5>
        <a:srgbClr val="DCB9D5"/>
      </a:accent5>
      <a:accent6>
        <a:srgbClr val="F7EDE3"/>
      </a:accent6>
      <a:hlink>
        <a:srgbClr val="284FA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48B2B0A-5C76-D944-AF96-B70FC5D9A6FA}" vid="{53D0B7C7-D5C5-754C-AAF4-10CC097ACBE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19B718B37E842961095DE8D05989D" ma:contentTypeVersion="13" ma:contentTypeDescription="Create a new document." ma:contentTypeScope="" ma:versionID="3c53b8ac0631a437d91b1aabcda0a725">
  <xsd:schema xmlns:xsd="http://www.w3.org/2001/XMLSchema" xmlns:xs="http://www.w3.org/2001/XMLSchema" xmlns:p="http://schemas.microsoft.com/office/2006/metadata/properties" xmlns:ns2="9e39d843-9cc0-443d-9ed8-5c4a00f8c039" xmlns:ns3="f261d349-1a51-4b4d-b0a0-30a0bd09099f" targetNamespace="http://schemas.microsoft.com/office/2006/metadata/properties" ma:root="true" ma:fieldsID="07bd32a71a9bbb7597830c623f22e79b" ns2:_="" ns3:_="">
    <xsd:import namespace="9e39d843-9cc0-443d-9ed8-5c4a00f8c039"/>
    <xsd:import namespace="f261d349-1a51-4b4d-b0a0-30a0bd09099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9d843-9cc0-443d-9ed8-5c4a00f8c0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8085d05-ad83-4dd0-b759-13045cd2e84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61d349-1a51-4b4d-b0a0-30a0bd09099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2f79009-ed00-4513-84cf-3c6b06fe3424}" ma:internalName="TaxCatchAll" ma:showField="CatchAllData" ma:web="f261d349-1a51-4b4d-b0a0-30a0bd09099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39d843-9cc0-443d-9ed8-5c4a00f8c039">
      <Terms xmlns="http://schemas.microsoft.com/office/infopath/2007/PartnerControls"/>
    </lcf76f155ced4ddcb4097134ff3c332f>
    <TaxCatchAll xmlns="f261d349-1a51-4b4d-b0a0-30a0bd09099f" xsi:nil="true"/>
    <SharedWithUsers xmlns="f261d349-1a51-4b4d-b0a0-30a0bd09099f">
      <UserInfo>
        <DisplayName>Tiffany Niederwerfer</DisplayName>
        <AccountId>28</AccountId>
        <AccountType/>
      </UserInfo>
      <UserInfo>
        <DisplayName>Meghan Carey</DisplayName>
        <AccountId>49</AccountId>
        <AccountType/>
      </UserInfo>
      <UserInfo>
        <DisplayName>Katie Gaynor</DisplayName>
        <AccountId>126</AccountId>
        <AccountType/>
      </UserInfo>
    </SharedWithUsers>
  </documentManagement>
</p:properties>
</file>

<file path=customXml/itemProps1.xml><?xml version="1.0" encoding="utf-8"?>
<ds:datastoreItem xmlns:ds="http://schemas.openxmlformats.org/officeDocument/2006/customXml" ds:itemID="{9E41E535-3A20-4E19-BB41-CD72797F951C}">
  <ds:schemaRefs>
    <ds:schemaRef ds:uri="9e39d843-9cc0-443d-9ed8-5c4a00f8c039"/>
    <ds:schemaRef ds:uri="f261d349-1a51-4b4d-b0a0-30a0bd0909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3B9CE1-F51F-43BC-83BB-BEF2ABB5AC34}">
  <ds:schemaRefs>
    <ds:schemaRef ds:uri="http://schemas.microsoft.com/sharepoint/v3/contenttype/forms"/>
  </ds:schemaRefs>
</ds:datastoreItem>
</file>

<file path=customXml/itemProps3.xml><?xml version="1.0" encoding="utf-8"?>
<ds:datastoreItem xmlns:ds="http://schemas.openxmlformats.org/officeDocument/2006/customXml" ds:itemID="{14EB296D-8F1F-4365-B32F-E4F46BB3465D}">
  <ds:schemaRefs>
    <ds:schemaRef ds:uri="9e39d843-9cc0-443d-9ed8-5c4a00f8c039"/>
    <ds:schemaRef ds:uri="f261d349-1a51-4b4d-b0a0-30a0bd0909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cc1253f-ccd4-4963-a41e-1e018578ea85}" enabled="0" method="" siteId="{1cc1253f-ccd4-4963-a41e-1e018578ea85}" removed="1"/>
</clbl:labelList>
</file>

<file path=docProps/app.xml><?xml version="1.0" encoding="utf-8"?>
<Properties xmlns="http://schemas.openxmlformats.org/officeDocument/2006/extended-properties" xmlns:vt="http://schemas.openxmlformats.org/officeDocument/2006/docPropsVTypes">
  <Template>PPT</Template>
  <TotalTime>8215</TotalTime>
  <Words>2616</Words>
  <Application>Microsoft Office PowerPoint</Application>
  <PresentationFormat>Widescreen</PresentationFormat>
  <Paragraphs>402</Paragraphs>
  <Slides>23</Slides>
  <Notes>12</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ACU_Dark</vt:lpstr>
      <vt:lpstr>1_Office Theme</vt:lpstr>
      <vt:lpstr>2_Office Theme</vt:lpstr>
      <vt:lpstr>Advocacy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Republicans hold the advantage in the U.S. Senate</vt:lpstr>
      <vt:lpstr>Democrats have an easier path to winning the House</vt:lpstr>
      <vt:lpstr>2026 Midterms: likelihood of potential outcomes</vt:lpstr>
      <vt:lpstr>Our Planned Record Investment in 2026 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Sneddon</dc:creator>
  <cp:lastModifiedBy>Phil Drager</cp:lastModifiedBy>
  <cp:revision>6</cp:revision>
  <dcterms:created xsi:type="dcterms:W3CDTF">2025-01-21T15:56:57Z</dcterms:created>
  <dcterms:modified xsi:type="dcterms:W3CDTF">2026-01-21T20:51:36Z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0x0101002CE19B718B37E842961095DE8D05989D</vt:lpwstr>
  </property>
  <property fmtid="{D5CDD505-2E9C-101B-9397-08002B2CF9AE}" pid="3" name="MediaServiceImageTags">
    <vt:lpwstr/>
  </property>
</Properties>
</file>