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4"/>
  </p:notesMasterIdLst>
  <p:sldIdLst>
    <p:sldId id="275" r:id="rId3"/>
    <p:sldId id="292" r:id="rId4"/>
    <p:sldId id="278" r:id="rId5"/>
    <p:sldId id="279" r:id="rId6"/>
    <p:sldId id="280" r:id="rId7"/>
    <p:sldId id="290" r:id="rId8"/>
    <p:sldId id="282" r:id="rId9"/>
    <p:sldId id="283" r:id="rId10"/>
    <p:sldId id="284" r:id="rId11"/>
    <p:sldId id="274" r:id="rId12"/>
    <p:sldId id="285" r:id="rId13"/>
    <p:sldId id="264" r:id="rId14"/>
    <p:sldId id="265" r:id="rId15"/>
    <p:sldId id="266" r:id="rId16"/>
    <p:sldId id="287" r:id="rId17"/>
    <p:sldId id="288" r:id="rId18"/>
    <p:sldId id="268" r:id="rId19"/>
    <p:sldId id="289" r:id="rId20"/>
    <p:sldId id="273" r:id="rId21"/>
    <p:sldId id="271" r:id="rId22"/>
    <p:sldId id="27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0615"/>
    <a:srgbClr val="0E1417"/>
    <a:srgbClr val="001730"/>
    <a:srgbClr val="F9FBFD"/>
    <a:srgbClr val="1A2946"/>
    <a:srgbClr val="0432FF"/>
    <a:srgbClr val="94A3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1D18078-7F54-4B40-BFD7-41BFB18E2B11}" v="1" dt="2026-01-21T00:30:30.7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804"/>
    <p:restoredTop sz="87727"/>
  </p:normalViewPr>
  <p:slideViewPr>
    <p:cSldViewPr snapToGrid="0">
      <p:cViewPr varScale="1">
        <p:scale>
          <a:sx n="202" d="100"/>
          <a:sy n="202" d="100"/>
        </p:scale>
        <p:origin x="1528" y="480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1E42C6-B2D3-8F47-B653-1B2C8E99D292}" type="datetimeFigureOut">
              <a:rPr lang="en-US" smtClean="0"/>
              <a:t>1/20/26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D3A8B0-7C45-4543-AEC4-CD1349525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176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3A8B0-7C45-4543-AEC4-CD1349525FB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0564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take this beyond the technology dashboards.</a:t>
            </a:r>
          </a:p>
          <a:p>
            <a:endParaRPr lang="en-US" dirty="0"/>
          </a:p>
          <a:p>
            <a:r>
              <a:rPr lang="en-US" dirty="0"/>
              <a:t>During a breach or crisis most organization’s default to going radio silent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3A8B0-7C45-4543-AEC4-CD1349525FB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8686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Cyber Crime is not an industry. It is an entire ECONOMY. This is an evolution of how we perceive cyber threats.</a:t>
            </a:r>
          </a:p>
          <a:p>
            <a:r>
              <a:rPr lang="en-US" dirty="0"/>
              <a:t>Just like legitimate “Tech Sectors” the criminal industry has moved toward an “as-a-service” model.</a:t>
            </a:r>
          </a:p>
          <a:p>
            <a:r>
              <a:rPr lang="en-US" dirty="0"/>
              <a:t>This means they can Specialize, have Customer Support, and can Operate at Scale. If they can imagine it, they can do it.</a:t>
            </a:r>
          </a:p>
          <a:p>
            <a:endParaRPr lang="en-US" dirty="0"/>
          </a:p>
          <a:p>
            <a:r>
              <a:rPr lang="en-US" dirty="0"/>
              <a:t>That means they are more resilient than we are. An </a:t>
            </a:r>
            <a:r>
              <a:rPr lang="en-US" i="1" dirty="0"/>
              <a:t>industry</a:t>
            </a:r>
            <a:r>
              <a:rPr lang="en-US" dirty="0"/>
              <a:t> can be disrupted by targeting its CEOs or infrastructure. An </a:t>
            </a:r>
            <a:r>
              <a:rPr lang="en-US" i="1" dirty="0"/>
              <a:t>economy</a:t>
            </a:r>
            <a:r>
              <a:rPr lang="en-US" dirty="0"/>
              <a:t> is much harder to "kill" because it is decentralized.</a:t>
            </a:r>
          </a:p>
          <a:p>
            <a:r>
              <a:rPr lang="en-US" dirty="0"/>
              <a:t>At the end of the day, organizations are stuck using enterprise point solutions in an attempt to treat </a:t>
            </a:r>
            <a:r>
              <a:rPr lang="en-US" b="1" dirty="0"/>
              <a:t>systemic risk</a:t>
            </a:r>
            <a:r>
              <a:rPr lang="en-US" dirty="0"/>
              <a:t> </a:t>
            </a:r>
            <a:r>
              <a:rPr lang="en-US" u="sng" dirty="0"/>
              <a:t>endemic</a:t>
            </a:r>
            <a:r>
              <a:rPr lang="en-US" dirty="0"/>
              <a:t> to any connected business operating in 2026.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3A8B0-7C45-4543-AEC4-CD1349525FB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28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"Liquidity" Narrative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"You all understand liquidity. You know what happens when the vault is empty. But I want to talk about a different kind of liquidity: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Member-Owner Trust.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"In my time investigating major breaches, I saw companies survive million-dollar ransom payments, but I never saw an institution survive the loss of its soul. 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a Credit Union, trust is the only asset that actually matters. If the technology fails, your members need to know the person behind the screen still has their back.”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 hope is that executive leaders make a more direct connection between a breach costs and reputational damage. Reputational damage should be part of your conversations regarding risk appetite.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adversaries are working together but the victims are not.</a:t>
            </a:r>
          </a:p>
          <a:p>
            <a:r>
              <a:rPr lang="en-US" dirty="0"/>
              <a:t>You’ll need to decide how much sharing is too much sharing. Just understand that the adversary’s initial goal is to separate you from the pack.</a:t>
            </a:r>
          </a:p>
          <a:p>
            <a:r>
              <a:rPr lang="en-US" dirty="0"/>
              <a:t>It pacifies the target. Creates anxiety, if not outright panic. They are operating in their comfort zone and it is a disaster for the target.</a:t>
            </a:r>
          </a:p>
          <a:p>
            <a:endParaRPr lang="en-US" dirty="0"/>
          </a:p>
          <a:p>
            <a:r>
              <a:rPr lang="en-US" dirty="0"/>
              <a:t>These are the operational realities of a breach. They have first-mover advantage too.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Narrative Implementation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"In the early days of cyber-counterintelligence, we learned a humbling lesson during the F-35 investigation. We were up against the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Comment Crew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Leviathan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—state-sponsored actors with infinite patience and first-mover advantage."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"We realized that our static defense plans were essentially hubris. We were playing checkers while they were redefining the board. The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Cyber Kill Chain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was born from that failure. It taught us that resilience isn't about the wall; it's about identifying the sequence of an attack and having the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determination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to break it before the mission is compromised.”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Regardless of how good a boxer might be, he knows he is going to get hit during the fight. Effective training takes this into account before the engagement.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is no system which is safe from a determined attacker.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3A8B0-7C45-4543-AEC4-CD1349525FB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360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(Enough with the bad news.)</a:t>
            </a:r>
          </a:p>
          <a:p>
            <a:endParaRPr lang="en-US" dirty="0"/>
          </a:p>
          <a:p>
            <a:r>
              <a:rPr lang="en-US" dirty="0"/>
              <a:t>We are all here now with an opportunity to make meaningful changes to the future of the organization.</a:t>
            </a:r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Identify the “crown jewels”. That sounds so cliché at this point.  What service or services represent the Minimum Viable Company?</a:t>
            </a:r>
          </a:p>
          <a:p>
            <a:pPr marL="228600" indent="-228600">
              <a:buAutoNum type="arabicPeriod"/>
            </a:pPr>
            <a:r>
              <a:rPr lang="en-US" dirty="0"/>
              <a:t>Create a BC/DR and IR Team. If have one, start thinking about Tabletop Exercises around the decision-making function. Technology is great. But decisions in a crisis are really difficult to get right.</a:t>
            </a:r>
          </a:p>
          <a:p>
            <a:pPr marL="228600" indent="-228600">
              <a:buAutoNum type="arabicPeriod"/>
            </a:pPr>
            <a:r>
              <a:rPr lang="en-US" dirty="0"/>
              <a:t>Security spend should buy a certain level of protection and/or performance. The most useful CEO conversations will shed light on how EFFICIENT and EFFECTIVE that security is.</a:t>
            </a:r>
          </a:p>
          <a:p>
            <a:pPr marL="228600" indent="-228600">
              <a:buAutoNum type="arabicPeriod"/>
            </a:pPr>
            <a:endParaRPr lang="en-US" dirty="0"/>
          </a:p>
          <a:p>
            <a:pPr marL="0" indent="0">
              <a:buFontTx/>
              <a:buNone/>
            </a:pPr>
            <a:r>
              <a:rPr lang="en-US" dirty="0"/>
              <a:t>The main question that customers will ask during an outage is when the expected systems will come back online. Everything else is just a reason, when they are looking for an answer.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3A8B0-7C45-4543-AEC4-CD1349525FB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0576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should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modify significantly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to focus on the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Hierarchy of Mission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This slide is where you help the CEOs realize they have been defending the wrong things with the same intensity.</a:t>
            </a:r>
          </a:p>
          <a:p>
            <a:endParaRPr lang="en-US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Content Shift</a:t>
            </a: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•The Soul vs. The Skin: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Frame Level 3 as the "Skin" (Protective but grows back) and Level 1 as the "Heart" (If it stops, the institution stops).</a:t>
            </a: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•FBI Parallel: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Talk about how in espionage, we didn't care about the thief taking the laptop; we cared about them taking the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 code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For them, the source code is the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Member Relationship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•No Technical Specs: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Notice this mockup has zero mentions of "firewalls," "cloud," or "encryption." It's purely strategic.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1321E-D249-15B0-FDBB-5E1F045BA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AF681C-F280-1609-31F5-061F43CDC0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D284A1-763A-4278-2285-2052BEDBAA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"CEO Lens" Narrative</a:t>
            </a: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•The "Guess" Problem: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"I’ve seen CEOs standing over their CISO’s shoulder during a breach, asking 'When?' and getting a 'Maybe.' That isn't leadership; that's a hostage situation."</a:t>
            </a: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•The Value of Automation: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"In the FBI, we didn't just have a plan; we had a drill. For you, resilience means moving from paper 'Play-books' to digital 'Run-books' where recovery is automated, tested, and verified."</a:t>
            </a: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•The Metric of Truth: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"You should know your RTO as clearly as you know your net worth. It shouldn't be a projection; it should be a verified historical average from your last automated test."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E1E99A-86D7-9C6D-D495-F107FDBC20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74545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726CA-4068-5BAA-B451-74302F3F7F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94B1A9-C01A-EF75-E540-EB973A88C0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21A1DD-0F53-4060-9F1D-9F00EBC450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"Boardroom" Narrative</a:t>
            </a: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•Stop the "IT Ask":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"Stop going to your Board asking for money. Start going to your Board to present their options for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Risk Retention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."</a:t>
            </a: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•The Honest Broker: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"If we cut our cyber budget by 20%, we haven't saved a dime. We have simply transferred that $200k from a 'defensive asset' to a 'retained liability.' Is the Board prepared to hold that cash in reserve tonight?"</a:t>
            </a: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•The Weapon: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"When you weaponize risk tolerance, you turn the budget conversation into a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Choice of Coverage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This is how you lead through the financial fog."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A2B1E2-C017-6A89-79A5-E11D6084CE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034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afternoon,</a:t>
            </a:r>
          </a:p>
          <a:p>
            <a:endParaRPr lang="en-US" dirty="0"/>
          </a:p>
          <a:p>
            <a:r>
              <a:rPr lang="en-US" dirty="0"/>
              <a:t>My name is Miguel Clarke. I am the Chief Resilience Officer for Eleventh Dimension and a retired FBI Supervisory Special Agent. I am originally from the Bellevue, Nebraska area…well as much as any Air Force brat can claim to be from anywhere, at least.</a:t>
            </a:r>
          </a:p>
          <a:p>
            <a:r>
              <a:rPr lang="en-US" dirty="0"/>
              <a:t>My first office after graduation was FBI Dallas, where I spent most of my career. During my time in the FBI, I had the opportunity to work very interesting cases. Gangs, Drugs, and 9/11, of course. I was the case agent for the US Government’s efforts to protect the F-35 Joint Strike Fighter from cyber threats and I was the affiant for the Cyber Division’s first FISA warrant during time of the Google hack in 2010. I spent nearly 24 years in the FBI, most of which was with the Cyber squad.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3A8B0-7C45-4543-AEC4-CD1349525FB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4608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“I spent more than 2 decades in the dark, so that you can lead your institutions in the light.”</a:t>
            </a:r>
          </a:p>
          <a:p>
            <a:r>
              <a:rPr lang="en-US" dirty="0"/>
              <a:t>Do what AP Tabitha Clarke does.  Make the drill realistic. Why should the fire drill happen at the prefect time?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The same hacker group can target 2 different organizations. One will suffer losses and be back to “normal” in 9 months. The other will go out of business. So, what is the difference between those two victims? The answer is resilience.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Look at the last sentence on this slide.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Psychology: paralysis &amp; panic VS calm discipline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Risk: uncertainty VS confidence through preparedness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Wisdom: Making highly-defensible decisions under pressure.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In the FBI Academy, they used time pressure during firearms to help inoculate trainees against stress. It was cognitive load management (CLM).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3A8B0-7C45-4543-AEC4-CD1349525FB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264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Back to risk. A significant part of your journey to resilience is “personalizing” risk. You paraphrase it so it’s not just text in your risk register spreadsheet.</a:t>
            </a:r>
          </a:p>
          <a:p>
            <a:r>
              <a:rPr lang="en-US" dirty="0"/>
              <a:t>You start to ask, what happens during a crisis? </a:t>
            </a:r>
          </a:p>
          <a:p>
            <a:r>
              <a:rPr lang="en-US" dirty="0"/>
              <a:t>Where are we strong? Where are we weak? </a:t>
            </a:r>
          </a:p>
          <a:p>
            <a:endParaRPr lang="en-US" dirty="0"/>
          </a:p>
          <a:p>
            <a:r>
              <a:rPr lang="en-US" dirty="0"/>
              <a:t>What tools, controls or conditions promote quicker identification and response to risk factors?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3A8B0-7C45-4543-AEC4-CD1349525FB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668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Resilience is the ability to maintain the 'Shared Truth' when the systems that report the truth are under attack.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Crisis response is about people, not technology</a:t>
            </a:r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solidFill>
                <a:prstClr val="black"/>
              </a:solidFill>
              <a:latin typeface="Calibri" panose="020F0502020204030204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3A8B0-7C45-4543-AEC4-CD1349525FB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5495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Talking Points</a:t>
            </a:r>
          </a:p>
          <a:p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"We have reached a point where more security tools do not necessarily mean more safety. This is the 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point of diminishing returns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."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"I want to shift you away from the left side of this slide. The industry is obsessed with 'Cyber Security'—the technical wall. But as leaders, your concern is the right side: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Institutional Resilience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This isn't just about stopping a hack; it's about the survival of the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Handshake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."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3A8B0-7C45-4543-AEC4-CD1349525FB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8456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"We’ve spent a decade believing that the next piece of software would finally make us safe. But if I learned anything in the Bureau, it’s that a tool is only as good as the culture using it."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"Think of your credit union as a living organism. When a virus enters, it’s not the exterior wall that saves you; it’s your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internal immune system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And for a CEO, that immune system is your leadership culture.”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(Security is a people-problem.  Most CEOs are much more comfortable solving people problems rather than than tech-problems.)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3A8B0-7C45-4543-AEC4-CD1349525FB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1683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this to talk about the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Economy of Defense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Mention that in the FBI, limited resources meant we had to know exactly what the adversary wanted. Most IT teams try to boil the ocean. You are telling the CEOs: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"Tell your teams what to protect first."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3A8B0-7C45-4543-AEC4-CD1349525FB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40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slide is meant to be stayed on for 2-3 minutes while you tell a story about a time the "tools" failed but the "wisdom" saved the case.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>
                <a:solidFill>
                  <a:srgbClr val="2E7D3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“Don't build bigger walls to stop the wind. Build houses that won't blow down.”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endParaRPr lang="en-US" dirty="0"/>
          </a:p>
          <a:p>
            <a:r>
              <a:rPr lang="en-US" dirty="0"/>
              <a:t>You can use a flood plain analogy. If you build in an area likely to flood, you will need to pay flood insurance.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Your members don't care about your firewall specs. They care whether they can access the services you offer when they need it. This is </a:t>
            </a:r>
            <a:r>
              <a:rPr lang="en-US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especially</a:t>
            </a:r>
            <a:r>
              <a:rPr lang="en-US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true when systems are down.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1D1D1D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industry obsesses over </a:t>
            </a:r>
            <a:r>
              <a:rPr lang="en-US" b="1" dirty="0">
                <a:solidFill>
                  <a:srgbClr val="1D1D1D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protection </a:t>
            </a:r>
            <a:r>
              <a:rPr lang="en-US" dirty="0">
                <a:solidFill>
                  <a:srgbClr val="1D1D1D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and </a:t>
            </a:r>
            <a:r>
              <a:rPr lang="en-US" b="1" dirty="0">
                <a:solidFill>
                  <a:srgbClr val="1D1D1D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prevention</a:t>
            </a:r>
            <a:r>
              <a:rPr lang="en-US" dirty="0">
                <a:solidFill>
                  <a:srgbClr val="1D1D1D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r>
              <a:rPr lang="en-US" b="1" dirty="0">
                <a:solidFill>
                  <a:srgbClr val="1D1D1D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dirty="0">
                <a:solidFill>
                  <a:srgbClr val="1D1D1D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Agentic AI for Defense and Threat Hunting, Post Quantum Cryptography, and AI-Resilient Zero Trust Architectures are all cutting edge tech.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1A294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Operational integrity</a:t>
            </a:r>
            <a:r>
              <a:rPr lang="en-US" dirty="0">
                <a:solidFill>
                  <a:srgbClr val="1A294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is your institution’s capacity to function under duress. It is the fulfillment of the member covenant when the tools fail the team.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3A8B0-7C45-4543-AEC4-CD1349525FB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603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158EC-0DF8-1251-0AB4-84F17BC7F5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C1D8C6-21B9-2A1A-D1E2-CEB5D13930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034D88-9171-7BAC-D87E-CD30BAD84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D1BF-657B-134C-B135-674B91DDBE7C}" type="datetimeFigureOut">
              <a:rPr lang="en-US" smtClean="0"/>
              <a:t>1/20/26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AD9AA9-F5D3-B7E9-5659-D0B465427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126570-C194-2D42-E295-439EFF64A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A4676-EC93-BE45-AF7A-BB61CA917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040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E5614-C411-E27B-7BB1-2668842AF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D6F58-D820-15C1-5B32-DDBF6D30EF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2035AE-B437-A508-21BB-6597CA7A3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D1BF-657B-134C-B135-674B91DDBE7C}" type="datetimeFigureOut">
              <a:rPr lang="en-US" smtClean="0"/>
              <a:t>1/20/26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3288F2-1F25-993F-FDE4-74BDF8034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62223E-895D-11F8-C3FD-68A2BD95A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A4676-EC93-BE45-AF7A-BB61CA917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167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B5389B-300E-1425-51C3-5AED184D08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DCA1FB-6678-5DBA-2251-482B96A07C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D2684-32A7-ADF4-1F8B-E2CEB9FD0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D1BF-657B-134C-B135-674B91DDBE7C}" type="datetimeFigureOut">
              <a:rPr lang="en-US" smtClean="0"/>
              <a:t>1/20/26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2A65F-0D7F-E618-B2FC-8CE3C8FB2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E82A11-4016-E190-FE2B-D63189A87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A4676-EC93-BE45-AF7A-BB61CA917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9752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8077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7A6B4-087C-EE93-233B-094650B5F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CC52DB-BD7F-4D02-E438-330B74420F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764CEC-CF5C-3001-F4C4-61F73C07E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D1BF-657B-134C-B135-674B91DDBE7C}" type="datetimeFigureOut">
              <a:rPr lang="en-US" smtClean="0"/>
              <a:t>1/20/26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25B3E-538A-1E04-0782-266BD9072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8C44B9-D139-072E-D2B6-FDAD1EDE2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A4676-EC93-BE45-AF7A-BB61CA917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550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80076-AFA4-8B94-A26D-5B905EFBB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1C44A3-FC25-0AAD-4266-244BD596AD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60F1-57A9-2C85-87C2-CB565C856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D1BF-657B-134C-B135-674B91DDBE7C}" type="datetimeFigureOut">
              <a:rPr lang="en-US" smtClean="0"/>
              <a:t>1/20/26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7AA5D-1DA5-E4B9-84CF-CBB347509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3522CD-A069-46E2-5537-096158050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A4676-EC93-BE45-AF7A-BB61CA917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128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1C3DC-49F7-50CB-D377-66006B5E3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9CB6A-7054-D553-B34C-108CBDFA03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EE5A24-1E9F-93FA-0883-A7A954444B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EF60FA-CF06-5349-A7E9-DD021104C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D1BF-657B-134C-B135-674B91DDBE7C}" type="datetimeFigureOut">
              <a:rPr lang="en-US" smtClean="0"/>
              <a:t>1/20/26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D6072B-9156-61FF-4F8B-B11F63C41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2E2BD9-A8C8-5470-805D-C32B98676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A4676-EC93-BE45-AF7A-BB61CA917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585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010BB-7000-BA1F-1FC5-9499D6F86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65D542-6E60-7C17-E2E7-E4A6ADC014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021AD9-95D8-8F62-27CD-8B78E646C4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35B9B3-EF42-26A3-969B-A3943CA3E4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F24580-BED8-B8C9-5B55-FECDE8819C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7144C1-F666-D4E6-9656-469D25434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D1BF-657B-134C-B135-674B91DDBE7C}" type="datetimeFigureOut">
              <a:rPr lang="en-US" smtClean="0"/>
              <a:t>1/20/26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F0B7BA-47E7-67AC-0A82-ADBC7048A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98D4DD-EC6E-0EFD-3103-8723A220C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A4676-EC93-BE45-AF7A-BB61CA917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215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7CB05-F89D-7207-1BF7-1656A685B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4BFBB5-E372-CE2C-7DA6-97A6B9388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D1BF-657B-134C-B135-674B91DDBE7C}" type="datetimeFigureOut">
              <a:rPr lang="en-US" smtClean="0"/>
              <a:t>1/20/26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47E0C7-A776-7CD8-95BD-254F09821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01538F-217A-1530-0DEA-E7571AAF7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A4676-EC93-BE45-AF7A-BB61CA917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558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81385B-3514-ACB8-CF4F-B56DF20DA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D1BF-657B-134C-B135-674B91DDBE7C}" type="datetimeFigureOut">
              <a:rPr lang="en-US" smtClean="0"/>
              <a:t>1/20/26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16AF53-1B14-9F57-8891-FCD24E2DC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BBA115-0215-BE70-DDE1-96163B47C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A4676-EC93-BE45-AF7A-BB61CA917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350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FD343-A4F9-8170-6A78-2AC634666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E87A10-1ABB-FDE3-9C85-AC3A91C7A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F54416-7B29-C884-BE76-FBFAC8408C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C6806A-B228-E415-49FF-F68EF3917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D1BF-657B-134C-B135-674B91DDBE7C}" type="datetimeFigureOut">
              <a:rPr lang="en-US" smtClean="0"/>
              <a:t>1/20/26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12DF19-F68C-5692-5EDB-3DADCC959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39C8ED-7146-6006-632F-83B984664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A4676-EC93-BE45-AF7A-BB61CA917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114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4F938-CBDD-76B7-33EC-7A428631A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516B1D-D135-8575-7BE7-42AF49776A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539287-B992-62E1-4602-51F6C421EC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52B608-C667-9EA4-E73F-69150AEF0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D1BF-657B-134C-B135-674B91DDBE7C}" type="datetimeFigureOut">
              <a:rPr lang="en-US" smtClean="0"/>
              <a:t>1/20/26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58BC03-4DB9-7795-B7C5-FDECFA02E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5DCC94-9820-6AC6-903B-B07529B2C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A4676-EC93-BE45-AF7A-BB61CA917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149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43E49C-D8B2-BFD8-C936-C7B203BF5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980ECC-3AE9-9A3A-DBBA-B0AF9B3930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BCFC98-894D-7CDD-9792-699B42F3C5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600D1BF-657B-134C-B135-674B91DDBE7C}" type="datetimeFigureOut">
              <a:rPr lang="en-US" smtClean="0"/>
              <a:t>1/20/26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FD9E30-735A-38C0-C478-54558FE94A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A07A47-C814-9097-87BE-53269059F5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AA4676-EC93-BE45-AF7A-BB61CA917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321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1356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3AD630B4-4CCC-7B1D-1803-DAED942D7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 descr="Top shot of a representation of networks with stick figures.">
            <a:extLst>
              <a:ext uri="{FF2B5EF4-FFF2-40B4-BE49-F238E27FC236}">
                <a16:creationId xmlns:a16="http://schemas.microsoft.com/office/drawing/2014/main" id="{7C308DAA-9362-0960-C45A-A9C9523F4ED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t="8776" b="6637"/>
          <a:stretch>
            <a:fillRect/>
          </a:stretch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A595AC-20A9-3D5F-76E7-1D374C41ED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1999" y="1137434"/>
            <a:ext cx="8552481" cy="3204429"/>
          </a:xfrm>
        </p:spPr>
        <p:txBody>
          <a:bodyPr anchor="t">
            <a:normAutofit fontScale="90000"/>
          </a:bodyPr>
          <a:lstStyle/>
          <a:p>
            <a:pPr algn="l">
              <a:spcBef>
                <a:spcPts val="600"/>
              </a:spcBef>
            </a:pPr>
            <a:r>
              <a:rPr lang="en-US" sz="5400" b="1" dirty="0">
                <a:solidFill>
                  <a:srgbClr val="FFFFFF"/>
                </a:solidFill>
                <a:latin typeface="Georgia" panose="02040502050405020303" pitchFamily="18" charset="0"/>
              </a:rPr>
              <a:t>The Resilience Covenant</a:t>
            </a:r>
            <a:br>
              <a:rPr lang="en-US" sz="4000" b="1" dirty="0">
                <a:solidFill>
                  <a:srgbClr val="FFFFFF"/>
                </a:solidFill>
                <a:latin typeface="Georgia" panose="02040502050405020303" pitchFamily="18" charset="0"/>
              </a:rPr>
            </a:br>
            <a:br>
              <a:rPr lang="en-US" sz="4000" b="1" dirty="0">
                <a:solidFill>
                  <a:srgbClr val="FFFFFF"/>
                </a:solidFill>
                <a:latin typeface="Georgia" panose="02040502050405020303" pitchFamily="18" charset="0"/>
              </a:rPr>
            </a:br>
            <a:br>
              <a:rPr lang="en-US" sz="4000" b="1" dirty="0">
                <a:solidFill>
                  <a:srgbClr val="FFFFFF"/>
                </a:solidFill>
                <a:latin typeface="Georgia" panose="02040502050405020303" pitchFamily="18" charset="0"/>
              </a:rPr>
            </a:br>
            <a:r>
              <a:rPr lang="en-US" sz="4000" b="0" i="0" dirty="0">
                <a:solidFill>
                  <a:srgbClr val="FFFFFF"/>
                </a:solidFill>
                <a:effectLst/>
                <a:latin typeface="Inter"/>
              </a:rPr>
              <a:t>Protecting Member-Owner Trust in an</a:t>
            </a: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4000" b="0" i="0" dirty="0">
                <a:solidFill>
                  <a:srgbClr val="FFFFFF"/>
                </a:solidFill>
                <a:effectLst/>
                <a:latin typeface="Inter"/>
              </a:rPr>
              <a:t>Environment of Chaos</a:t>
            </a:r>
            <a:endParaRPr lang="en-US" sz="4000" dirty="0">
              <a:solidFill>
                <a:srgbClr val="FFFFFF"/>
              </a:solidFill>
              <a:latin typeface="Georgia" panose="02040502050405020303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AE0E7B-C4A6-9043-009E-BC0F4F7A39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1999" y="4608151"/>
            <a:ext cx="5662047" cy="1378704"/>
          </a:xfrm>
        </p:spPr>
        <p:txBody>
          <a:bodyPr numCol="2" anchor="b">
            <a:normAutofit fontScale="92500" lnSpcReduction="10000"/>
          </a:bodyPr>
          <a:lstStyle/>
          <a:p>
            <a:pPr algn="l"/>
            <a:endParaRPr lang="en-US" sz="1600" b="1" dirty="0">
              <a:solidFill>
                <a:srgbClr val="FFFFFF"/>
              </a:solidFill>
            </a:endParaRPr>
          </a:p>
          <a:p>
            <a:pPr algn="l"/>
            <a:endParaRPr lang="en-US" sz="1600" b="1" dirty="0">
              <a:solidFill>
                <a:srgbClr val="FFFFFF"/>
              </a:solidFill>
            </a:endParaRPr>
          </a:p>
          <a:p>
            <a:pPr algn="l"/>
            <a:r>
              <a:rPr lang="en-US" sz="1600" b="1" dirty="0">
                <a:solidFill>
                  <a:srgbClr val="FFFFFF"/>
                </a:solidFill>
              </a:rPr>
              <a:t>Miguel Clarke</a:t>
            </a:r>
          </a:p>
          <a:p>
            <a:pPr algn="l">
              <a:spcBef>
                <a:spcPts val="400"/>
              </a:spcBef>
            </a:pPr>
            <a:r>
              <a:rPr lang="en-US" sz="1500" dirty="0">
                <a:solidFill>
                  <a:srgbClr val="FFFFFF"/>
                </a:solidFill>
              </a:rPr>
              <a:t>Chief Resilience Officer</a:t>
            </a:r>
            <a:br>
              <a:rPr lang="en-US" sz="1500" dirty="0">
                <a:solidFill>
                  <a:srgbClr val="FFFFFF"/>
                </a:solidFill>
              </a:rPr>
            </a:br>
            <a:endParaRPr lang="en-US" sz="1600" dirty="0">
              <a:solidFill>
                <a:srgbClr val="FFFFFF"/>
              </a:solidFill>
            </a:endParaRPr>
          </a:p>
          <a:p>
            <a:pPr algn="l"/>
            <a:endParaRPr lang="en-US" sz="1600" dirty="0">
              <a:solidFill>
                <a:srgbClr val="FFFFFF"/>
              </a:solidFill>
            </a:endParaRPr>
          </a:p>
          <a:p>
            <a:pPr algn="l"/>
            <a:endParaRPr lang="en-US" sz="1600" b="1" dirty="0">
              <a:solidFill>
                <a:srgbClr val="FFFFFF"/>
              </a:solidFill>
            </a:endParaRPr>
          </a:p>
          <a:p>
            <a:pPr algn="l"/>
            <a:r>
              <a:rPr lang="en-US" sz="1600" b="1" dirty="0">
                <a:solidFill>
                  <a:srgbClr val="FFFFFF"/>
                </a:solidFill>
              </a:rPr>
              <a:t>Eleventh Dimension</a:t>
            </a:r>
          </a:p>
          <a:p>
            <a:pPr algn="l">
              <a:spcBef>
                <a:spcPts val="400"/>
              </a:spcBef>
            </a:pPr>
            <a:r>
              <a:rPr lang="en-US" sz="1500" dirty="0">
                <a:solidFill>
                  <a:srgbClr val="FFFFFF"/>
                </a:solidFill>
              </a:rPr>
              <a:t>Professional Services</a:t>
            </a:r>
            <a:endParaRPr lang="en-US" sz="1600" dirty="0">
              <a:solidFill>
                <a:srgbClr val="FFFFFF"/>
              </a:solidFill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9264613-F0F7-08CE-0ADF-98407A64DA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247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F852722-70D8-AE1D-DE73-E6C2E2C59AE1}"/>
              </a:ext>
            </a:extLst>
          </p:cNvPr>
          <p:cNvSpPr/>
          <p:nvPr/>
        </p:nvSpPr>
        <p:spPr>
          <a:xfrm>
            <a:off x="24216" y="0"/>
            <a:ext cx="4513469" cy="6858000"/>
          </a:xfrm>
          <a:prstGeom prst="rect">
            <a:avLst/>
          </a:prstGeom>
          <a:solidFill>
            <a:schemeClr val="bg1">
              <a:lumMod val="85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ext 0">
            <a:extLst>
              <a:ext uri="{FF2B5EF4-FFF2-40B4-BE49-F238E27FC236}">
                <a16:creationId xmlns:a16="http://schemas.microsoft.com/office/drawing/2014/main" id="{1680F551-E57C-C10C-1BE2-69FA88B4784A}"/>
              </a:ext>
            </a:extLst>
          </p:cNvPr>
          <p:cNvSpPr/>
          <p:nvPr/>
        </p:nvSpPr>
        <p:spPr>
          <a:xfrm>
            <a:off x="381002" y="993458"/>
            <a:ext cx="3502677" cy="14207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1219170">
              <a:lnSpc>
                <a:spcPts val="4000"/>
              </a:lnSpc>
            </a:pPr>
            <a:r>
              <a:rPr lang="en-US" sz="3600" b="1" dirty="0">
                <a:solidFill>
                  <a:srgbClr val="1A294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Beyond</a:t>
            </a:r>
            <a:r>
              <a:rPr lang="en-US" sz="3600" b="1" dirty="0">
                <a:solidFill>
                  <a:srgbClr val="1A2947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the Dashboard</a:t>
            </a:r>
            <a:endParaRPr lang="en-US" sz="36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Shape 4">
            <a:extLst>
              <a:ext uri="{FF2B5EF4-FFF2-40B4-BE49-F238E27FC236}">
                <a16:creationId xmlns:a16="http://schemas.microsoft.com/office/drawing/2014/main" id="{18C8CE1A-1558-4A56-C05F-CB693B39CF09}"/>
              </a:ext>
            </a:extLst>
          </p:cNvPr>
          <p:cNvSpPr/>
          <p:nvPr/>
        </p:nvSpPr>
        <p:spPr>
          <a:xfrm flipH="1" flipV="1">
            <a:off x="24216" y="-47445"/>
            <a:ext cx="0" cy="6930669"/>
          </a:xfrm>
          <a:prstGeom prst="line">
            <a:avLst/>
          </a:prstGeom>
          <a:noFill/>
          <a:ln w="63500">
            <a:solidFill>
              <a:srgbClr val="D4AF37"/>
            </a:solidFill>
            <a:prstDash val="solid"/>
          </a:ln>
        </p:spPr>
        <p:txBody>
          <a:bodyPr/>
          <a:lstStyle/>
          <a:p>
            <a:pPr defTabSz="1219170"/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B60B59-1737-2A6C-DE54-901685D03F52}"/>
              </a:ext>
            </a:extLst>
          </p:cNvPr>
          <p:cNvSpPr txBox="1"/>
          <p:nvPr/>
        </p:nvSpPr>
        <p:spPr>
          <a:xfrm>
            <a:off x="251815" y="2352831"/>
            <a:ext cx="3761051" cy="79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2267" dirty="0">
                <a:solidFill>
                  <a:srgbClr val="475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Technicians seek </a:t>
            </a:r>
            <a:r>
              <a:rPr lang="en-US" sz="2267" b="1" dirty="0">
                <a:solidFill>
                  <a:srgbClr val="1E40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en-US" sz="2267" dirty="0">
                <a:solidFill>
                  <a:srgbClr val="475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2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67" dirty="0">
                <a:solidFill>
                  <a:srgbClr val="475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Leaders require </a:t>
            </a:r>
            <a:r>
              <a:rPr lang="en-US" sz="2267" b="1" dirty="0">
                <a:solidFill>
                  <a:srgbClr val="B453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Wisdom</a:t>
            </a:r>
            <a:r>
              <a:rPr lang="en-US" sz="2267" dirty="0">
                <a:solidFill>
                  <a:srgbClr val="475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67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CA0CC7-18BE-D38A-6CC2-B1A8CD0299FB}"/>
              </a:ext>
            </a:extLst>
          </p:cNvPr>
          <p:cNvSpPr txBox="1"/>
          <p:nvPr/>
        </p:nvSpPr>
        <p:spPr>
          <a:xfrm>
            <a:off x="5345113" y="1534089"/>
            <a:ext cx="6330147" cy="3621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spcAft>
                <a:spcPts val="800"/>
              </a:spcAft>
            </a:pPr>
            <a:r>
              <a:rPr lang="en-US" sz="1867" b="1" dirty="0">
                <a:solidFill>
                  <a:srgbClr val="1A29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Cost of Silence</a:t>
            </a:r>
          </a:p>
          <a:p>
            <a:pPr defTabSz="1219170"/>
            <a:r>
              <a:rPr lang="en-US" sz="1600" dirty="0">
                <a:solidFill>
                  <a:srgbClr val="1A29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long can our members wait before the covenant of trust is permanently broken?</a:t>
            </a:r>
          </a:p>
          <a:p>
            <a:pPr defTabSz="1219170">
              <a:spcAft>
                <a:spcPts val="800"/>
              </a:spcAft>
            </a:pPr>
            <a:endParaRPr lang="en-US" sz="1867" dirty="0">
              <a:solidFill>
                <a:srgbClr val="1A29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219170">
              <a:spcAft>
                <a:spcPts val="800"/>
              </a:spcAft>
            </a:pPr>
            <a:r>
              <a:rPr lang="en-US" sz="1867" b="1" dirty="0">
                <a:solidFill>
                  <a:srgbClr val="1A29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Crown Jewels</a:t>
            </a:r>
          </a:p>
          <a:p>
            <a:pPr defTabSz="1219170">
              <a:spcAft>
                <a:spcPts val="800"/>
              </a:spcAft>
            </a:pPr>
            <a:r>
              <a:rPr lang="en-US" sz="1600" dirty="0">
                <a:solidFill>
                  <a:srgbClr val="1A29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we protecting the perimeter, or are we obsessively protecting the data that makes us a credit union?</a:t>
            </a:r>
          </a:p>
          <a:p>
            <a:pPr defTabSz="1219170">
              <a:spcAft>
                <a:spcPts val="800"/>
              </a:spcAft>
            </a:pPr>
            <a:endParaRPr lang="en-US" sz="1867" dirty="0">
              <a:solidFill>
                <a:srgbClr val="1A29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219170">
              <a:spcAft>
                <a:spcPts val="800"/>
              </a:spcAft>
            </a:pPr>
            <a:r>
              <a:rPr lang="en-US" sz="1867" b="1" dirty="0">
                <a:solidFill>
                  <a:srgbClr val="1A29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Cultural Default</a:t>
            </a:r>
          </a:p>
          <a:p>
            <a:pPr defTabSz="1219170">
              <a:spcAft>
                <a:spcPts val="800"/>
              </a:spcAft>
            </a:pPr>
            <a:r>
              <a:rPr lang="en-US" sz="1600" dirty="0">
                <a:solidFill>
                  <a:srgbClr val="1A29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the system stops, do our people default to following a manual or following the mission?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23AF4A9-BA15-D66D-686F-02FDD753E2B5}"/>
              </a:ext>
            </a:extLst>
          </p:cNvPr>
          <p:cNvGrpSpPr/>
          <p:nvPr/>
        </p:nvGrpSpPr>
        <p:grpSpPr>
          <a:xfrm>
            <a:off x="4803129" y="1711729"/>
            <a:ext cx="500603" cy="500603"/>
            <a:chOff x="3572823" y="1295909"/>
            <a:chExt cx="375452" cy="375452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03800E2-AFAC-55CC-E80B-544F55100F77}"/>
                </a:ext>
              </a:extLst>
            </p:cNvPr>
            <p:cNvSpPr/>
            <p:nvPr/>
          </p:nvSpPr>
          <p:spPr>
            <a:xfrm>
              <a:off x="3572823" y="1295909"/>
              <a:ext cx="375452" cy="375452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8" name="Graphic 7" descr="Hourglass 60% with solid fill">
              <a:extLst>
                <a:ext uri="{FF2B5EF4-FFF2-40B4-BE49-F238E27FC236}">
                  <a16:creationId xmlns:a16="http://schemas.microsoft.com/office/drawing/2014/main" id="{594BB46A-2BDF-E0BF-AE65-8EEAECF6A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600078" y="1320553"/>
              <a:ext cx="317917" cy="317917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DFEF844-DAE8-AC59-F6F1-23A6CE3E1B65}"/>
              </a:ext>
            </a:extLst>
          </p:cNvPr>
          <p:cNvGrpSpPr/>
          <p:nvPr/>
        </p:nvGrpSpPr>
        <p:grpSpPr>
          <a:xfrm>
            <a:off x="4801112" y="2966589"/>
            <a:ext cx="500603" cy="500603"/>
            <a:chOff x="3571310" y="2255222"/>
            <a:chExt cx="375452" cy="37545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AB81479-C9F5-9BE6-4A1C-DC21846DB4D7}"/>
                </a:ext>
              </a:extLst>
            </p:cNvPr>
            <p:cNvSpPr/>
            <p:nvPr/>
          </p:nvSpPr>
          <p:spPr>
            <a:xfrm>
              <a:off x="3571310" y="2255222"/>
              <a:ext cx="375452" cy="375452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0" name="Graphic 9" descr="Diamond with solid fill">
              <a:extLst>
                <a:ext uri="{FF2B5EF4-FFF2-40B4-BE49-F238E27FC236}">
                  <a16:creationId xmlns:a16="http://schemas.microsoft.com/office/drawing/2014/main" id="{0FD26598-9720-4DD1-73FB-33FC7F061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600078" y="2285502"/>
              <a:ext cx="317917" cy="317917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6E5810-92FD-BA73-6301-E601F516CD92}"/>
              </a:ext>
            </a:extLst>
          </p:cNvPr>
          <p:cNvGrpSpPr/>
          <p:nvPr/>
        </p:nvGrpSpPr>
        <p:grpSpPr>
          <a:xfrm>
            <a:off x="4768300" y="4306548"/>
            <a:ext cx="500603" cy="500603"/>
            <a:chOff x="4768300" y="4306548"/>
            <a:chExt cx="500603" cy="500603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F8D29AE-ECD1-E5B5-FE1B-C1961C396914}"/>
                </a:ext>
              </a:extLst>
            </p:cNvPr>
            <p:cNvSpPr/>
            <p:nvPr/>
          </p:nvSpPr>
          <p:spPr>
            <a:xfrm>
              <a:off x="4768300" y="4306548"/>
              <a:ext cx="500603" cy="50060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2" name="Graphic 11" descr="Users with solid fill">
              <a:extLst>
                <a:ext uri="{FF2B5EF4-FFF2-40B4-BE49-F238E27FC236}">
                  <a16:creationId xmlns:a16="http://schemas.microsoft.com/office/drawing/2014/main" id="{16B92DE5-7EA1-EBAE-E7D3-7E22F0094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00105" y="4339206"/>
              <a:ext cx="423889" cy="4238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61241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website&#10;&#10;AI-generated content may be incorrect.">
            <a:extLst>
              <a:ext uri="{FF2B5EF4-FFF2-40B4-BE49-F238E27FC236}">
                <a16:creationId xmlns:a16="http://schemas.microsoft.com/office/drawing/2014/main" id="{10CCA3A7-3E62-DF3D-65AD-A7F798215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619" y="-7091"/>
            <a:ext cx="12305414" cy="687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523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6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screenshot of a website&#10;&#10;AI-generated content may be incorrect.">
            <a:extLst>
              <a:ext uri="{FF2B5EF4-FFF2-40B4-BE49-F238E27FC236}">
                <a16:creationId xmlns:a16="http://schemas.microsoft.com/office/drawing/2014/main" id="{01FCFA95-3DAA-63FF-EB84-758AE3B18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4" y="-7951"/>
            <a:ext cx="1216965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creenshot of a website&#10;&#10;AI-generated content may be incorrect.">
            <a:extLst>
              <a:ext uri="{FF2B5EF4-FFF2-40B4-BE49-F238E27FC236}">
                <a16:creationId xmlns:a16="http://schemas.microsoft.com/office/drawing/2014/main" id="{1D3816CB-8579-362D-6F90-EB107A38E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18" y="0"/>
            <a:ext cx="1220951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age of a computer program&#10;&#10;AI-generated content may be incorrect.">
            <a:extLst>
              <a:ext uri="{FF2B5EF4-FFF2-40B4-BE49-F238E27FC236}">
                <a16:creationId xmlns:a16="http://schemas.microsoft.com/office/drawing/2014/main" id="{E6653B8D-9044-E900-9110-4CDC4E820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962" y="-8467"/>
            <a:ext cx="12228962" cy="691408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52AD716-75BD-FD4C-0E94-94793A8476EA}"/>
              </a:ext>
            </a:extLst>
          </p:cNvPr>
          <p:cNvSpPr/>
          <p:nvPr/>
        </p:nvSpPr>
        <p:spPr>
          <a:xfrm>
            <a:off x="11887200" y="3158067"/>
            <a:ext cx="304800" cy="211666"/>
          </a:xfrm>
          <a:prstGeom prst="rect">
            <a:avLst/>
          </a:prstGeom>
          <a:solidFill>
            <a:srgbClr val="0E14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web page&#10;&#10;AI-generated content may be incorrect.">
            <a:extLst>
              <a:ext uri="{FF2B5EF4-FFF2-40B4-BE49-F238E27FC236}">
                <a16:creationId xmlns:a16="http://schemas.microsoft.com/office/drawing/2014/main" id="{6EDAB7E9-7376-4087-DB2E-FE4DC02023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8939" y="-16934"/>
            <a:ext cx="12320205" cy="6934201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4FBCECF-3F69-AF0F-0F97-B7ABF9F7E95B}"/>
              </a:ext>
            </a:extLst>
          </p:cNvPr>
          <p:cNvSpPr/>
          <p:nvPr/>
        </p:nvSpPr>
        <p:spPr>
          <a:xfrm>
            <a:off x="11624733" y="6273800"/>
            <a:ext cx="567268" cy="397933"/>
          </a:xfrm>
          <a:prstGeom prst="roundRect">
            <a:avLst/>
          </a:prstGeom>
          <a:solidFill>
            <a:srgbClr val="0017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8835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BF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580500-EB07-85F4-EED0-3EA2382B4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notebook&#10;&#10;AI-generated content may be incorrect.">
            <a:extLst>
              <a:ext uri="{FF2B5EF4-FFF2-40B4-BE49-F238E27FC236}">
                <a16:creationId xmlns:a16="http://schemas.microsoft.com/office/drawing/2014/main" id="{09B4E710-842C-4795-4FA0-66736069E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081" y="0"/>
            <a:ext cx="119681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6976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4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white and blue circle with blue text&#10;&#10;AI-generated content may be incorrect.">
            <a:extLst>
              <a:ext uri="{FF2B5EF4-FFF2-40B4-BE49-F238E27FC236}">
                <a16:creationId xmlns:a16="http://schemas.microsoft.com/office/drawing/2014/main" id="{85BB162F-CAB5-AD63-9938-E58AF451C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7" y="0"/>
            <a:ext cx="1217106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41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CCADE4-30A4-B208-5EEB-F95193DDB1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screenshot of a recovery program&#10;&#10;AI-generated content may be incorrect.">
            <a:extLst>
              <a:ext uri="{FF2B5EF4-FFF2-40B4-BE49-F238E27FC236}">
                <a16:creationId xmlns:a16="http://schemas.microsoft.com/office/drawing/2014/main" id="{D3C17AD3-3573-E9E3-2C6A-7218B95FA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467" y="-20311"/>
            <a:ext cx="12201066" cy="685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7387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41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FD1A84-E315-2772-C679-E4713EF3E2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screenshot of a website&#10;&#10;AI-generated content may be incorrect.">
            <a:extLst>
              <a:ext uri="{FF2B5EF4-FFF2-40B4-BE49-F238E27FC236}">
                <a16:creationId xmlns:a16="http://schemas.microsoft.com/office/drawing/2014/main" id="{4A1FAE75-2053-B7ED-05C4-8E4707DED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093" y="0"/>
            <a:ext cx="123356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369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6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33E4E0C-359E-D906-5341-95328A9C9003}"/>
              </a:ext>
            </a:extLst>
          </p:cNvPr>
          <p:cNvGrpSpPr/>
          <p:nvPr/>
        </p:nvGrpSpPr>
        <p:grpSpPr>
          <a:xfrm>
            <a:off x="17460" y="0"/>
            <a:ext cx="12174539" cy="6858000"/>
            <a:chOff x="17460" y="0"/>
            <a:chExt cx="12174539" cy="6858000"/>
          </a:xfrm>
        </p:grpSpPr>
        <p:pic>
          <p:nvPicPr>
            <p:cNvPr id="5" name="Picture 4" descr="A close-up of a building&#10;&#10;AI-generated content may be incorrect.">
              <a:extLst>
                <a:ext uri="{FF2B5EF4-FFF2-40B4-BE49-F238E27FC236}">
                  <a16:creationId xmlns:a16="http://schemas.microsoft.com/office/drawing/2014/main" id="{2259BF68-7C55-6F1F-A734-EE27E0866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460" y="0"/>
              <a:ext cx="12174539" cy="6858000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2ABE4B8-0E3C-0D7F-F69C-8539DE0D1F5D}"/>
                </a:ext>
              </a:extLst>
            </p:cNvPr>
            <p:cNvSpPr/>
            <p:nvPr/>
          </p:nvSpPr>
          <p:spPr>
            <a:xfrm>
              <a:off x="905256" y="235857"/>
              <a:ext cx="1117600" cy="1204686"/>
            </a:xfrm>
            <a:prstGeom prst="ellipse">
              <a:avLst/>
            </a:prstGeom>
            <a:blipFill>
              <a:blip r:embed="rId4"/>
              <a:stretch>
                <a:fillRect l="909" t="-4783" r="909" b="-4783"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858345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6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screenshot of a website&#10;&#10;AI-generated content may be incorrect.">
            <a:extLst>
              <a:ext uri="{FF2B5EF4-FFF2-40B4-BE49-F238E27FC236}">
                <a16:creationId xmlns:a16="http://schemas.microsoft.com/office/drawing/2014/main" id="{E27126A2-95B7-96F2-B122-537B85811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51" y="12869"/>
            <a:ext cx="12214964" cy="684513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625729" y="243841"/>
            <a:ext cx="2940559" cy="11526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1219170">
              <a:lnSpc>
                <a:spcPts val="4800"/>
              </a:lnSpc>
              <a:spcAft>
                <a:spcPts val="2800"/>
              </a:spcAft>
            </a:pPr>
            <a:r>
              <a:rPr lang="en-US" sz="48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Thank You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 5"/>
          <p:cNvSpPr/>
          <p:nvPr/>
        </p:nvSpPr>
        <p:spPr>
          <a:xfrm>
            <a:off x="4317205" y="5555389"/>
            <a:ext cx="3557588" cy="25400"/>
          </a:xfrm>
          <a:prstGeom prst="rect">
            <a:avLst/>
          </a:prstGeom>
          <a:solidFill>
            <a:srgbClr val="D4AF37">
              <a:alpha val="30000"/>
            </a:srgbClr>
          </a:solidFill>
          <a:ln/>
        </p:spPr>
        <p:txBody>
          <a:bodyPr wrap="square" rtlCol="0" anchor="ctr"/>
          <a:lstStyle/>
          <a:p>
            <a:pPr defTabSz="1219170"/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 6"/>
          <p:cNvSpPr/>
          <p:nvPr/>
        </p:nvSpPr>
        <p:spPr>
          <a:xfrm>
            <a:off x="4044162" y="5727743"/>
            <a:ext cx="4038677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1219170">
              <a:lnSpc>
                <a:spcPts val="2400"/>
              </a:lnSpc>
              <a:spcBef>
                <a:spcPts val="400"/>
              </a:spcBef>
              <a:spcAft>
                <a:spcPts val="500"/>
              </a:spcAft>
            </a:pPr>
            <a:r>
              <a:rPr lang="en-US" sz="16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📧 </a:t>
            </a:r>
            <a:r>
              <a:rPr lang="en-US" sz="1600" dirty="0" err="1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miguel.clarke@eleventh-dimension.com</a:t>
            </a:r>
            <a:endParaRPr lang="en-US" sz="16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 9"/>
          <p:cNvSpPr/>
          <p:nvPr/>
        </p:nvSpPr>
        <p:spPr>
          <a:xfrm>
            <a:off x="3884124" y="6133539"/>
            <a:ext cx="4768691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1219170">
              <a:lnSpc>
                <a:spcPts val="24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1600" i="1" dirty="0">
                <a:solidFill>
                  <a:srgbClr val="D4AF3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"Beyond the Breach: Resilience as a Core Identity"</a:t>
            </a:r>
            <a:endParaRPr lang="en-US" sz="16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3" name="Picture 12" descr="A screenshot of a qr code&#10;&#10;AI-generated content may be incorrect.">
            <a:extLst>
              <a:ext uri="{FF2B5EF4-FFF2-40B4-BE49-F238E27FC236}">
                <a16:creationId xmlns:a16="http://schemas.microsoft.com/office/drawing/2014/main" id="{DADDB34F-ADD2-68E6-A670-87EC256D6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6569" y="1549392"/>
            <a:ext cx="4776953" cy="385980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n on a folder&#10;&#10;AI-generated content may be incorrect.">
            <a:extLst>
              <a:ext uri="{FF2B5EF4-FFF2-40B4-BE49-F238E27FC236}">
                <a16:creationId xmlns:a16="http://schemas.microsoft.com/office/drawing/2014/main" id="{95E1BDB6-7E08-5A55-E15D-BC9C0C781E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927"/>
          <a:stretch>
            <a:fillRect/>
          </a:stretch>
        </p:blipFill>
        <p:spPr>
          <a:xfrm>
            <a:off x="-39119" y="0"/>
            <a:ext cx="10004529" cy="686753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81F64BE-D18E-C903-6169-B90A21E8F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618" y="5706443"/>
            <a:ext cx="2639877" cy="950623"/>
          </a:xfrm>
        </p:spPr>
        <p:txBody>
          <a:bodyPr>
            <a:normAutofit/>
          </a:bodyPr>
          <a:lstStyle/>
          <a:p>
            <a:r>
              <a:rPr lang="en-US" sz="2400" b="1" i="0" dirty="0">
                <a:solidFill>
                  <a:schemeClr val="bg1"/>
                </a:solidFill>
                <a:effectLst/>
                <a:latin typeface="Playfair Display" pitchFamily="2" charset="77"/>
              </a:rPr>
              <a:t>The View from</a:t>
            </a:r>
            <a:br>
              <a:rPr lang="en-US" sz="2400" b="1" i="0" dirty="0">
                <a:solidFill>
                  <a:schemeClr val="bg1"/>
                </a:solidFill>
                <a:effectLst/>
                <a:latin typeface="Playfair Display" pitchFamily="2" charset="77"/>
              </a:rPr>
            </a:br>
            <a:r>
              <a:rPr lang="en-US" sz="2400" b="1" i="0" dirty="0">
                <a:solidFill>
                  <a:schemeClr val="bg1"/>
                </a:solidFill>
                <a:effectLst/>
                <a:latin typeface="Playfair Display" pitchFamily="2" charset="77"/>
              </a:rPr>
              <a:t>the Field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3E2CA7-0564-BEEE-0312-A66CD2781446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EF5062-1A15-53A7-E1F3-E25F589A23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2886" y="542441"/>
            <a:ext cx="5403316" cy="5634522"/>
          </a:xfrm>
        </p:spPr>
        <p:txBody>
          <a:bodyPr/>
          <a:lstStyle/>
          <a:p>
            <a:pPr marL="0" indent="0" algn="l">
              <a:buNone/>
            </a:pPr>
            <a:r>
              <a:rPr lang="en-US" sz="4000" b="1" dirty="0">
                <a:solidFill>
                  <a:srgbClr val="003366"/>
                </a:solidFill>
                <a:latin typeface="Playfair Display" pitchFamily="2" charset="77"/>
              </a:rPr>
              <a:t>“</a:t>
            </a:r>
            <a:r>
              <a:rPr lang="en-US" sz="4000" b="1" i="0" dirty="0">
                <a:solidFill>
                  <a:srgbClr val="003366"/>
                </a:solidFill>
                <a:effectLst/>
                <a:latin typeface="Playfair Display" pitchFamily="2" charset="77"/>
              </a:rPr>
              <a:t>In my 24 years at the FBI, I never once investigated a firewall failure.”</a:t>
            </a:r>
          </a:p>
          <a:p>
            <a:pPr marL="0" indent="0" algn="l">
              <a:buNone/>
            </a:pPr>
            <a:endParaRPr lang="en-US" b="0" i="0" dirty="0">
              <a:solidFill>
                <a:srgbClr val="64748B"/>
              </a:solidFill>
              <a:effectLst/>
              <a:latin typeface="Inter"/>
            </a:endParaRPr>
          </a:p>
          <a:p>
            <a:pPr marL="0" indent="0" algn="l">
              <a:buNone/>
            </a:pPr>
            <a:r>
              <a:rPr lang="en-US" sz="2400" b="0" i="0" dirty="0">
                <a:solidFill>
                  <a:srgbClr val="6474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Every case was an investigation of human psychology, mismanaged risk, and a fundamental breakdown of institutional wisdom.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3D63C3-90F7-4262-C36B-D8AF7CA57C03}"/>
              </a:ext>
            </a:extLst>
          </p:cNvPr>
          <p:cNvSpPr txBox="1"/>
          <p:nvPr/>
        </p:nvSpPr>
        <p:spPr>
          <a:xfrm>
            <a:off x="748088" y="5509644"/>
            <a:ext cx="21582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0" cap="all" dirty="0">
                <a:solidFill>
                  <a:srgbClr val="FFFFFF"/>
                </a:solidFill>
                <a:effectLst/>
                <a:latin typeface="Inter"/>
              </a:rPr>
              <a:t>Intelligence Briefing</a:t>
            </a:r>
            <a:endParaRPr lang="en-US" sz="1000" dirty="0"/>
          </a:p>
        </p:txBody>
      </p:sp>
      <p:pic>
        <p:nvPicPr>
          <p:cNvPr id="16" name="Graphic 15" descr="Microscope with solid fill">
            <a:extLst>
              <a:ext uri="{FF2B5EF4-FFF2-40B4-BE49-F238E27FC236}">
                <a16:creationId xmlns:a16="http://schemas.microsoft.com/office/drawing/2014/main" id="{24C7CC5D-483F-0784-F6F5-5149B2C70F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6781" y="5510136"/>
            <a:ext cx="217261" cy="21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993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81FA68B-8415-E8C2-B34E-C487C4A5AF1A}"/>
              </a:ext>
            </a:extLst>
          </p:cNvPr>
          <p:cNvSpPr/>
          <p:nvPr/>
        </p:nvSpPr>
        <p:spPr>
          <a:xfrm>
            <a:off x="0" y="0"/>
            <a:ext cx="12192000" cy="2140688"/>
          </a:xfrm>
          <a:prstGeom prst="rect">
            <a:avLst/>
          </a:prstGeom>
          <a:gradFill flip="none" rotWithShape="1">
            <a:gsLst>
              <a:gs pos="0">
                <a:srgbClr val="1A2946"/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A9FBCA-55CD-22B3-B201-4C3C5548F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Covenant vs. Capital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8598F1-99D7-BAB9-08D1-62F573381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283" y="2764462"/>
            <a:ext cx="4761614" cy="2622701"/>
          </a:xfrm>
        </p:spPr>
        <p:txBody>
          <a:bodyPr/>
          <a:lstStyle/>
          <a:p>
            <a:pPr marL="594360" algn="l">
              <a:buNone/>
            </a:pPr>
            <a:r>
              <a:rPr lang="en-US" sz="1600" b="1" i="0" cap="all" dirty="0">
                <a:solidFill>
                  <a:srgbClr val="94A3B8">
                    <a:alpha val="85000"/>
                  </a:srgb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Bank Model</a:t>
            </a:r>
          </a:p>
          <a:p>
            <a:pPr>
              <a:spcBef>
                <a:spcPts val="1200"/>
              </a:spcBef>
              <a:buNone/>
            </a:pPr>
            <a:r>
              <a:rPr lang="en-US" sz="2400" b="1" i="0" dirty="0">
                <a:solidFill>
                  <a:srgbClr val="94A3B8">
                    <a:alpha val="85000"/>
                  </a:srgb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Transaction &amp; Profit</a:t>
            </a:r>
            <a:endParaRPr lang="en-US" sz="2400" dirty="0">
              <a:solidFill>
                <a:srgbClr val="64748B">
                  <a:alpha val="8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buNone/>
            </a:pPr>
            <a:endParaRPr lang="en-US" sz="800" b="1" i="0" dirty="0">
              <a:solidFill>
                <a:srgbClr val="94A3B8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spcBef>
                <a:spcPts val="1800"/>
              </a:spcBef>
              <a:buNone/>
            </a:pPr>
            <a:r>
              <a:rPr lang="en-US" sz="2000" b="0" i="0" dirty="0">
                <a:solidFill>
                  <a:srgbClr val="64748B">
                    <a:alpha val="59000"/>
                  </a:srgb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Risk is a PR hurdle. Resilience is a balance sheet liability managed for distant shareholders.</a:t>
            </a:r>
            <a:endParaRPr lang="en-US" dirty="0">
              <a:solidFill>
                <a:schemeClr val="tx1">
                  <a:alpha val="59000"/>
                </a:schemeClr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09E62A4-F279-EF7A-5757-FA66ADD633F4}"/>
              </a:ext>
            </a:extLst>
          </p:cNvPr>
          <p:cNvSpPr txBox="1">
            <a:spLocks/>
          </p:cNvSpPr>
          <p:nvPr/>
        </p:nvSpPr>
        <p:spPr>
          <a:xfrm>
            <a:off x="6592186" y="2729016"/>
            <a:ext cx="5174512" cy="2693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94360">
              <a:buFont typeface="Arial" panose="020B0604020202020204" pitchFamily="34" charset="0"/>
              <a:buNone/>
            </a:pPr>
            <a:r>
              <a:rPr lang="en-US" sz="1600" b="1" cap="all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Credit Union Model</a:t>
            </a:r>
          </a:p>
          <a:p>
            <a:pPr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1A29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Relationship &amp; Trust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800" dirty="0">
              <a:solidFill>
                <a:srgbClr val="6474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en-US" sz="2000" dirty="0">
                <a:solidFill>
                  <a:srgbClr val="6474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Resilience is your commitment to the people who own you. Risk is not a technical number; it is a measure of your ability to keep your word.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Graphic 5" descr="Bank with solid fill">
            <a:extLst>
              <a:ext uri="{FF2B5EF4-FFF2-40B4-BE49-F238E27FC236}">
                <a16:creationId xmlns:a16="http://schemas.microsoft.com/office/drawing/2014/main" id="{43F2CFBD-6BC8-E374-977B-38070AEC8B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34709" y="2707752"/>
            <a:ext cx="354424" cy="295739"/>
          </a:xfrm>
          <a:prstGeom prst="rect">
            <a:avLst/>
          </a:prstGeom>
        </p:spPr>
      </p:pic>
      <p:pic>
        <p:nvPicPr>
          <p:cNvPr id="8" name="Graphic 7" descr="City with solid fill">
            <a:extLst>
              <a:ext uri="{FF2B5EF4-FFF2-40B4-BE49-F238E27FC236}">
                <a16:creationId xmlns:a16="http://schemas.microsoft.com/office/drawing/2014/main" id="{0B26CEE7-48FE-A00F-F9DA-ABA275977D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2121" y="2736104"/>
            <a:ext cx="354424" cy="2957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238488-8C39-7FA4-FAFB-0E61CE99E4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84603" y="596200"/>
            <a:ext cx="955268" cy="955268"/>
          </a:xfrm>
          <a:prstGeom prst="rect">
            <a:avLst/>
          </a:prstGeom>
        </p:spPr>
      </p:pic>
      <p:sp>
        <p:nvSpPr>
          <p:cNvPr id="11" name="Text 3">
            <a:extLst>
              <a:ext uri="{FF2B5EF4-FFF2-40B4-BE49-F238E27FC236}">
                <a16:creationId xmlns:a16="http://schemas.microsoft.com/office/drawing/2014/main" id="{3AEC658B-46A9-CAC4-F00B-69449CB68628}"/>
              </a:ext>
            </a:extLst>
          </p:cNvPr>
          <p:cNvSpPr/>
          <p:nvPr/>
        </p:nvSpPr>
        <p:spPr>
          <a:xfrm>
            <a:off x="2843326" y="5916586"/>
            <a:ext cx="6663070" cy="3637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1219170">
              <a:lnSpc>
                <a:spcPts val="2667"/>
              </a:lnSpc>
              <a:spcBef>
                <a:spcPts val="400"/>
              </a:spcBef>
              <a:spcAft>
                <a:spcPts val="1600"/>
              </a:spcAft>
            </a:pPr>
            <a:r>
              <a:rPr lang="en-US" dirty="0">
                <a:solidFill>
                  <a:srgbClr val="1A294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That is not a simple PR nuance,</a:t>
            </a:r>
            <a:r>
              <a:rPr lang="en-US" b="1" dirty="0">
                <a:solidFill>
                  <a:srgbClr val="1A294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it is a different species of risk.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32350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21219-204F-F977-D21A-5802E27BD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11744FA-BFB3-3220-5B6E-E7CB172AD0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86671" y="-49619"/>
            <a:ext cx="12274553" cy="7003312"/>
          </a:xfrm>
        </p:spPr>
      </p:pic>
    </p:spTree>
    <p:extLst>
      <p:ext uri="{BB962C8B-B14F-4D97-AF65-F5344CB8AC3E}">
        <p14:creationId xmlns:p14="http://schemas.microsoft.com/office/powerpoint/2010/main" val="3217431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6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18F8B88-1E2F-D9F5-32C4-524757C4D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4" y="0"/>
            <a:ext cx="121839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500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website&#10;&#10;AI-generated content may be incorrect.">
            <a:extLst>
              <a:ext uri="{FF2B5EF4-FFF2-40B4-BE49-F238E27FC236}">
                <a16:creationId xmlns:a16="http://schemas.microsoft.com/office/drawing/2014/main" id="{62B6B2BC-6683-1178-B791-1A55CC79F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"/>
            <a:ext cx="12192000" cy="691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8804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key&#10;&#10;AI-generated content may be incorrect.">
            <a:extLst>
              <a:ext uri="{FF2B5EF4-FFF2-40B4-BE49-F238E27FC236}">
                <a16:creationId xmlns:a16="http://schemas.microsoft.com/office/drawing/2014/main" id="{9D351D61-5D25-9B8B-361C-361F443AC1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0884" y="0"/>
            <a:ext cx="12340855" cy="689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2936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ight on a cliff&#10;&#10;AI-generated content may be incorrect.">
            <a:extLst>
              <a:ext uri="{FF2B5EF4-FFF2-40B4-BE49-F238E27FC236}">
                <a16:creationId xmlns:a16="http://schemas.microsoft.com/office/drawing/2014/main" id="{21406B09-8D13-97B1-23E9-C65BD0329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4392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1764</TotalTime>
  <Words>2140</Words>
  <Application>Microsoft Macintosh PowerPoint</Application>
  <PresentationFormat>Widescreen</PresentationFormat>
  <Paragraphs>148</Paragraphs>
  <Slides>21</Slides>
  <Notes>21</Notes>
  <HiddenSlides>2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Aptos</vt:lpstr>
      <vt:lpstr>Aptos Display</vt:lpstr>
      <vt:lpstr>Arial</vt:lpstr>
      <vt:lpstr>Calibri</vt:lpstr>
      <vt:lpstr>Georgia</vt:lpstr>
      <vt:lpstr>Inter</vt:lpstr>
      <vt:lpstr>Playfair Display</vt:lpstr>
      <vt:lpstr>Office Theme</vt:lpstr>
      <vt:lpstr>1_Office Theme</vt:lpstr>
      <vt:lpstr>The Resilience Covenant   Protecting Member-Owner Trust in an Environment of Chaos</vt:lpstr>
      <vt:lpstr>PowerPoint Presentation</vt:lpstr>
      <vt:lpstr>The View from the Field</vt:lpstr>
      <vt:lpstr>Covenant vs. Capital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Miguel Clarke</dc:creator>
  <cp:lastModifiedBy>Miguel Clarke</cp:lastModifiedBy>
  <cp:revision>3</cp:revision>
  <dcterms:created xsi:type="dcterms:W3CDTF">2026-01-16T18:10:12Z</dcterms:created>
  <dcterms:modified xsi:type="dcterms:W3CDTF">2026-01-21T01:16:39Z</dcterms:modified>
</cp:coreProperties>
</file>