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75" r:id="rId5"/>
    <p:sldId id="276" r:id="rId6"/>
    <p:sldId id="277" r:id="rId7"/>
    <p:sldId id="258" r:id="rId8"/>
    <p:sldId id="279" r:id="rId9"/>
    <p:sldId id="278" r:id="rId10"/>
    <p:sldId id="270" r:id="rId11"/>
    <p:sldId id="281" r:id="rId12"/>
    <p:sldId id="280" r:id="rId13"/>
    <p:sldId id="263" r:id="rId14"/>
    <p:sldId id="259" r:id="rId15"/>
    <p:sldId id="262" r:id="rId16"/>
    <p:sldId id="2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lly.Lammers\AppData\Local\Microsoft\Windows\INetCache\Content.Outlook\312HQAFD\NASCUS-Quarterly-Reporting-of-September-30-2025-Public-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layout>
        <c:manualLayout>
          <c:xMode val="edge"/>
          <c:yMode val="edge"/>
          <c:x val="1.8076334208223976E-2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5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'DATA SORT'!$AC$3</c:f>
              <c:strCache>
                <c:ptCount val="1"/>
                <c:pt idx="0">
                  <c:v>Cash and ST Inv to Total Assets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dist="25400" dir="2700000" algn="tl" rotWithShape="0">
                <a:schemeClr val="dk1">
                  <a:tint val="88000"/>
                </a:schemeClr>
              </a:outerShdw>
            </a:effectLst>
          </c:spPr>
          <c:marker>
            <c:symbol val="circle"/>
            <c:size val="6"/>
            <c:spPr>
              <a:solidFill>
                <a:schemeClr val="dk1">
                  <a:tint val="88000"/>
                </a:schemeClr>
              </a:solidFill>
              <a:ln w="22225">
                <a:solidFill>
                  <a:schemeClr val="lt1"/>
                </a:solidFill>
                <a:round/>
              </a:ln>
              <a:effectLst/>
            </c:spPr>
          </c:marker>
          <c:yVal>
            <c:numRef>
              <c:f>'DATA SORT'!$AC$4:$AC$4422</c:f>
              <c:numCache>
                <c:formatCode>0.00</c:formatCode>
                <c:ptCount val="50"/>
                <c:pt idx="0">
                  <c:v>5.2867731980609101</c:v>
                </c:pt>
                <c:pt idx="1">
                  <c:v>30.095902709516899</c:v>
                </c:pt>
                <c:pt idx="2">
                  <c:v>29.725394211266799</c:v>
                </c:pt>
                <c:pt idx="3">
                  <c:v>0.87004121498740705</c:v>
                </c:pt>
                <c:pt idx="4">
                  <c:v>21.429883261386198</c:v>
                </c:pt>
                <c:pt idx="5">
                  <c:v>6.9083618230865804</c:v>
                </c:pt>
                <c:pt idx="6">
                  <c:v>24.055601230557599</c:v>
                </c:pt>
                <c:pt idx="7">
                  <c:v>41.145608570972897</c:v>
                </c:pt>
                <c:pt idx="8">
                  <c:v>28.9783349812745</c:v>
                </c:pt>
                <c:pt idx="9">
                  <c:v>16.6517914879215</c:v>
                </c:pt>
                <c:pt idx="10">
                  <c:v>39.7913635715515</c:v>
                </c:pt>
                <c:pt idx="11">
                  <c:v>7.3594041591368802</c:v>
                </c:pt>
                <c:pt idx="12">
                  <c:v>7.4461387400982399</c:v>
                </c:pt>
                <c:pt idx="13">
                  <c:v>21.395861998512299</c:v>
                </c:pt>
                <c:pt idx="14">
                  <c:v>12.774805067652601</c:v>
                </c:pt>
                <c:pt idx="15">
                  <c:v>29.4518942935205</c:v>
                </c:pt>
                <c:pt idx="16">
                  <c:v>19.468143845924001</c:v>
                </c:pt>
                <c:pt idx="17">
                  <c:v>18.807856775050901</c:v>
                </c:pt>
                <c:pt idx="18">
                  <c:v>23.4933372536977</c:v>
                </c:pt>
                <c:pt idx="19">
                  <c:v>25.010739570069401</c:v>
                </c:pt>
                <c:pt idx="20">
                  <c:v>29.48950992376</c:v>
                </c:pt>
                <c:pt idx="21">
                  <c:v>21.521049231892601</c:v>
                </c:pt>
                <c:pt idx="22">
                  <c:v>36.436487998293103</c:v>
                </c:pt>
                <c:pt idx="23">
                  <c:v>6.8095160290014496</c:v>
                </c:pt>
                <c:pt idx="24">
                  <c:v>26.363137332194501</c:v>
                </c:pt>
                <c:pt idx="25">
                  <c:v>20.682992497417999</c:v>
                </c:pt>
                <c:pt idx="26">
                  <c:v>9.2361062319555103</c:v>
                </c:pt>
                <c:pt idx="27">
                  <c:v>10.6369062906293</c:v>
                </c:pt>
                <c:pt idx="28">
                  <c:v>17.733587969411602</c:v>
                </c:pt>
                <c:pt idx="29">
                  <c:v>34.996395862285802</c:v>
                </c:pt>
                <c:pt idx="30">
                  <c:v>28.8027001730729</c:v>
                </c:pt>
                <c:pt idx="31">
                  <c:v>15.7425007353298</c:v>
                </c:pt>
                <c:pt idx="32">
                  <c:v>25.951033418572401</c:v>
                </c:pt>
                <c:pt idx="33">
                  <c:v>15.6030648583631</c:v>
                </c:pt>
                <c:pt idx="34">
                  <c:v>31.527520961493</c:v>
                </c:pt>
                <c:pt idx="35">
                  <c:v>20.699985403653798</c:v>
                </c:pt>
                <c:pt idx="36">
                  <c:v>19.617163967375699</c:v>
                </c:pt>
                <c:pt idx="37">
                  <c:v>29.184212066421502</c:v>
                </c:pt>
                <c:pt idx="38">
                  <c:v>17.0312282705959</c:v>
                </c:pt>
                <c:pt idx="39">
                  <c:v>2.8056160971433002</c:v>
                </c:pt>
                <c:pt idx="40">
                  <c:v>9.1306258912900304</c:v>
                </c:pt>
                <c:pt idx="41">
                  <c:v>33.631463697692098</c:v>
                </c:pt>
                <c:pt idx="42">
                  <c:v>18.5118100093473</c:v>
                </c:pt>
                <c:pt idx="43">
                  <c:v>27.081822265471001</c:v>
                </c:pt>
                <c:pt idx="44">
                  <c:v>21.251830741776601</c:v>
                </c:pt>
                <c:pt idx="45">
                  <c:v>9.4771150778054292</c:v>
                </c:pt>
                <c:pt idx="46">
                  <c:v>22.756721021213401</c:v>
                </c:pt>
                <c:pt idx="47">
                  <c:v>14.4580163347655</c:v>
                </c:pt>
                <c:pt idx="48">
                  <c:v>16.528560678074999</c:v>
                </c:pt>
                <c:pt idx="49">
                  <c:v>21.703620386065499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398-4932-A300-7BA5578418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143151"/>
        <c:axId val="97144591"/>
      </c:scatterChart>
      <c:valAx>
        <c:axId val="971431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144591"/>
        <c:crosses val="autoZero"/>
        <c:crossBetween val="midCat"/>
      </c:valAx>
      <c:valAx>
        <c:axId val="97144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14315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tint val="88000"/>
      </a:schemeClr>
    </a:solidFill>
    <a:ln w="9525" cap="flat" cmpd="sng" algn="ctr">
      <a:solidFill>
        <a:schemeClr val="dk1">
          <a:tint val="88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style1.xml><?xml version="1.0" encoding="utf-8"?>
<cs:chartStyle xmlns:cs="http://schemas.microsoft.com/office/drawing/2012/chartStyle" xmlns:a="http://schemas.openxmlformats.org/drawingml/2006/main" id="247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>
            <a:alpha val="25000"/>
          </a:schemeClr>
        </a:solidFill>
        <a:round/>
      </a:ln>
    </cs:spPr>
    <cs:defRPr sz="1197" b="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gradFill>
          <a:gsLst>
            <a:gs pos="79000">
              <a:schemeClr val="phClr"/>
            </a:gs>
            <a:gs pos="0">
              <a:schemeClr val="lt1">
                <a:alpha val="6000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811447-6601-49C4-BE56-9B39EC420E88}" type="doc">
      <dgm:prSet loTypeId="urn:microsoft.com/office/officeart/2005/8/layout/hierarchy3" loCatId="hierarchy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8DE1C2A-63F4-4122-AA1B-AB1077014302}">
      <dgm:prSet/>
      <dgm:spPr/>
      <dgm:t>
        <a:bodyPr/>
        <a:lstStyle/>
        <a:p>
          <a:pPr algn="ctr"/>
          <a:r>
            <a:rPr lang="en-US" dirty="0">
              <a:latin typeface="Roboto" panose="02000000000000000000" pitchFamily="2" charset="0"/>
              <a:ea typeface="Roboto" panose="02000000000000000000" pitchFamily="2" charset="0"/>
            </a:rPr>
            <a:t>LB 717: Hearing 1/20/2026</a:t>
          </a:r>
        </a:p>
      </dgm:t>
    </dgm:pt>
    <dgm:pt modelId="{006B72B5-315F-45F3-B9D7-F0EB7C80C930}" type="parTrans" cxnId="{F76F2D37-FD19-4ACA-8B69-8DD189E8752E}">
      <dgm:prSet/>
      <dgm:spPr/>
      <dgm:t>
        <a:bodyPr/>
        <a:lstStyle/>
        <a:p>
          <a:endParaRPr lang="en-US"/>
        </a:p>
      </dgm:t>
    </dgm:pt>
    <dgm:pt modelId="{768B989B-309F-4200-8BB0-0995A03E7521}" type="sibTrans" cxnId="{F76F2D37-FD19-4ACA-8B69-8DD189E8752E}">
      <dgm:prSet/>
      <dgm:spPr/>
      <dgm:t>
        <a:bodyPr/>
        <a:lstStyle/>
        <a:p>
          <a:endParaRPr lang="en-US"/>
        </a:p>
      </dgm:t>
    </dgm:pt>
    <dgm:pt modelId="{3A151865-6D54-429B-A93F-27BC353D225F}">
      <dgm:prSet/>
      <dgm:spPr/>
      <dgm:t>
        <a:bodyPr/>
        <a:lstStyle/>
        <a:p>
          <a:r>
            <a:rPr lang="en-US" dirty="0">
              <a:latin typeface="Roboto" panose="02000000000000000000" pitchFamily="2" charset="0"/>
              <a:ea typeface="Roboto" panose="02000000000000000000" pitchFamily="2" charset="0"/>
            </a:rPr>
            <a:t>LB 836: Hearing Not Yet Scheduled</a:t>
          </a:r>
        </a:p>
      </dgm:t>
    </dgm:pt>
    <dgm:pt modelId="{12670E52-66F7-4639-A12F-B8A85622976E}" type="parTrans" cxnId="{3F72E5D3-A452-4C8F-891A-9B152742E21A}">
      <dgm:prSet/>
      <dgm:spPr/>
      <dgm:t>
        <a:bodyPr/>
        <a:lstStyle/>
        <a:p>
          <a:endParaRPr lang="en-US"/>
        </a:p>
      </dgm:t>
    </dgm:pt>
    <dgm:pt modelId="{C2796682-1986-40E1-BA2F-0969143AD75E}" type="sibTrans" cxnId="{3F72E5D3-A452-4C8F-891A-9B152742E21A}">
      <dgm:prSet/>
      <dgm:spPr/>
      <dgm:t>
        <a:bodyPr/>
        <a:lstStyle/>
        <a:p>
          <a:endParaRPr lang="en-US"/>
        </a:p>
      </dgm:t>
    </dgm:pt>
    <dgm:pt modelId="{2600DB58-767F-4D3B-9A76-C17585C19D9E}" type="pres">
      <dgm:prSet presAssocID="{22811447-6601-49C4-BE56-9B39EC420E8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07B9240-1F4D-40AB-AC8D-FF2238EE9106}" type="pres">
      <dgm:prSet presAssocID="{C8DE1C2A-63F4-4122-AA1B-AB1077014302}" presName="root" presStyleCnt="0"/>
      <dgm:spPr/>
    </dgm:pt>
    <dgm:pt modelId="{88EC3570-6C76-459C-AE0F-7FBD8820E906}" type="pres">
      <dgm:prSet presAssocID="{C8DE1C2A-63F4-4122-AA1B-AB1077014302}" presName="rootComposite" presStyleCnt="0"/>
      <dgm:spPr/>
    </dgm:pt>
    <dgm:pt modelId="{235792A1-6370-4357-85C7-8FDB7C61816A}" type="pres">
      <dgm:prSet presAssocID="{C8DE1C2A-63F4-4122-AA1B-AB1077014302}" presName="rootText" presStyleLbl="node1" presStyleIdx="0" presStyleCnt="2"/>
      <dgm:spPr/>
    </dgm:pt>
    <dgm:pt modelId="{8FEB8D69-87B5-492F-85B7-E6EA94415046}" type="pres">
      <dgm:prSet presAssocID="{C8DE1C2A-63F4-4122-AA1B-AB1077014302}" presName="rootConnector" presStyleLbl="node1" presStyleIdx="0" presStyleCnt="2"/>
      <dgm:spPr/>
    </dgm:pt>
    <dgm:pt modelId="{975DF129-D31F-4CB7-8642-C0C29B7392EE}" type="pres">
      <dgm:prSet presAssocID="{C8DE1C2A-63F4-4122-AA1B-AB1077014302}" presName="childShape" presStyleCnt="0"/>
      <dgm:spPr/>
    </dgm:pt>
    <dgm:pt modelId="{C006F21E-32B1-4598-AA42-6C082CFD715C}" type="pres">
      <dgm:prSet presAssocID="{3A151865-6D54-429B-A93F-27BC353D225F}" presName="root" presStyleCnt="0"/>
      <dgm:spPr/>
    </dgm:pt>
    <dgm:pt modelId="{44881F57-BA3B-4AA0-81B8-C739B27C2343}" type="pres">
      <dgm:prSet presAssocID="{3A151865-6D54-429B-A93F-27BC353D225F}" presName="rootComposite" presStyleCnt="0"/>
      <dgm:spPr/>
    </dgm:pt>
    <dgm:pt modelId="{51945B35-7333-43DD-B405-F81860D651DE}" type="pres">
      <dgm:prSet presAssocID="{3A151865-6D54-429B-A93F-27BC353D225F}" presName="rootText" presStyleLbl="node1" presStyleIdx="1" presStyleCnt="2"/>
      <dgm:spPr/>
    </dgm:pt>
    <dgm:pt modelId="{1D6E6393-DB5E-4E69-8101-1D2AF211CAAE}" type="pres">
      <dgm:prSet presAssocID="{3A151865-6D54-429B-A93F-27BC353D225F}" presName="rootConnector" presStyleLbl="node1" presStyleIdx="1" presStyleCnt="2"/>
      <dgm:spPr/>
    </dgm:pt>
    <dgm:pt modelId="{09B2B066-A7B6-48FE-836D-B062B0830F96}" type="pres">
      <dgm:prSet presAssocID="{3A151865-6D54-429B-A93F-27BC353D225F}" presName="childShape" presStyleCnt="0"/>
      <dgm:spPr/>
    </dgm:pt>
  </dgm:ptLst>
  <dgm:cxnLst>
    <dgm:cxn modelId="{3B67B11F-831F-4BCA-B79B-D4F74560D388}" type="presOf" srcId="{C8DE1C2A-63F4-4122-AA1B-AB1077014302}" destId="{235792A1-6370-4357-85C7-8FDB7C61816A}" srcOrd="0" destOrd="0" presId="urn:microsoft.com/office/officeart/2005/8/layout/hierarchy3"/>
    <dgm:cxn modelId="{F76F2D37-FD19-4ACA-8B69-8DD189E8752E}" srcId="{22811447-6601-49C4-BE56-9B39EC420E88}" destId="{C8DE1C2A-63F4-4122-AA1B-AB1077014302}" srcOrd="0" destOrd="0" parTransId="{006B72B5-315F-45F3-B9D7-F0EB7C80C930}" sibTransId="{768B989B-309F-4200-8BB0-0995A03E7521}"/>
    <dgm:cxn modelId="{5D288448-E2EA-4627-B3F7-B98223423DF2}" type="presOf" srcId="{3A151865-6D54-429B-A93F-27BC353D225F}" destId="{1D6E6393-DB5E-4E69-8101-1D2AF211CAAE}" srcOrd="1" destOrd="0" presId="urn:microsoft.com/office/officeart/2005/8/layout/hierarchy3"/>
    <dgm:cxn modelId="{F259D64F-7F1E-4C59-8A81-699EE22B8B48}" type="presOf" srcId="{C8DE1C2A-63F4-4122-AA1B-AB1077014302}" destId="{8FEB8D69-87B5-492F-85B7-E6EA94415046}" srcOrd="1" destOrd="0" presId="urn:microsoft.com/office/officeart/2005/8/layout/hierarchy3"/>
    <dgm:cxn modelId="{ED96A3A8-017C-4F6C-914C-EF3D1EA3E84E}" type="presOf" srcId="{3A151865-6D54-429B-A93F-27BC353D225F}" destId="{51945B35-7333-43DD-B405-F81860D651DE}" srcOrd="0" destOrd="0" presId="urn:microsoft.com/office/officeart/2005/8/layout/hierarchy3"/>
    <dgm:cxn modelId="{E91AC1C4-06BF-4292-B18A-1A7C6CF275F7}" type="presOf" srcId="{22811447-6601-49C4-BE56-9B39EC420E88}" destId="{2600DB58-767F-4D3B-9A76-C17585C19D9E}" srcOrd="0" destOrd="0" presId="urn:microsoft.com/office/officeart/2005/8/layout/hierarchy3"/>
    <dgm:cxn modelId="{3F72E5D3-A452-4C8F-891A-9B152742E21A}" srcId="{22811447-6601-49C4-BE56-9B39EC420E88}" destId="{3A151865-6D54-429B-A93F-27BC353D225F}" srcOrd="1" destOrd="0" parTransId="{12670E52-66F7-4639-A12F-B8A85622976E}" sibTransId="{C2796682-1986-40E1-BA2F-0969143AD75E}"/>
    <dgm:cxn modelId="{855D7E83-5677-4EFA-ABBF-DEB7008B2F6B}" type="presParOf" srcId="{2600DB58-767F-4D3B-9A76-C17585C19D9E}" destId="{807B9240-1F4D-40AB-AC8D-FF2238EE9106}" srcOrd="0" destOrd="0" presId="urn:microsoft.com/office/officeart/2005/8/layout/hierarchy3"/>
    <dgm:cxn modelId="{2B340C06-9D0A-4BE1-8FE5-797742AD28E4}" type="presParOf" srcId="{807B9240-1F4D-40AB-AC8D-FF2238EE9106}" destId="{88EC3570-6C76-459C-AE0F-7FBD8820E906}" srcOrd="0" destOrd="0" presId="urn:microsoft.com/office/officeart/2005/8/layout/hierarchy3"/>
    <dgm:cxn modelId="{CAAD36F2-F751-4E45-8661-D67665139EEA}" type="presParOf" srcId="{88EC3570-6C76-459C-AE0F-7FBD8820E906}" destId="{235792A1-6370-4357-85C7-8FDB7C61816A}" srcOrd="0" destOrd="0" presId="urn:microsoft.com/office/officeart/2005/8/layout/hierarchy3"/>
    <dgm:cxn modelId="{3DEFBFF7-C5F0-4CDF-83E0-942CB985783C}" type="presParOf" srcId="{88EC3570-6C76-459C-AE0F-7FBD8820E906}" destId="{8FEB8D69-87B5-492F-85B7-E6EA94415046}" srcOrd="1" destOrd="0" presId="urn:microsoft.com/office/officeart/2005/8/layout/hierarchy3"/>
    <dgm:cxn modelId="{80DF3165-F9BD-4489-9E4B-E78C639015E6}" type="presParOf" srcId="{807B9240-1F4D-40AB-AC8D-FF2238EE9106}" destId="{975DF129-D31F-4CB7-8642-C0C29B7392EE}" srcOrd="1" destOrd="0" presId="urn:microsoft.com/office/officeart/2005/8/layout/hierarchy3"/>
    <dgm:cxn modelId="{F9E955D8-107D-4185-8D90-01CF0575BD37}" type="presParOf" srcId="{2600DB58-767F-4D3B-9A76-C17585C19D9E}" destId="{C006F21E-32B1-4598-AA42-6C082CFD715C}" srcOrd="1" destOrd="0" presId="urn:microsoft.com/office/officeart/2005/8/layout/hierarchy3"/>
    <dgm:cxn modelId="{584F0EE8-42B5-470E-AF37-5CD07EC0F0D7}" type="presParOf" srcId="{C006F21E-32B1-4598-AA42-6C082CFD715C}" destId="{44881F57-BA3B-4AA0-81B8-C739B27C2343}" srcOrd="0" destOrd="0" presId="urn:microsoft.com/office/officeart/2005/8/layout/hierarchy3"/>
    <dgm:cxn modelId="{211FE612-FB6D-48D7-B95D-F7EDC8A84A20}" type="presParOf" srcId="{44881F57-BA3B-4AA0-81B8-C739B27C2343}" destId="{51945B35-7333-43DD-B405-F81860D651DE}" srcOrd="0" destOrd="0" presId="urn:microsoft.com/office/officeart/2005/8/layout/hierarchy3"/>
    <dgm:cxn modelId="{755A04A5-07F6-4237-8985-209FCAC657EF}" type="presParOf" srcId="{44881F57-BA3B-4AA0-81B8-C739B27C2343}" destId="{1D6E6393-DB5E-4E69-8101-1D2AF211CAAE}" srcOrd="1" destOrd="0" presId="urn:microsoft.com/office/officeart/2005/8/layout/hierarchy3"/>
    <dgm:cxn modelId="{1F93A603-4D92-45DC-8312-EAFFA1707F2E}" type="presParOf" srcId="{C006F21E-32B1-4598-AA42-6C082CFD715C}" destId="{09B2B066-A7B6-48FE-836D-B062B0830F9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792A1-6370-4357-85C7-8FDB7C61816A}">
      <dsp:nvSpPr>
        <dsp:cNvPr id="0" name=""/>
        <dsp:cNvSpPr/>
      </dsp:nvSpPr>
      <dsp:spPr>
        <a:xfrm>
          <a:off x="1283" y="1007554"/>
          <a:ext cx="4672458" cy="233622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>
              <a:latin typeface="Roboto" panose="02000000000000000000" pitchFamily="2" charset="0"/>
              <a:ea typeface="Roboto" panose="02000000000000000000" pitchFamily="2" charset="0"/>
            </a:rPr>
            <a:t>LB 717: Hearing 1/20/2026</a:t>
          </a:r>
        </a:p>
      </dsp:txBody>
      <dsp:txXfrm>
        <a:off x="69709" y="1075980"/>
        <a:ext cx="4535606" cy="2199377"/>
      </dsp:txXfrm>
    </dsp:sp>
    <dsp:sp modelId="{51945B35-7333-43DD-B405-F81860D651DE}">
      <dsp:nvSpPr>
        <dsp:cNvPr id="0" name=""/>
        <dsp:cNvSpPr/>
      </dsp:nvSpPr>
      <dsp:spPr>
        <a:xfrm>
          <a:off x="5841857" y="1007554"/>
          <a:ext cx="4672458" cy="2336229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>
              <a:latin typeface="Roboto" panose="02000000000000000000" pitchFamily="2" charset="0"/>
              <a:ea typeface="Roboto" panose="02000000000000000000" pitchFamily="2" charset="0"/>
            </a:rPr>
            <a:t>LB 836: Hearing Not Yet Scheduled</a:t>
          </a:r>
        </a:p>
      </dsp:txBody>
      <dsp:txXfrm>
        <a:off x="5910283" y="1075980"/>
        <a:ext cx="4535606" cy="2199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0T14:15:44.2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0 123,'753'0,"-685"-2,0-3,84-18,133-43,-266 61,27-3,1 1,-1 3,1 1,49 5,-89-2,19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0T14:15:46.8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 0,'1119'0'0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0T14:15:52.5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1,'52'-1,"-1"3,0 1,86 18,-105-13,169 36,-141-35,-21-2,77 4,-52-11,110-2,-86-11,-56 8,42-3,190 8,-123 1,-119-1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0T14:15:56.0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1,'14'0,"-1"0,0 2,0-1,1 1,-1 1,-1 1,1 0,15 7,22 10,90 40,-126-56,0 0,0-1,0-1,0 0,1-1,0-1,-1 0,24-2,31 3,369 19,4-22,-174 0,49 1,-299-1,1-1,31-7,-37 6,9-2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0T14:16:00.2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2,'158'-1,"172"3,-133 25,-59-5,-73-14,112 10,-141-16,40 9,-43-5,55 1,134-8,-197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0T14:16:03.1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 0,'1498'-24'0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0T14:15:52.5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5,'50'-5,"-2"15,1 5,81 91,-99-66,160 182,-134-177,-20-10,74 21,-50-56,104-10,-81-56,-53 41,39-15,181 40,-116 5,-114-5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0T14:22:56.1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229 181,'85'-26,"75"-26,-122 36,121-42,-133 50,0 2,0 0,1 2,34-1,296 9,-324-1,-1 2,0 1,1 1,54 20,-72-20,-1 0,0 1,0 1,21 18,-6-6,-17-10,0 1,-1 0,0 0,-1 1,-1 0,10 19,-6-12,9 14,-1 2,26 64,-39-79,-1 0,-1 0,-1 1,-1 0,-1 0,1 38,-3 4,-5 100,3-156,-1 1,0-1,0 0,-1 0,0-1,-1 1,0-1,-9 15,2-7,-1 1,-25 24,24-29,-2-1,1 0,-2-1,1-1,-1 0,-25 8,19-7,7-4,1 0,-1-2,0 0,-25 1,-10 3,-21 7,30-5,0-1,-63 2,71-9,-121-4,130-1,0-2,0-1,0-1,1 0,-25-15,19 10,-8-3,11 3,-1 1,0 2,0 0,-1 2,-37-6,54 13,0 0,0-1,0 0,0-1,1 0,-1-1,1 0,0 0,0-1,0-1,1 1,-13-11,-10-9,13 11,0 0,1-2,1 0,-18-23,31 34,-41-53,-37-64,71 100,1-2,2 1,0-1,1-1,-5-36,10 50,0 0,1 0,0 0,1 0,0-1,1 1,1-11,0 16,-1 1,1-1,0 1,0 0,1 0,-1 0,1 0,0 0,0 0,1 1,0-1,0 1,0 0,0 0,7-5,14-9,43-23,-58 36,0 0,0 1,0 1,1-1,-1 2,1-1,21 0,5 3,-1 1,0 2,39 9,-26-3,9 2,1-3,76 2,-64-13,-36 1,0 2,0 1,42 6,-73-7,0 1,-1-1,1 1,-1 0,1 0,-1 1,0-1,0 1,1-1,-1 1,0 0,0 0,0 0,-1 1,1-1,-1 1,1 0,-1-1,0 1,0 0,0 0,0 0,0 1,-1-1,1 0,-1 1,0-1,0 1,-1-1,1 1,-1-1,1 1,-1 4,-1 13,0 0,-2 0,0 0,-1-1,-11 31,7-27,2 1,1-1,-4 42,9-61,0-1,0 0,-1 0,0 0,1 1,-2-1,1 0,-3 7,2-9,1 1,-1-1,0 0,0 1,0-1,-1 0,1 0,0-1,-1 1,1 0,-1-1,0 1,-3 0,-17 6,-47 7,54-12,14-2,4-1,63-5,-1-3,71-19,-115 23,6 0,0 1,49 1,0 0,-49-5,-25 7,-1 0,0 0,0 0,0-1,0 1,1 0,-1 0,0 0,0 0,0 0,0 0,1 0,-1-1,0 1,0 0,0 0,0 0,0 0,0 0,1-1,-1 1,0 0,0 0,0 0,0-1,0 1,0 0,0 0,0 0,0 0,0-1,0 1,0 0,0 0,0-1,-13-4,0 3,-1 1,1 0,0 1,-1 0,1 1,0 1,-20 4,-91 34,32-9,41-17,-1-3,-1-2,-92 4,-40 5,128-10,24-3,-51 17,2-1,36-10,29-6,0-1,-32 3,-25-6,52-1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DFED-951A-4727-8860-277770A68D8B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C23A-FDC2-4738-BC49-BE367DC3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94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DFED-951A-4727-8860-277770A68D8B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C23A-FDC2-4738-BC49-BE367DC3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1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DFED-951A-4727-8860-277770A68D8B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C23A-FDC2-4738-BC49-BE367DC3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8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DFED-951A-4727-8860-277770A68D8B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C23A-FDC2-4738-BC49-BE367DC3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DFED-951A-4727-8860-277770A68D8B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C23A-FDC2-4738-BC49-BE367DC3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4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DFED-951A-4727-8860-277770A68D8B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C23A-FDC2-4738-BC49-BE367DC3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58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DFED-951A-4727-8860-277770A68D8B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C23A-FDC2-4738-BC49-BE367DC3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30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DFED-951A-4727-8860-277770A68D8B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C23A-FDC2-4738-BC49-BE367DC3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7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DFED-951A-4727-8860-277770A68D8B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C23A-FDC2-4738-BC49-BE367DC3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2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DFED-951A-4727-8860-277770A68D8B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C23A-FDC2-4738-BC49-BE367DC3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99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DFED-951A-4727-8860-277770A68D8B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C23A-FDC2-4738-BC49-BE367DC3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2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EDFED-951A-4727-8860-277770A68D8B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CC23A-FDC2-4738-BC49-BE367DC3D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5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customXml" Target="../ink/ink4.xml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ustomXml" Target="../ink/ink7.xml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8.xml"/><Relationship Id="rId4" Type="http://schemas.openxmlformats.org/officeDocument/2006/relationships/image" Target="../media/image8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DE9BCE-1C8A-2510-DB3F-C37984593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2" y="891652"/>
            <a:ext cx="4412021" cy="3030724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 dirty="0">
                <a:solidFill>
                  <a:srgbClr val="FFFFFF"/>
                </a:solidFill>
                <a:latin typeface="Montserrat Medium" panose="00000600000000000000" pitchFamily="2" charset="0"/>
              </a:rPr>
              <a:t>Nebraska Credit Union League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B1624D-1573-FDCD-8CF2-32A3FDD78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870" y="4745318"/>
            <a:ext cx="4961896" cy="12465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2026 Comments by NDBF Director Kelly Lammers</a:t>
            </a:r>
          </a:p>
        </p:txBody>
      </p:sp>
      <p:pic>
        <p:nvPicPr>
          <p:cNvPr id="5" name="Picture 4" descr="Logo&#10;&#10;AI-generated content may be incorrect.">
            <a:extLst>
              <a:ext uri="{FF2B5EF4-FFF2-40B4-BE49-F238E27FC236}">
                <a16:creationId xmlns:a16="http://schemas.microsoft.com/office/drawing/2014/main" id="{BFF76692-6C86-40E7-473D-01AAEAD8F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476" y="457199"/>
            <a:ext cx="5585367" cy="589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23CC9AC-7A6B-5FCD-9D3B-9B72CE6A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latin typeface="Montserrat Medium" panose="00000600000000000000" pitchFamily="2" charset="0"/>
                <a:ea typeface="Roboto" panose="02000000000000000000" pitchFamily="2" charset="0"/>
              </a:rPr>
              <a:t>LB 717</a:t>
            </a:r>
            <a:br>
              <a:rPr lang="en-US" sz="4000" dirty="0">
                <a:solidFill>
                  <a:srgbClr val="FFFFFF"/>
                </a:solidFill>
                <a:latin typeface="Montserrat Medium" panose="00000600000000000000" pitchFamily="2" charset="0"/>
                <a:ea typeface="Roboto" panose="02000000000000000000" pitchFamily="2" charset="0"/>
              </a:rPr>
            </a:br>
            <a:endParaRPr lang="en-US" sz="4000" dirty="0">
              <a:solidFill>
                <a:srgbClr val="FFFFFF"/>
              </a:solidFill>
              <a:latin typeface="Montserrat Medium" panose="000006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5BB76-17DE-6ABC-7C60-AD24022E2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4649" y="649480"/>
            <a:ext cx="3392382" cy="5546047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Wild Card:</a:t>
            </a:r>
          </a:p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Time Begins With “Substantially Complete”</a:t>
            </a:r>
          </a:p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Change Installment Loans Monitoring Ceiling To $100,000</a:t>
            </a:r>
          </a:p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Net Tangible Benefit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" name="Picture 1" descr="Logo&#10;&#10;AI-generated content may be incorrect.">
            <a:extLst>
              <a:ext uri="{FF2B5EF4-FFF2-40B4-BE49-F238E27FC236}">
                <a16:creationId xmlns:a16="http://schemas.microsoft.com/office/drawing/2014/main" id="{2E23E4E5-D500-0B18-B739-348E2104E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502" y="1525485"/>
            <a:ext cx="3615776" cy="38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38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F46DEC-A2D6-77AD-8920-942337FC0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9ACD66-BFDD-74C9-012A-DD3A04FF6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8E9260-7A5A-8430-F9D6-35A02F207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B1AFE4-660C-5D27-D038-EBDFD7839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70C5E5-E803-355F-2AE7-9CAEE3000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41E876C-B275-63C2-DE3D-A66E5DAF0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971F80-79B3-96B5-41D0-2D4B9648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3DAFC10-B691-69BA-B1CF-086ECC5BC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latin typeface="Montserrat Medium" panose="00000600000000000000" pitchFamily="2" charset="0"/>
                <a:ea typeface="Roboto" panose="02000000000000000000" pitchFamily="2" charset="0"/>
              </a:rPr>
              <a:t>LB 717</a:t>
            </a:r>
            <a:br>
              <a:rPr lang="en-US" sz="4000" dirty="0">
                <a:solidFill>
                  <a:srgbClr val="FFFFFF"/>
                </a:solidFill>
                <a:latin typeface="Montserrat Medium" panose="00000600000000000000" pitchFamily="2" charset="0"/>
                <a:ea typeface="Roboto" panose="02000000000000000000" pitchFamily="2" charset="0"/>
              </a:rPr>
            </a:br>
            <a:endParaRPr lang="en-US" sz="4000" dirty="0">
              <a:solidFill>
                <a:srgbClr val="FFFFFF"/>
              </a:solidFill>
              <a:latin typeface="Montserrat Medium" panose="000006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A1C8D-5B19-46E5-69EB-A78031E1C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7949" y="503660"/>
            <a:ext cx="3239336" cy="2555537"/>
          </a:xfrm>
        </p:spPr>
        <p:txBody>
          <a:bodyPr anchor="ctr">
            <a:normAutofit/>
          </a:bodyPr>
          <a:lstStyle/>
          <a:p>
            <a:pPr algn="ctr"/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</a:rPr>
              <a:t>Wild Card:</a:t>
            </a:r>
          </a:p>
          <a:p>
            <a:pPr algn="ctr"/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</a:rPr>
              <a:t>Time Begins With “Substantially Complete”</a:t>
            </a:r>
          </a:p>
          <a:p>
            <a:pPr algn="ctr"/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</a:rPr>
              <a:t>Change Installment Loans Monitoring Ceiling To $100,000</a:t>
            </a:r>
          </a:p>
          <a:p>
            <a:pPr algn="ctr"/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</a:rPr>
              <a:t>Net Tangible Benefit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" name="Picture 1" descr="Logo&#10;&#10;AI-generated content may be incorrect.">
            <a:extLst>
              <a:ext uri="{FF2B5EF4-FFF2-40B4-BE49-F238E27FC236}">
                <a16:creationId xmlns:a16="http://schemas.microsoft.com/office/drawing/2014/main" id="{69BA145E-856C-4754-6DE3-D893923D0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234328"/>
            <a:ext cx="2133222" cy="225306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8F6CDF-6284-7F6F-4BEE-0F3377568510}"/>
              </a:ext>
            </a:extLst>
          </p:cNvPr>
          <p:cNvSpPr txBox="1">
            <a:spLocks/>
          </p:cNvSpPr>
          <p:nvPr/>
        </p:nvSpPr>
        <p:spPr>
          <a:xfrm>
            <a:off x="4581727" y="649480"/>
            <a:ext cx="3025303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>
                <a:latin typeface="Roboto" panose="02000000000000000000" pitchFamily="2" charset="0"/>
                <a:ea typeface="Roboto" panose="02000000000000000000" pitchFamily="2" charset="0"/>
              </a:rPr>
              <a:t>GENIUS Act:</a:t>
            </a:r>
          </a:p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Adds Credit Unions As Financial Institutions</a:t>
            </a:r>
          </a:p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Gives NDBF Director Ability To Define Capital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2345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40EA97-7DE6-48E8-59A8-0F1908364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94314C-40A0-A060-4124-229F63521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66B456-624D-B1C6-8A91-19F4B1BA9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D8D674-7991-AEF2-0221-F9CA2061F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8D0316-7280-5CB3-96D3-AD7FDA8EE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1865017-0BEA-1D20-96C9-07687C8DD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A80F8E-2DC3-2CAE-DD60-F2D03FE4D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ED5700-ED95-98F8-6413-4BB47937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2842145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latin typeface="Montserrat Medium" panose="00000600000000000000" pitchFamily="2" charset="0"/>
              </a:rPr>
              <a:t>LB 836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06CF2-EA0D-57E6-DDDD-F07E1866F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4756" y="775604"/>
            <a:ext cx="3788735" cy="5546047"/>
          </a:xfrm>
        </p:spPr>
        <p:txBody>
          <a:bodyPr anchor="ctr">
            <a:normAutofit/>
          </a:bodyPr>
          <a:lstStyle/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Move away from 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“billable time” to an assessment based upon asset level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(depositories) or volume for mortgage bankers, MT, etc.  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No change in revenue.</a:t>
            </a: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 descr="Logo&#10;&#10;AI-generated content may be incorrect.">
            <a:extLst>
              <a:ext uri="{FF2B5EF4-FFF2-40B4-BE49-F238E27FC236}">
                <a16:creationId xmlns:a16="http://schemas.microsoft.com/office/drawing/2014/main" id="{D291F8D5-835B-DFC4-EE49-F7DF3BEDB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133" y="2032000"/>
            <a:ext cx="2780447" cy="293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31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D93FD8-AFB7-85BA-8B38-EBEDB0AB8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2842145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latin typeface="Montserrat Medium" panose="00000600000000000000" pitchFamily="2" charset="0"/>
              </a:rPr>
              <a:t>Other bills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8B503-A54B-A11A-928D-C6D2702FC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4756" y="775604"/>
            <a:ext cx="3025303" cy="5546047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LB 837 – Working To The Penny Without Pennies</a:t>
            </a:r>
          </a:p>
          <a:p>
            <a:pPr marL="0" indent="0"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LB838 – Financial Institution Designation Of Authorized Contact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 descr="Logo&#10;&#10;AI-generated content may be incorrect.">
            <a:extLst>
              <a:ext uri="{FF2B5EF4-FFF2-40B4-BE49-F238E27FC236}">
                <a16:creationId xmlns:a16="http://schemas.microsoft.com/office/drawing/2014/main" id="{AB08DF8D-A007-EB28-AAE4-8A540F7B2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805" y="1149742"/>
            <a:ext cx="3615776" cy="38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69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8B470F-EE2D-A854-59EA-1E8469762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latin typeface="Montserrat Medium" panose="00000600000000000000" pitchFamily="2" charset="0"/>
              </a:rPr>
              <a:t>Stablecoin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625AE-59D8-5E7C-3AEF-3DF07D56C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What Is It?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What Does it Do?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Who Wants It?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HOW CAN WE MAKE IT WORK? </a:t>
            </a:r>
          </a:p>
        </p:txBody>
      </p:sp>
      <p:pic>
        <p:nvPicPr>
          <p:cNvPr id="4" name="Picture 3" descr="Logo&#10;&#10;AI-generated content may be incorrect.">
            <a:extLst>
              <a:ext uri="{FF2B5EF4-FFF2-40B4-BE49-F238E27FC236}">
                <a16:creationId xmlns:a16="http://schemas.microsoft.com/office/drawing/2014/main" id="{6A60276F-2A81-8423-AA09-E4AB3275A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502" y="1525485"/>
            <a:ext cx="3615776" cy="38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75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6576AB-6C54-5B09-E4AF-7AB47EB4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Montserrat Medium" panose="00000600000000000000" pitchFamily="2" charset="0"/>
              </a:rPr>
              <a:t>What Nebraska Needs</a:t>
            </a:r>
          </a:p>
        </p:txBody>
      </p:sp>
      <p:pic>
        <p:nvPicPr>
          <p:cNvPr id="5" name="Content Placeholder 4" descr="A picture containing text, screenshot&#10;&#10;AI-generated content may be incorrect.">
            <a:extLst>
              <a:ext uri="{FF2B5EF4-FFF2-40B4-BE49-F238E27FC236}">
                <a16:creationId xmlns:a16="http://schemas.microsoft.com/office/drawing/2014/main" id="{C125AE38-D2E2-61E6-A2EA-69148CC52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840" y="467208"/>
            <a:ext cx="9162257" cy="968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82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11593E-D6A4-F5D2-95E3-A885C9D88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  <a:latin typeface="Montserrat Medium" panose="00000600000000000000" pitchFamily="2" charset="0"/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865DC-F04A-C1D5-DC57-64082499E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695" y="649480"/>
            <a:ext cx="7186996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Montserrat" panose="00000500000000000000" pitchFamily="2" charset="0"/>
              </a:rPr>
              <a:t>Kelly Lammers, Director</a:t>
            </a:r>
            <a:endParaRPr lang="en-US" sz="2000" dirty="0">
              <a:latin typeface="Montserrat" panose="00000500000000000000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Montserrat" panose="00000500000000000000" pitchFamily="2" charset="0"/>
              </a:rPr>
              <a:t>Nebraska Department of Banking and Finance      </a:t>
            </a:r>
          </a:p>
          <a:p>
            <a:pPr marL="0" indent="0">
              <a:buNone/>
            </a:pPr>
            <a:r>
              <a:rPr lang="en-US" sz="2000" dirty="0">
                <a:latin typeface="Montserrat" panose="00000500000000000000" pitchFamily="2" charset="0"/>
              </a:rPr>
              <a:t>Telephone 402-471-2171</a:t>
            </a:r>
          </a:p>
          <a:p>
            <a:pPr marL="0" indent="0">
              <a:buNone/>
            </a:pPr>
            <a:r>
              <a:rPr lang="en-US" sz="2000" dirty="0">
                <a:latin typeface="Montserrat" panose="00000500000000000000" pitchFamily="2" charset="0"/>
              </a:rPr>
              <a:t>Web: ndbf.nebraska.gov </a:t>
            </a:r>
          </a:p>
          <a:p>
            <a:pPr marL="0" indent="0">
              <a:buNone/>
            </a:pPr>
            <a:endParaRPr lang="en-US" sz="2000" dirty="0">
              <a:latin typeface="Montserrat" panose="00000500000000000000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Montserrat" panose="00000500000000000000" pitchFamily="2" charset="0"/>
              </a:rPr>
              <a:t>Deputy Director: </a:t>
            </a:r>
            <a:r>
              <a:rPr lang="en-US" sz="2000" b="1" dirty="0">
                <a:latin typeface="Montserrat" panose="00000500000000000000" pitchFamily="2" charset="0"/>
              </a:rPr>
              <a:t>Darcy Bailar</a:t>
            </a:r>
          </a:p>
          <a:p>
            <a:pPr marL="0" indent="0">
              <a:buNone/>
            </a:pPr>
            <a:r>
              <a:rPr lang="en-US" sz="2000" dirty="0">
                <a:latin typeface="Montserrat" panose="00000500000000000000" pitchFamily="2" charset="0"/>
              </a:rPr>
              <a:t>Legal Counsel: </a:t>
            </a:r>
            <a:r>
              <a:rPr lang="en-US" sz="2000" b="1" dirty="0">
                <a:latin typeface="Montserrat" panose="00000500000000000000" pitchFamily="2" charset="0"/>
              </a:rPr>
              <a:t>Will Lawrence</a:t>
            </a:r>
          </a:p>
          <a:p>
            <a:pPr marL="0" indent="0">
              <a:buNone/>
            </a:pPr>
            <a:r>
              <a:rPr lang="en-US" sz="2000" dirty="0">
                <a:latin typeface="Montserrat" panose="00000500000000000000" pitchFamily="2" charset="0"/>
              </a:rPr>
              <a:t>Review Examiner:  </a:t>
            </a:r>
            <a:r>
              <a:rPr lang="en-US" sz="2000" b="1" dirty="0">
                <a:latin typeface="Montserrat" panose="00000500000000000000" pitchFamily="2" charset="0"/>
              </a:rPr>
              <a:t>Brody Focken</a:t>
            </a:r>
          </a:p>
          <a:p>
            <a:pPr marL="0" indent="0">
              <a:buNone/>
            </a:pPr>
            <a:endParaRPr lang="en-US" sz="2000" dirty="0">
              <a:latin typeface="Montserrat" panose="00000500000000000000" pitchFamily="2" charset="0"/>
            </a:endParaRPr>
          </a:p>
        </p:txBody>
      </p:sp>
      <p:pic>
        <p:nvPicPr>
          <p:cNvPr id="4" name="Picture 3" descr="Logo&#10;&#10;AI-generated content may be incorrect.">
            <a:extLst>
              <a:ext uri="{FF2B5EF4-FFF2-40B4-BE49-F238E27FC236}">
                <a16:creationId xmlns:a16="http://schemas.microsoft.com/office/drawing/2014/main" id="{7F6B229B-78FA-4093-472D-C273045A6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24" y="3994632"/>
            <a:ext cx="2578362" cy="272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22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30D1F-0817-EA07-0FD1-C2E0C5A7D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585E2C3-A4E0-DBE5-AB83-88A931E59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609" y="281821"/>
            <a:ext cx="9144000" cy="951489"/>
          </a:xfrm>
        </p:spPr>
        <p:txBody>
          <a:bodyPr/>
          <a:lstStyle/>
          <a:p>
            <a:r>
              <a:rPr lang="en-US" dirty="0">
                <a:latin typeface="Montserrat Medium" panose="00000600000000000000" pitchFamily="2" charset="0"/>
              </a:rPr>
              <a:t>Thank you, Nebraska Credit Union League </a:t>
            </a:r>
          </a:p>
          <a:p>
            <a:r>
              <a:rPr lang="en-US" dirty="0">
                <a:latin typeface="Montserrat Medium" panose="00000600000000000000" pitchFamily="2" charset="0"/>
              </a:rPr>
              <a:t>Thank you, Nebraska Credit Unions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22074E-DF40-2510-38F8-8B36781E1317}"/>
              </a:ext>
            </a:extLst>
          </p:cNvPr>
          <p:cNvSpPr txBox="1"/>
          <p:nvPr/>
        </p:nvSpPr>
        <p:spPr>
          <a:xfrm>
            <a:off x="605120" y="1504324"/>
            <a:ext cx="821731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</a:rPr>
              <a:t>Agenda</a:t>
            </a: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Statistics:</a:t>
            </a:r>
          </a:p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The Story Of Numbers: Levels, Trends and More</a:t>
            </a:r>
          </a:p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Legislative Agenda:</a:t>
            </a:r>
          </a:p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Separating the “We Did It That Way” From “The Why” At A Community Scale </a:t>
            </a:r>
          </a:p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World of Regulation from NE Perspective:</a:t>
            </a:r>
          </a:p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Law Requires NE Examiners To Be Constructive</a:t>
            </a:r>
          </a:p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Stablecoin: </a:t>
            </a:r>
          </a:p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Fixing The Security Of Moving “Rights” To Funds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Logo&#10;&#10;AI-generated content may be incorrect.">
            <a:extLst>
              <a:ext uri="{FF2B5EF4-FFF2-40B4-BE49-F238E27FC236}">
                <a16:creationId xmlns:a16="http://schemas.microsoft.com/office/drawing/2014/main" id="{B8AEE3A3-3D04-8CE0-AD95-BD692F47B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152" y="2392679"/>
            <a:ext cx="254317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28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AI-generated content may be incorrect.">
            <a:extLst>
              <a:ext uri="{FF2B5EF4-FFF2-40B4-BE49-F238E27FC236}">
                <a16:creationId xmlns:a16="http://schemas.microsoft.com/office/drawing/2014/main" id="{96405A3A-DC7B-AA77-D5AE-58A528AC5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0215" b="553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079735A-E5EB-A9B1-99F7-AE471B307828}"/>
                  </a:ext>
                </a:extLst>
              </p14:cNvPr>
              <p14:cNvContentPartPr/>
              <p14:nvPr/>
            </p14:nvContentPartPr>
            <p14:xfrm>
              <a:off x="2253429" y="5006469"/>
              <a:ext cx="597960" cy="44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079735A-E5EB-A9B1-99F7-AE471B3078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99429" y="4898469"/>
                <a:ext cx="70560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A8006CD-0D84-27A5-FE69-78725880F639}"/>
                  </a:ext>
                </a:extLst>
              </p14:cNvPr>
              <p14:cNvContentPartPr/>
              <p14:nvPr/>
            </p14:nvContentPartPr>
            <p14:xfrm>
              <a:off x="3907629" y="3700749"/>
              <a:ext cx="40320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A8006CD-0D84-27A5-FE69-78725880F63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53989" y="3592749"/>
                <a:ext cx="5108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A2EDC24-B727-1246-4E3C-304707A42248}"/>
                  </a:ext>
                </a:extLst>
              </p14:cNvPr>
              <p14:cNvContentPartPr/>
              <p14:nvPr/>
            </p14:nvContentPartPr>
            <p14:xfrm>
              <a:off x="5230296" y="1937952"/>
              <a:ext cx="575280" cy="38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A2EDC24-B727-1246-4E3C-304707A422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76296" y="1829952"/>
                <a:ext cx="68292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ED4C7AE-95B6-C750-0578-717F2B7C3FA3}"/>
                  </a:ext>
                </a:extLst>
              </p14:cNvPr>
              <p14:cNvContentPartPr/>
              <p14:nvPr/>
            </p14:nvContentPartPr>
            <p14:xfrm>
              <a:off x="6876216" y="2943792"/>
              <a:ext cx="767520" cy="56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ED4C7AE-95B6-C750-0578-717F2B7C3FA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22216" y="2836152"/>
                <a:ext cx="8751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C3815E8-1906-ECA1-A589-B7918EDE22B3}"/>
                  </a:ext>
                </a:extLst>
              </p14:cNvPr>
              <p14:cNvContentPartPr/>
              <p14:nvPr/>
            </p14:nvContentPartPr>
            <p14:xfrm>
              <a:off x="8787096" y="3016872"/>
              <a:ext cx="556560" cy="37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C3815E8-1906-ECA1-A589-B7918EDE22B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33096" y="2909232"/>
                <a:ext cx="66420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037D9E4-DE1D-4DC3-079C-DA186FE8F7EF}"/>
                  </a:ext>
                </a:extLst>
              </p14:cNvPr>
              <p14:cNvContentPartPr/>
              <p14:nvPr/>
            </p14:nvContentPartPr>
            <p14:xfrm>
              <a:off x="10679976" y="4050792"/>
              <a:ext cx="539640" cy="9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037D9E4-DE1D-4DC3-079C-DA186FE8F7E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625976" y="3942792"/>
                <a:ext cx="647280" cy="22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4153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41B537-E50C-4345-1337-4EAE52EA5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AI-generated content may be incorrect.">
            <a:extLst>
              <a:ext uri="{FF2B5EF4-FFF2-40B4-BE49-F238E27FC236}">
                <a16:creationId xmlns:a16="http://schemas.microsoft.com/office/drawing/2014/main" id="{F8371C96-CC37-E2C8-C38F-F05D296F4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0215" r="30454" b="55008"/>
          <a:stretch>
            <a:fillRect/>
          </a:stretch>
        </p:blipFill>
        <p:spPr>
          <a:xfrm>
            <a:off x="19" y="1282"/>
            <a:ext cx="11031125" cy="34277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4D6B873-D4B1-F4C5-39DB-BBA31F60E4C0}"/>
                  </a:ext>
                </a:extLst>
              </p14:cNvPr>
              <p14:cNvContentPartPr/>
              <p14:nvPr/>
            </p14:nvContentPartPr>
            <p14:xfrm>
              <a:off x="6473952" y="2257992"/>
              <a:ext cx="547776" cy="192099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4D6B873-D4B1-F4C5-39DB-BBA31F60E4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20002" y="2149257"/>
                <a:ext cx="655317" cy="409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D7C64C1-EB9D-7D21-CDB7-E63BDE51377A}"/>
                  </a:ext>
                </a:extLst>
              </p14:cNvPr>
              <p14:cNvContentPartPr/>
              <p14:nvPr/>
            </p14:nvContentPartPr>
            <p14:xfrm>
              <a:off x="1160856" y="2047032"/>
              <a:ext cx="632520" cy="414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D7C64C1-EB9D-7D21-CDB7-E63BDE51377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7216" y="1939032"/>
                <a:ext cx="740160" cy="62964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A73429F5-7D51-5157-5766-74E9E694C9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7019" y="4809513"/>
            <a:ext cx="2898496" cy="1592664"/>
          </a:xfrm>
          <a:prstGeom prst="rect">
            <a:avLst/>
          </a:prstGeom>
        </p:spPr>
      </p:pic>
      <p:pic>
        <p:nvPicPr>
          <p:cNvPr id="13" name="Graphic 12" descr="Scales of justice outline">
            <a:extLst>
              <a:ext uri="{FF2B5EF4-FFF2-40B4-BE49-F238E27FC236}">
                <a16:creationId xmlns:a16="http://schemas.microsoft.com/office/drawing/2014/main" id="{FF91EEA5-73CE-4CEF-EA25-40872DDB7C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46764" y="3779327"/>
            <a:ext cx="3592946" cy="262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91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p&#10;&#10;AI-generated content may be incorrect.">
            <a:extLst>
              <a:ext uri="{FF2B5EF4-FFF2-40B4-BE49-F238E27FC236}">
                <a16:creationId xmlns:a16="http://schemas.microsoft.com/office/drawing/2014/main" id="{565AEE1E-373E-6194-1290-A2E650690A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79"/>
          <a:stretch>
            <a:fillRect/>
          </a:stretch>
        </p:blipFill>
        <p:spPr>
          <a:xfrm>
            <a:off x="811803" y="457200"/>
            <a:ext cx="1056839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30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p&#10;&#10;AI-generated content may be incorrect.">
            <a:extLst>
              <a:ext uri="{FF2B5EF4-FFF2-40B4-BE49-F238E27FC236}">
                <a16:creationId xmlns:a16="http://schemas.microsoft.com/office/drawing/2014/main" id="{756C6F74-352E-B91B-A2D4-913BF66F05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723" b="1"/>
          <a:stretch>
            <a:fillRect/>
          </a:stretch>
        </p:blipFill>
        <p:spPr>
          <a:xfrm>
            <a:off x="712359" y="457200"/>
            <a:ext cx="1076728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64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6A8F3C-677F-C6CC-3D56-48718FF5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latin typeface="Montserrat Medium" panose="00000600000000000000" pitchFamily="2" charset="0"/>
              </a:rPr>
              <a:t>Nebraska “Variety”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5CFD273-848B-4162-913C-79AEF5E523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985561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6724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CA5CCF-BDE3-0341-36AF-5197DE563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891652"/>
            <a:ext cx="4412021" cy="30307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Moving Away From Numbers to the Words</a:t>
            </a:r>
          </a:p>
        </p:txBody>
      </p:sp>
      <p:pic>
        <p:nvPicPr>
          <p:cNvPr id="3" name="Picture 2" descr="Logo&#10;&#10;AI-generated content may be incorrect.">
            <a:extLst>
              <a:ext uri="{FF2B5EF4-FFF2-40B4-BE49-F238E27FC236}">
                <a16:creationId xmlns:a16="http://schemas.microsoft.com/office/drawing/2014/main" id="{09B87F70-CE46-08B7-0511-1931E9510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476" y="457199"/>
            <a:ext cx="5585367" cy="589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6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09C98-FE33-01F6-9E96-6E10D3670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48038"/>
            <a:ext cx="10182225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rgbClr val="FFFFFF"/>
                </a:solidFill>
                <a:latin typeface="Montserrat Medium" panose="00000600000000000000" pitchFamily="2" charset="0"/>
              </a:rPr>
              <a:t>Legislative Agenda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9AFE89-DBB7-EC89-885E-13DC35D3FA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30"/>
          <a:stretch>
            <a:fillRect/>
          </a:stretch>
        </p:blipFill>
        <p:spPr>
          <a:xfrm>
            <a:off x="2138539" y="1966293"/>
            <a:ext cx="7914921" cy="4452160"/>
          </a:xfrm>
          <a:prstGeom prst="rect">
            <a:avLst/>
          </a:prstGeom>
        </p:spPr>
      </p:pic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A3116459-B276-CE6C-EC87-05B235661A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03551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0555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1171</TotalTime>
  <Words>290</Words>
  <Application>Microsoft Office PowerPoint</Application>
  <PresentationFormat>Widescreen</PresentationFormat>
  <Paragraphs>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Montserrat Medium</vt:lpstr>
      <vt:lpstr>Roboto</vt:lpstr>
      <vt:lpstr>Office 2013 - 2022 Theme</vt:lpstr>
      <vt:lpstr>Nebraska Credit Union League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Nebraska “Variety” </vt:lpstr>
      <vt:lpstr>Moving Away From Numbers to the Words</vt:lpstr>
      <vt:lpstr>Legislative Agenda</vt:lpstr>
      <vt:lpstr>LB 717 </vt:lpstr>
      <vt:lpstr>LB 717 </vt:lpstr>
      <vt:lpstr>LB 836 </vt:lpstr>
      <vt:lpstr>Other bills </vt:lpstr>
      <vt:lpstr>Stablecoin</vt:lpstr>
      <vt:lpstr>What Nebraska Needs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Lammers, Kelly</dc:creator>
  <cp:lastModifiedBy>James Wright</cp:lastModifiedBy>
  <cp:revision>52</cp:revision>
  <dcterms:created xsi:type="dcterms:W3CDTF">2026-01-13T14:30:53Z</dcterms:created>
  <dcterms:modified xsi:type="dcterms:W3CDTF">2026-01-21T20:50:16Z</dcterms:modified>
</cp:coreProperties>
</file>