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13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82F60"/>
                </a:solidFill>
                <a:latin typeface="Century Gothic"/>
                <a:cs typeface="Century Gothic"/>
              </a:defRPr>
            </a:lvl1pPr>
          </a:lstStyle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82F60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82F60"/>
                </a:solidFill>
                <a:latin typeface="Century Gothic"/>
                <a:cs typeface="Century Gothic"/>
              </a:defRPr>
            </a:lvl1pPr>
          </a:lstStyle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82F60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37210" y="1206246"/>
            <a:ext cx="5436235" cy="410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68541" y="1574418"/>
            <a:ext cx="4983480" cy="4563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63636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82F60"/>
                </a:solidFill>
                <a:latin typeface="Century Gothic"/>
                <a:cs typeface="Century Gothic"/>
              </a:defRPr>
            </a:lvl1pPr>
          </a:lstStyle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82F60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396238"/>
            <a:ext cx="12192000" cy="5462270"/>
          </a:xfrm>
          <a:custGeom>
            <a:avLst/>
            <a:gdLst/>
            <a:ahLst/>
            <a:cxnLst/>
            <a:rect l="l" t="t" r="r" b="b"/>
            <a:pathLst>
              <a:path w="12192000" h="5462270">
                <a:moveTo>
                  <a:pt x="12192000" y="0"/>
                </a:moveTo>
                <a:lnTo>
                  <a:pt x="0" y="0"/>
                </a:lnTo>
                <a:lnTo>
                  <a:pt x="0" y="5461762"/>
                </a:lnTo>
                <a:lnTo>
                  <a:pt x="12192000" y="546176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D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82F60"/>
                </a:solidFill>
                <a:latin typeface="Century Gothic"/>
                <a:cs typeface="Century Gothic"/>
              </a:defRPr>
            </a:lvl1pPr>
          </a:lstStyle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82F60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82F60"/>
                </a:solidFill>
                <a:latin typeface="Century Gothic"/>
                <a:cs typeface="Century Gothic"/>
              </a:defRPr>
            </a:lvl1pPr>
          </a:lstStyle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82F60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56716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12192000" y="0"/>
                </a:moveTo>
                <a:lnTo>
                  <a:pt x="0" y="0"/>
                </a:lnTo>
                <a:lnTo>
                  <a:pt x="0" y="501281"/>
                </a:lnTo>
                <a:lnTo>
                  <a:pt x="12192000" y="50128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231118" y="6497828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8993" y="6485213"/>
            <a:ext cx="231925" cy="23072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08113" y="6531571"/>
            <a:ext cx="775970" cy="177800"/>
          </a:xfrm>
          <a:custGeom>
            <a:avLst/>
            <a:gdLst/>
            <a:ahLst/>
            <a:cxnLst/>
            <a:rect l="l" t="t" r="r" b="b"/>
            <a:pathLst>
              <a:path w="775969" h="177800">
                <a:moveTo>
                  <a:pt x="100152" y="2095"/>
                </a:moveTo>
                <a:lnTo>
                  <a:pt x="0" y="2095"/>
                </a:lnTo>
                <a:lnTo>
                  <a:pt x="0" y="23291"/>
                </a:lnTo>
                <a:lnTo>
                  <a:pt x="39001" y="23291"/>
                </a:lnTo>
                <a:lnTo>
                  <a:pt x="39001" y="136131"/>
                </a:lnTo>
                <a:lnTo>
                  <a:pt x="61137" y="136131"/>
                </a:lnTo>
                <a:lnTo>
                  <a:pt x="61137" y="23291"/>
                </a:lnTo>
                <a:lnTo>
                  <a:pt x="100152" y="23291"/>
                </a:lnTo>
                <a:lnTo>
                  <a:pt x="100152" y="2095"/>
                </a:lnTo>
                <a:close/>
              </a:path>
              <a:path w="775969" h="177800">
                <a:moveTo>
                  <a:pt x="149059" y="41541"/>
                </a:moveTo>
                <a:lnTo>
                  <a:pt x="146113" y="40906"/>
                </a:lnTo>
                <a:lnTo>
                  <a:pt x="143573" y="40703"/>
                </a:lnTo>
                <a:lnTo>
                  <a:pt x="140843" y="40703"/>
                </a:lnTo>
                <a:lnTo>
                  <a:pt x="132918" y="41973"/>
                </a:lnTo>
                <a:lnTo>
                  <a:pt x="125704" y="45605"/>
                </a:lnTo>
                <a:lnTo>
                  <a:pt x="119849" y="51231"/>
                </a:lnTo>
                <a:lnTo>
                  <a:pt x="115963" y="58521"/>
                </a:lnTo>
                <a:lnTo>
                  <a:pt x="115963" y="41744"/>
                </a:lnTo>
                <a:lnTo>
                  <a:pt x="95084" y="41744"/>
                </a:lnTo>
                <a:lnTo>
                  <a:pt x="95084" y="136347"/>
                </a:lnTo>
                <a:lnTo>
                  <a:pt x="115963" y="136347"/>
                </a:lnTo>
                <a:lnTo>
                  <a:pt x="115963" y="90195"/>
                </a:lnTo>
                <a:lnTo>
                  <a:pt x="117830" y="77711"/>
                </a:lnTo>
                <a:lnTo>
                  <a:pt x="122834" y="68643"/>
                </a:lnTo>
                <a:lnTo>
                  <a:pt x="130098" y="63119"/>
                </a:lnTo>
                <a:lnTo>
                  <a:pt x="138734" y="61252"/>
                </a:lnTo>
                <a:lnTo>
                  <a:pt x="142519" y="61252"/>
                </a:lnTo>
                <a:lnTo>
                  <a:pt x="145478" y="61887"/>
                </a:lnTo>
                <a:lnTo>
                  <a:pt x="149059" y="62928"/>
                </a:lnTo>
                <a:lnTo>
                  <a:pt x="149059" y="41541"/>
                </a:lnTo>
                <a:close/>
              </a:path>
              <a:path w="775969" h="177800">
                <a:moveTo>
                  <a:pt x="248996" y="41744"/>
                </a:moveTo>
                <a:lnTo>
                  <a:pt x="228130" y="41744"/>
                </a:lnTo>
                <a:lnTo>
                  <a:pt x="228130" y="88099"/>
                </a:lnTo>
                <a:lnTo>
                  <a:pt x="226428" y="101536"/>
                </a:lnTo>
                <a:lnTo>
                  <a:pt x="221691" y="111252"/>
                </a:lnTo>
                <a:lnTo>
                  <a:pt x="214426" y="117157"/>
                </a:lnTo>
                <a:lnTo>
                  <a:pt x="205143" y="119151"/>
                </a:lnTo>
                <a:lnTo>
                  <a:pt x="197015" y="117462"/>
                </a:lnTo>
                <a:lnTo>
                  <a:pt x="191071" y="112649"/>
                </a:lnTo>
                <a:lnTo>
                  <a:pt x="187413" y="104990"/>
                </a:lnTo>
                <a:lnTo>
                  <a:pt x="186169" y="94818"/>
                </a:lnTo>
                <a:lnTo>
                  <a:pt x="186169" y="41744"/>
                </a:lnTo>
                <a:lnTo>
                  <a:pt x="165290" y="41744"/>
                </a:lnTo>
                <a:lnTo>
                  <a:pt x="165290" y="98171"/>
                </a:lnTo>
                <a:lnTo>
                  <a:pt x="167741" y="114579"/>
                </a:lnTo>
                <a:lnTo>
                  <a:pt x="174752" y="127139"/>
                </a:lnTo>
                <a:lnTo>
                  <a:pt x="185839" y="135191"/>
                </a:lnTo>
                <a:lnTo>
                  <a:pt x="200507" y="138023"/>
                </a:lnTo>
                <a:lnTo>
                  <a:pt x="209118" y="137058"/>
                </a:lnTo>
                <a:lnTo>
                  <a:pt x="216763" y="134226"/>
                </a:lnTo>
                <a:lnTo>
                  <a:pt x="223189" y="129616"/>
                </a:lnTo>
                <a:lnTo>
                  <a:pt x="228130" y="123342"/>
                </a:lnTo>
                <a:lnTo>
                  <a:pt x="228130" y="136131"/>
                </a:lnTo>
                <a:lnTo>
                  <a:pt x="248996" y="136131"/>
                </a:lnTo>
                <a:lnTo>
                  <a:pt x="248996" y="123342"/>
                </a:lnTo>
                <a:lnTo>
                  <a:pt x="248996" y="119151"/>
                </a:lnTo>
                <a:lnTo>
                  <a:pt x="248996" y="41744"/>
                </a:lnTo>
                <a:close/>
              </a:path>
              <a:path w="775969" h="177800">
                <a:moveTo>
                  <a:pt x="355053" y="99847"/>
                </a:moveTo>
                <a:lnTo>
                  <a:pt x="323430" y="60629"/>
                </a:lnTo>
                <a:lnTo>
                  <a:pt x="309727" y="55587"/>
                </a:lnTo>
                <a:lnTo>
                  <a:pt x="300659" y="51841"/>
                </a:lnTo>
                <a:lnTo>
                  <a:pt x="294284" y="47752"/>
                </a:lnTo>
                <a:lnTo>
                  <a:pt x="290512" y="42760"/>
                </a:lnTo>
                <a:lnTo>
                  <a:pt x="289267" y="36296"/>
                </a:lnTo>
                <a:lnTo>
                  <a:pt x="290969" y="29794"/>
                </a:lnTo>
                <a:lnTo>
                  <a:pt x="295541" y="24917"/>
                </a:lnTo>
                <a:lnTo>
                  <a:pt x="302260" y="21844"/>
                </a:lnTo>
                <a:lnTo>
                  <a:pt x="310349" y="20764"/>
                </a:lnTo>
                <a:lnTo>
                  <a:pt x="317754" y="21577"/>
                </a:lnTo>
                <a:lnTo>
                  <a:pt x="324459" y="23964"/>
                </a:lnTo>
                <a:lnTo>
                  <a:pt x="330492" y="27851"/>
                </a:lnTo>
                <a:lnTo>
                  <a:pt x="335864" y="33147"/>
                </a:lnTo>
                <a:lnTo>
                  <a:pt x="351256" y="18249"/>
                </a:lnTo>
                <a:lnTo>
                  <a:pt x="343065" y="10528"/>
                </a:lnTo>
                <a:lnTo>
                  <a:pt x="333438" y="4800"/>
                </a:lnTo>
                <a:lnTo>
                  <a:pt x="322554" y="1231"/>
                </a:lnTo>
                <a:lnTo>
                  <a:pt x="310565" y="0"/>
                </a:lnTo>
                <a:lnTo>
                  <a:pt x="293255" y="2603"/>
                </a:lnTo>
                <a:lnTo>
                  <a:pt x="279412" y="10071"/>
                </a:lnTo>
                <a:lnTo>
                  <a:pt x="270243" y="21945"/>
                </a:lnTo>
                <a:lnTo>
                  <a:pt x="266915" y="37757"/>
                </a:lnTo>
                <a:lnTo>
                  <a:pt x="268897" y="50266"/>
                </a:lnTo>
                <a:lnTo>
                  <a:pt x="274853" y="60566"/>
                </a:lnTo>
                <a:lnTo>
                  <a:pt x="284797" y="68910"/>
                </a:lnTo>
                <a:lnTo>
                  <a:pt x="298754" y="75514"/>
                </a:lnTo>
                <a:lnTo>
                  <a:pt x="313512" y="80759"/>
                </a:lnTo>
                <a:lnTo>
                  <a:pt x="321945" y="84556"/>
                </a:lnTo>
                <a:lnTo>
                  <a:pt x="327939" y="89128"/>
                </a:lnTo>
                <a:lnTo>
                  <a:pt x="331520" y="94589"/>
                </a:lnTo>
                <a:lnTo>
                  <a:pt x="332701" y="101104"/>
                </a:lnTo>
                <a:lnTo>
                  <a:pt x="331063" y="107950"/>
                </a:lnTo>
                <a:lnTo>
                  <a:pt x="326517" y="113169"/>
                </a:lnTo>
                <a:lnTo>
                  <a:pt x="319633" y="116509"/>
                </a:lnTo>
                <a:lnTo>
                  <a:pt x="310984" y="117678"/>
                </a:lnTo>
                <a:lnTo>
                  <a:pt x="301574" y="116497"/>
                </a:lnTo>
                <a:lnTo>
                  <a:pt x="293090" y="113093"/>
                </a:lnTo>
                <a:lnTo>
                  <a:pt x="285750" y="107683"/>
                </a:lnTo>
                <a:lnTo>
                  <a:pt x="279781" y="100482"/>
                </a:lnTo>
                <a:lnTo>
                  <a:pt x="262280" y="114528"/>
                </a:lnTo>
                <a:lnTo>
                  <a:pt x="270179" y="124320"/>
                </a:lnTo>
                <a:lnTo>
                  <a:pt x="281152" y="131940"/>
                </a:lnTo>
                <a:lnTo>
                  <a:pt x="294665" y="136893"/>
                </a:lnTo>
                <a:lnTo>
                  <a:pt x="310146" y="138658"/>
                </a:lnTo>
                <a:lnTo>
                  <a:pt x="328282" y="135890"/>
                </a:lnTo>
                <a:lnTo>
                  <a:pt x="342480" y="128066"/>
                </a:lnTo>
                <a:lnTo>
                  <a:pt x="351739" y="115824"/>
                </a:lnTo>
                <a:lnTo>
                  <a:pt x="355053" y="99847"/>
                </a:lnTo>
                <a:close/>
              </a:path>
              <a:path w="775969" h="177800">
                <a:moveTo>
                  <a:pt x="426745" y="41541"/>
                </a:moveTo>
                <a:lnTo>
                  <a:pt x="399757" y="41541"/>
                </a:lnTo>
                <a:lnTo>
                  <a:pt x="399757" y="15532"/>
                </a:lnTo>
                <a:lnTo>
                  <a:pt x="378879" y="15532"/>
                </a:lnTo>
                <a:lnTo>
                  <a:pt x="378879" y="35242"/>
                </a:lnTo>
                <a:lnTo>
                  <a:pt x="372338" y="41541"/>
                </a:lnTo>
                <a:lnTo>
                  <a:pt x="359270" y="41744"/>
                </a:lnTo>
                <a:lnTo>
                  <a:pt x="359270" y="60210"/>
                </a:lnTo>
                <a:lnTo>
                  <a:pt x="378879" y="60210"/>
                </a:lnTo>
                <a:lnTo>
                  <a:pt x="378879" y="105727"/>
                </a:lnTo>
                <a:lnTo>
                  <a:pt x="381368" y="119634"/>
                </a:lnTo>
                <a:lnTo>
                  <a:pt x="388213" y="129374"/>
                </a:lnTo>
                <a:lnTo>
                  <a:pt x="398449" y="135102"/>
                </a:lnTo>
                <a:lnTo>
                  <a:pt x="411137" y="136982"/>
                </a:lnTo>
                <a:lnTo>
                  <a:pt x="417461" y="136982"/>
                </a:lnTo>
                <a:lnTo>
                  <a:pt x="422516" y="136131"/>
                </a:lnTo>
                <a:lnTo>
                  <a:pt x="426745" y="134874"/>
                </a:lnTo>
                <a:lnTo>
                  <a:pt x="426745" y="116420"/>
                </a:lnTo>
                <a:lnTo>
                  <a:pt x="423786" y="117462"/>
                </a:lnTo>
                <a:lnTo>
                  <a:pt x="419569" y="118313"/>
                </a:lnTo>
                <a:lnTo>
                  <a:pt x="404812" y="118313"/>
                </a:lnTo>
                <a:lnTo>
                  <a:pt x="399757" y="113906"/>
                </a:lnTo>
                <a:lnTo>
                  <a:pt x="399757" y="59994"/>
                </a:lnTo>
                <a:lnTo>
                  <a:pt x="426745" y="59994"/>
                </a:lnTo>
                <a:lnTo>
                  <a:pt x="426745" y="41541"/>
                </a:lnTo>
                <a:close/>
              </a:path>
              <a:path w="775969" h="177800">
                <a:moveTo>
                  <a:pt x="533641" y="41744"/>
                </a:moveTo>
                <a:lnTo>
                  <a:pt x="514451" y="41744"/>
                </a:lnTo>
                <a:lnTo>
                  <a:pt x="514451" y="88938"/>
                </a:lnTo>
                <a:lnTo>
                  <a:pt x="512406" y="100825"/>
                </a:lnTo>
                <a:lnTo>
                  <a:pt x="506653" y="110413"/>
                </a:lnTo>
                <a:lnTo>
                  <a:pt x="497725" y="116814"/>
                </a:lnTo>
                <a:lnTo>
                  <a:pt x="486194" y="119151"/>
                </a:lnTo>
                <a:lnTo>
                  <a:pt x="474662" y="116814"/>
                </a:lnTo>
                <a:lnTo>
                  <a:pt x="465747" y="110413"/>
                </a:lnTo>
                <a:lnTo>
                  <a:pt x="459981" y="100825"/>
                </a:lnTo>
                <a:lnTo>
                  <a:pt x="457949" y="88938"/>
                </a:lnTo>
                <a:lnTo>
                  <a:pt x="459981" y="77050"/>
                </a:lnTo>
                <a:lnTo>
                  <a:pt x="465747" y="67462"/>
                </a:lnTo>
                <a:lnTo>
                  <a:pt x="474662" y="61061"/>
                </a:lnTo>
                <a:lnTo>
                  <a:pt x="486194" y="58737"/>
                </a:lnTo>
                <a:lnTo>
                  <a:pt x="497725" y="61061"/>
                </a:lnTo>
                <a:lnTo>
                  <a:pt x="506653" y="67462"/>
                </a:lnTo>
                <a:lnTo>
                  <a:pt x="512406" y="77050"/>
                </a:lnTo>
                <a:lnTo>
                  <a:pt x="514451" y="88938"/>
                </a:lnTo>
                <a:lnTo>
                  <a:pt x="514451" y="41744"/>
                </a:lnTo>
                <a:lnTo>
                  <a:pt x="512762" y="41744"/>
                </a:lnTo>
                <a:lnTo>
                  <a:pt x="512762" y="54330"/>
                </a:lnTo>
                <a:lnTo>
                  <a:pt x="507631" y="48882"/>
                </a:lnTo>
                <a:lnTo>
                  <a:pt x="500659" y="44259"/>
                </a:lnTo>
                <a:lnTo>
                  <a:pt x="492150" y="41059"/>
                </a:lnTo>
                <a:lnTo>
                  <a:pt x="482396" y="39852"/>
                </a:lnTo>
                <a:lnTo>
                  <a:pt x="464350" y="43726"/>
                </a:lnTo>
                <a:lnTo>
                  <a:pt x="449859" y="54330"/>
                </a:lnTo>
                <a:lnTo>
                  <a:pt x="440334" y="69862"/>
                </a:lnTo>
                <a:lnTo>
                  <a:pt x="436854" y="88938"/>
                </a:lnTo>
                <a:lnTo>
                  <a:pt x="440334" y="108026"/>
                </a:lnTo>
                <a:lnTo>
                  <a:pt x="449910" y="123634"/>
                </a:lnTo>
                <a:lnTo>
                  <a:pt x="464350" y="134162"/>
                </a:lnTo>
                <a:lnTo>
                  <a:pt x="482396" y="138023"/>
                </a:lnTo>
                <a:lnTo>
                  <a:pt x="492188" y="136829"/>
                </a:lnTo>
                <a:lnTo>
                  <a:pt x="500748" y="133616"/>
                </a:lnTo>
                <a:lnTo>
                  <a:pt x="507720" y="128993"/>
                </a:lnTo>
                <a:lnTo>
                  <a:pt x="512686" y="123634"/>
                </a:lnTo>
                <a:lnTo>
                  <a:pt x="512762" y="136131"/>
                </a:lnTo>
                <a:lnTo>
                  <a:pt x="533641" y="136131"/>
                </a:lnTo>
                <a:lnTo>
                  <a:pt x="533641" y="123634"/>
                </a:lnTo>
                <a:lnTo>
                  <a:pt x="533641" y="119151"/>
                </a:lnTo>
                <a:lnTo>
                  <a:pt x="533641" y="58737"/>
                </a:lnTo>
                <a:lnTo>
                  <a:pt x="533641" y="54330"/>
                </a:lnTo>
                <a:lnTo>
                  <a:pt x="533641" y="41744"/>
                </a:lnTo>
                <a:close/>
              </a:path>
              <a:path w="775969" h="177800">
                <a:moveTo>
                  <a:pt x="645375" y="41744"/>
                </a:moveTo>
                <a:lnTo>
                  <a:pt x="626402" y="41744"/>
                </a:lnTo>
                <a:lnTo>
                  <a:pt x="626402" y="87477"/>
                </a:lnTo>
                <a:lnTo>
                  <a:pt x="624243" y="99072"/>
                </a:lnTo>
                <a:lnTo>
                  <a:pt x="618286" y="108242"/>
                </a:lnTo>
                <a:lnTo>
                  <a:pt x="609333" y="114261"/>
                </a:lnTo>
                <a:lnTo>
                  <a:pt x="598157" y="116420"/>
                </a:lnTo>
                <a:lnTo>
                  <a:pt x="586981" y="114261"/>
                </a:lnTo>
                <a:lnTo>
                  <a:pt x="578015" y="108242"/>
                </a:lnTo>
                <a:lnTo>
                  <a:pt x="572058" y="99072"/>
                </a:lnTo>
                <a:lnTo>
                  <a:pt x="569937" y="87680"/>
                </a:lnTo>
                <a:lnTo>
                  <a:pt x="569899" y="87477"/>
                </a:lnTo>
                <a:lnTo>
                  <a:pt x="572033" y="75869"/>
                </a:lnTo>
                <a:lnTo>
                  <a:pt x="577938" y="66713"/>
                </a:lnTo>
                <a:lnTo>
                  <a:pt x="586892" y="60693"/>
                </a:lnTo>
                <a:lnTo>
                  <a:pt x="598157" y="58521"/>
                </a:lnTo>
                <a:lnTo>
                  <a:pt x="609422" y="60693"/>
                </a:lnTo>
                <a:lnTo>
                  <a:pt x="618363" y="66713"/>
                </a:lnTo>
                <a:lnTo>
                  <a:pt x="624268" y="75869"/>
                </a:lnTo>
                <a:lnTo>
                  <a:pt x="626402" y="87477"/>
                </a:lnTo>
                <a:lnTo>
                  <a:pt x="626402" y="41744"/>
                </a:lnTo>
                <a:lnTo>
                  <a:pt x="624509" y="41744"/>
                </a:lnTo>
                <a:lnTo>
                  <a:pt x="624509" y="54330"/>
                </a:lnTo>
                <a:lnTo>
                  <a:pt x="619201" y="48615"/>
                </a:lnTo>
                <a:lnTo>
                  <a:pt x="612089" y="44030"/>
                </a:lnTo>
                <a:lnTo>
                  <a:pt x="603605" y="40970"/>
                </a:lnTo>
                <a:lnTo>
                  <a:pt x="594144" y="39852"/>
                </a:lnTo>
                <a:lnTo>
                  <a:pt x="576300" y="43586"/>
                </a:lnTo>
                <a:lnTo>
                  <a:pt x="561911" y="53784"/>
                </a:lnTo>
                <a:lnTo>
                  <a:pt x="552310" y="68973"/>
                </a:lnTo>
                <a:lnTo>
                  <a:pt x="548855" y="87477"/>
                </a:lnTo>
                <a:lnTo>
                  <a:pt x="548817" y="87680"/>
                </a:lnTo>
                <a:lnTo>
                  <a:pt x="552310" y="106514"/>
                </a:lnTo>
                <a:lnTo>
                  <a:pt x="561911" y="121767"/>
                </a:lnTo>
                <a:lnTo>
                  <a:pt x="576300" y="131991"/>
                </a:lnTo>
                <a:lnTo>
                  <a:pt x="594144" y="135712"/>
                </a:lnTo>
                <a:lnTo>
                  <a:pt x="603605" y="134607"/>
                </a:lnTo>
                <a:lnTo>
                  <a:pt x="612089" y="131521"/>
                </a:lnTo>
                <a:lnTo>
                  <a:pt x="619201" y="126873"/>
                </a:lnTo>
                <a:lnTo>
                  <a:pt x="624509" y="121031"/>
                </a:lnTo>
                <a:lnTo>
                  <a:pt x="624509" y="129628"/>
                </a:lnTo>
                <a:lnTo>
                  <a:pt x="622249" y="142278"/>
                </a:lnTo>
                <a:lnTo>
                  <a:pt x="616127" y="151472"/>
                </a:lnTo>
                <a:lnTo>
                  <a:pt x="607072" y="157086"/>
                </a:lnTo>
                <a:lnTo>
                  <a:pt x="596049" y="158991"/>
                </a:lnTo>
                <a:lnTo>
                  <a:pt x="586930" y="158038"/>
                </a:lnTo>
                <a:lnTo>
                  <a:pt x="578599" y="155295"/>
                </a:lnTo>
                <a:lnTo>
                  <a:pt x="571233" y="151003"/>
                </a:lnTo>
                <a:lnTo>
                  <a:pt x="564629" y="145148"/>
                </a:lnTo>
                <a:lnTo>
                  <a:pt x="551980" y="160045"/>
                </a:lnTo>
                <a:lnTo>
                  <a:pt x="560197" y="167195"/>
                </a:lnTo>
                <a:lnTo>
                  <a:pt x="570636" y="172681"/>
                </a:lnTo>
                <a:lnTo>
                  <a:pt x="582815" y="176212"/>
                </a:lnTo>
                <a:lnTo>
                  <a:pt x="596252" y="177457"/>
                </a:lnTo>
                <a:lnTo>
                  <a:pt x="615759" y="174612"/>
                </a:lnTo>
                <a:lnTo>
                  <a:pt x="631329" y="165887"/>
                </a:lnTo>
                <a:lnTo>
                  <a:pt x="636104" y="158991"/>
                </a:lnTo>
                <a:lnTo>
                  <a:pt x="641654" y="151003"/>
                </a:lnTo>
                <a:lnTo>
                  <a:pt x="645375" y="129628"/>
                </a:lnTo>
                <a:lnTo>
                  <a:pt x="645375" y="121031"/>
                </a:lnTo>
                <a:lnTo>
                  <a:pt x="645375" y="116420"/>
                </a:lnTo>
                <a:lnTo>
                  <a:pt x="645375" y="58521"/>
                </a:lnTo>
                <a:lnTo>
                  <a:pt x="645375" y="54330"/>
                </a:lnTo>
                <a:lnTo>
                  <a:pt x="645375" y="41744"/>
                </a:lnTo>
                <a:close/>
              </a:path>
              <a:path w="775969" h="177800">
                <a:moveTo>
                  <a:pt x="754811" y="86639"/>
                </a:moveTo>
                <a:lnTo>
                  <a:pt x="753300" y="78244"/>
                </a:lnTo>
                <a:lnTo>
                  <a:pt x="751192" y="66497"/>
                </a:lnTo>
                <a:lnTo>
                  <a:pt x="745007" y="57264"/>
                </a:lnTo>
                <a:lnTo>
                  <a:pt x="741362" y="51841"/>
                </a:lnTo>
                <a:lnTo>
                  <a:pt x="733729" y="47129"/>
                </a:lnTo>
                <a:lnTo>
                  <a:pt x="733729" y="78244"/>
                </a:lnTo>
                <a:lnTo>
                  <a:pt x="681228" y="78244"/>
                </a:lnTo>
                <a:lnTo>
                  <a:pt x="684885" y="69507"/>
                </a:lnTo>
                <a:lnTo>
                  <a:pt x="684999" y="69215"/>
                </a:lnTo>
                <a:lnTo>
                  <a:pt x="687641" y="66497"/>
                </a:lnTo>
                <a:lnTo>
                  <a:pt x="691426" y="62649"/>
                </a:lnTo>
                <a:lnTo>
                  <a:pt x="699516" y="58686"/>
                </a:lnTo>
                <a:lnTo>
                  <a:pt x="708418" y="57264"/>
                </a:lnTo>
                <a:lnTo>
                  <a:pt x="717499" y="58686"/>
                </a:lnTo>
                <a:lnTo>
                  <a:pt x="717232" y="58686"/>
                </a:lnTo>
                <a:lnTo>
                  <a:pt x="724712" y="62649"/>
                </a:lnTo>
                <a:lnTo>
                  <a:pt x="730478" y="69215"/>
                </a:lnTo>
                <a:lnTo>
                  <a:pt x="733729" y="78244"/>
                </a:lnTo>
                <a:lnTo>
                  <a:pt x="733729" y="47129"/>
                </a:lnTo>
                <a:lnTo>
                  <a:pt x="726884" y="42887"/>
                </a:lnTo>
                <a:lnTo>
                  <a:pt x="709269" y="39852"/>
                </a:lnTo>
                <a:lnTo>
                  <a:pt x="689457" y="43624"/>
                </a:lnTo>
                <a:lnTo>
                  <a:pt x="673798" y="53987"/>
                </a:lnTo>
                <a:lnTo>
                  <a:pt x="663422" y="69507"/>
                </a:lnTo>
                <a:lnTo>
                  <a:pt x="659511" y="88734"/>
                </a:lnTo>
                <a:lnTo>
                  <a:pt x="663181" y="108521"/>
                </a:lnTo>
                <a:lnTo>
                  <a:pt x="673417" y="124053"/>
                </a:lnTo>
                <a:lnTo>
                  <a:pt x="689038" y="134188"/>
                </a:lnTo>
                <a:lnTo>
                  <a:pt x="708850" y="137820"/>
                </a:lnTo>
                <a:lnTo>
                  <a:pt x="722858" y="136296"/>
                </a:lnTo>
                <a:lnTo>
                  <a:pt x="734809" y="131940"/>
                </a:lnTo>
                <a:lnTo>
                  <a:pt x="744575" y="125069"/>
                </a:lnTo>
                <a:lnTo>
                  <a:pt x="749642" y="118935"/>
                </a:lnTo>
                <a:lnTo>
                  <a:pt x="752068" y="116001"/>
                </a:lnTo>
                <a:lnTo>
                  <a:pt x="736257" y="104673"/>
                </a:lnTo>
                <a:lnTo>
                  <a:pt x="731862" y="110350"/>
                </a:lnTo>
                <a:lnTo>
                  <a:pt x="725919" y="114871"/>
                </a:lnTo>
                <a:lnTo>
                  <a:pt x="718400" y="117856"/>
                </a:lnTo>
                <a:lnTo>
                  <a:pt x="709269" y="118935"/>
                </a:lnTo>
                <a:lnTo>
                  <a:pt x="698258" y="117119"/>
                </a:lnTo>
                <a:lnTo>
                  <a:pt x="689178" y="111963"/>
                </a:lnTo>
                <a:lnTo>
                  <a:pt x="682879" y="103898"/>
                </a:lnTo>
                <a:lnTo>
                  <a:pt x="680173" y="93345"/>
                </a:lnTo>
                <a:lnTo>
                  <a:pt x="754595" y="93345"/>
                </a:lnTo>
                <a:lnTo>
                  <a:pt x="754811" y="90411"/>
                </a:lnTo>
                <a:lnTo>
                  <a:pt x="754811" y="86639"/>
                </a:lnTo>
                <a:close/>
              </a:path>
              <a:path w="775969" h="177800">
                <a:moveTo>
                  <a:pt x="767880" y="36296"/>
                </a:moveTo>
                <a:lnTo>
                  <a:pt x="766216" y="29375"/>
                </a:lnTo>
                <a:lnTo>
                  <a:pt x="766191" y="29159"/>
                </a:lnTo>
                <a:lnTo>
                  <a:pt x="766089" y="28740"/>
                </a:lnTo>
                <a:lnTo>
                  <a:pt x="765987" y="28321"/>
                </a:lnTo>
                <a:lnTo>
                  <a:pt x="764082" y="27482"/>
                </a:lnTo>
                <a:lnTo>
                  <a:pt x="765987" y="26644"/>
                </a:lnTo>
                <a:lnTo>
                  <a:pt x="766127" y="26428"/>
                </a:lnTo>
                <a:lnTo>
                  <a:pt x="766826" y="25387"/>
                </a:lnTo>
                <a:lnTo>
                  <a:pt x="766826" y="21399"/>
                </a:lnTo>
                <a:lnTo>
                  <a:pt x="766470" y="20764"/>
                </a:lnTo>
                <a:lnTo>
                  <a:pt x="765987" y="19926"/>
                </a:lnTo>
                <a:lnTo>
                  <a:pt x="764501" y="19088"/>
                </a:lnTo>
                <a:lnTo>
                  <a:pt x="763879" y="18732"/>
                </a:lnTo>
                <a:lnTo>
                  <a:pt x="763879" y="21615"/>
                </a:lnTo>
                <a:lnTo>
                  <a:pt x="763879" y="25590"/>
                </a:lnTo>
                <a:lnTo>
                  <a:pt x="762825" y="26428"/>
                </a:lnTo>
                <a:lnTo>
                  <a:pt x="754811" y="26428"/>
                </a:lnTo>
                <a:lnTo>
                  <a:pt x="754811" y="20764"/>
                </a:lnTo>
                <a:lnTo>
                  <a:pt x="762825" y="20764"/>
                </a:lnTo>
                <a:lnTo>
                  <a:pt x="763879" y="21615"/>
                </a:lnTo>
                <a:lnTo>
                  <a:pt x="763879" y="18732"/>
                </a:lnTo>
                <a:lnTo>
                  <a:pt x="763447" y="18465"/>
                </a:lnTo>
                <a:lnTo>
                  <a:pt x="762393" y="18249"/>
                </a:lnTo>
                <a:lnTo>
                  <a:pt x="751852" y="18249"/>
                </a:lnTo>
                <a:lnTo>
                  <a:pt x="751852" y="36296"/>
                </a:lnTo>
                <a:lnTo>
                  <a:pt x="754811" y="36296"/>
                </a:lnTo>
                <a:lnTo>
                  <a:pt x="754811" y="28740"/>
                </a:lnTo>
                <a:lnTo>
                  <a:pt x="762825" y="28740"/>
                </a:lnTo>
                <a:lnTo>
                  <a:pt x="763447" y="29375"/>
                </a:lnTo>
                <a:lnTo>
                  <a:pt x="763612" y="32931"/>
                </a:lnTo>
                <a:lnTo>
                  <a:pt x="763714" y="35242"/>
                </a:lnTo>
                <a:lnTo>
                  <a:pt x="763816" y="35661"/>
                </a:lnTo>
                <a:lnTo>
                  <a:pt x="763879" y="35877"/>
                </a:lnTo>
                <a:lnTo>
                  <a:pt x="764298" y="36296"/>
                </a:lnTo>
                <a:lnTo>
                  <a:pt x="767880" y="36296"/>
                </a:lnTo>
                <a:close/>
              </a:path>
              <a:path w="775969" h="177800">
                <a:moveTo>
                  <a:pt x="775677" y="18249"/>
                </a:moveTo>
                <a:lnTo>
                  <a:pt x="773150" y="15735"/>
                </a:lnTo>
                <a:lnTo>
                  <a:pt x="773150" y="19507"/>
                </a:lnTo>
                <a:lnTo>
                  <a:pt x="773150" y="35039"/>
                </a:lnTo>
                <a:lnTo>
                  <a:pt x="767041" y="41325"/>
                </a:lnTo>
                <a:lnTo>
                  <a:pt x="751649" y="41325"/>
                </a:lnTo>
                <a:lnTo>
                  <a:pt x="745324" y="35039"/>
                </a:lnTo>
                <a:lnTo>
                  <a:pt x="745324" y="19304"/>
                </a:lnTo>
                <a:lnTo>
                  <a:pt x="751433" y="13220"/>
                </a:lnTo>
                <a:lnTo>
                  <a:pt x="766826" y="13220"/>
                </a:lnTo>
                <a:lnTo>
                  <a:pt x="773150" y="19507"/>
                </a:lnTo>
                <a:lnTo>
                  <a:pt x="773150" y="15735"/>
                </a:lnTo>
                <a:lnTo>
                  <a:pt x="770623" y="13220"/>
                </a:lnTo>
                <a:lnTo>
                  <a:pt x="768299" y="10909"/>
                </a:lnTo>
                <a:lnTo>
                  <a:pt x="759447" y="10706"/>
                </a:lnTo>
                <a:lnTo>
                  <a:pt x="750163" y="10706"/>
                </a:lnTo>
                <a:lnTo>
                  <a:pt x="742784" y="18046"/>
                </a:lnTo>
                <a:lnTo>
                  <a:pt x="742784" y="36296"/>
                </a:lnTo>
                <a:lnTo>
                  <a:pt x="750163" y="43637"/>
                </a:lnTo>
                <a:lnTo>
                  <a:pt x="768299" y="43637"/>
                </a:lnTo>
                <a:lnTo>
                  <a:pt x="770623" y="41325"/>
                </a:lnTo>
                <a:lnTo>
                  <a:pt x="775677" y="36296"/>
                </a:lnTo>
                <a:lnTo>
                  <a:pt x="775677" y="18249"/>
                </a:lnTo>
                <a:close/>
              </a:path>
            </a:pathLst>
          </a:custGeom>
          <a:solidFill>
            <a:srgbClr val="182F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828" y="269875"/>
            <a:ext cx="10918342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8761" y="1834159"/>
            <a:ext cx="5525770" cy="277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33484" y="6510945"/>
            <a:ext cx="2317623" cy="161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182F60"/>
                </a:solidFill>
                <a:latin typeface="Century Gothic"/>
                <a:cs typeface="Century Gothic"/>
              </a:defRPr>
            </a:lvl1pPr>
          </a:lstStyle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24843" y="6510945"/>
            <a:ext cx="201929" cy="16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182F60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RiskConsultant@trustage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merfinance.gov/compliance/compliance-resources/deposit-accounts-resources/electronic-fund-transfers/electronic-fund-transfers-faqs/" TargetMode="External"/><Relationship Id="rId2" Type="http://schemas.openxmlformats.org/officeDocument/2006/relationships/hyperlink" Target="https://www.bankersonline.com/regulations/12-1005-00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ustage.com/-/media/cunamutual/business-protection/risk-management/secure/loss-prevention-library/check-deposit-fraud/rcs_forgedaltchecks.pdf?sc_lang=en&amp;hash=601C25FFF2957BA0E6BA1F0AB89EAFF7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hyperlink" Target="http://www.trustage.com/bprc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Riskconsultant@trustage.co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966" y="6529831"/>
            <a:ext cx="23075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Proprietary</a:t>
            </a:r>
            <a:r>
              <a:rPr sz="8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and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confidential.</a:t>
            </a:r>
            <a:r>
              <a:rPr sz="8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Do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not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distribute.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7561" y="553558"/>
            <a:ext cx="444500" cy="441959"/>
            <a:chOff x="707561" y="553558"/>
            <a:chExt cx="444500" cy="441959"/>
          </a:xfrm>
        </p:grpSpPr>
        <p:sp>
          <p:nvSpPr>
            <p:cNvPr id="4" name="object 4"/>
            <p:cNvSpPr/>
            <p:nvPr/>
          </p:nvSpPr>
          <p:spPr>
            <a:xfrm>
              <a:off x="707561" y="553558"/>
              <a:ext cx="335280" cy="92710"/>
            </a:xfrm>
            <a:custGeom>
              <a:avLst/>
              <a:gdLst/>
              <a:ahLst/>
              <a:cxnLst/>
              <a:rect l="l" t="t" r="r" b="b"/>
              <a:pathLst>
                <a:path w="335280" h="92709">
                  <a:moveTo>
                    <a:pt x="335041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335041" y="92361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0858" y="553558"/>
              <a:ext cx="81280" cy="92710"/>
            </a:xfrm>
            <a:custGeom>
              <a:avLst/>
              <a:gdLst/>
              <a:ahLst/>
              <a:cxnLst/>
              <a:rect l="l" t="t" r="r" b="b"/>
              <a:pathLst>
                <a:path w="81280" h="92709">
                  <a:moveTo>
                    <a:pt x="80732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80732" y="92361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561" y="670415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6089" y="670415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561" y="786871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320" y="786871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7561" y="903316"/>
              <a:ext cx="81280" cy="92075"/>
            </a:xfrm>
            <a:custGeom>
              <a:avLst/>
              <a:gdLst/>
              <a:ahLst/>
              <a:cxnLst/>
              <a:rect l="l" t="t" r="r" b="b"/>
              <a:pathLst>
                <a:path w="81279" h="92075">
                  <a:moveTo>
                    <a:pt x="8073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80732" y="91959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6550" y="903327"/>
              <a:ext cx="335280" cy="92075"/>
            </a:xfrm>
            <a:custGeom>
              <a:avLst/>
              <a:gdLst/>
              <a:ahLst/>
              <a:cxnLst/>
              <a:rect l="l" t="t" r="r" b="b"/>
              <a:pathLst>
                <a:path w="335280" h="92075">
                  <a:moveTo>
                    <a:pt x="335041" y="0"/>
                  </a:moveTo>
                  <a:lnTo>
                    <a:pt x="0" y="0"/>
                  </a:lnTo>
                  <a:lnTo>
                    <a:pt x="0" y="91949"/>
                  </a:lnTo>
                  <a:lnTo>
                    <a:pt x="335041" y="91949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37680" y="642305"/>
            <a:ext cx="1485265" cy="339725"/>
            <a:chOff x="1337680" y="642305"/>
            <a:chExt cx="1485265" cy="339725"/>
          </a:xfrm>
        </p:grpSpPr>
        <p:sp>
          <p:nvSpPr>
            <p:cNvPr id="13" name="object 13"/>
            <p:cNvSpPr/>
            <p:nvPr/>
          </p:nvSpPr>
          <p:spPr>
            <a:xfrm>
              <a:off x="1337680" y="646321"/>
              <a:ext cx="191770" cy="257175"/>
            </a:xfrm>
            <a:custGeom>
              <a:avLst/>
              <a:gdLst/>
              <a:ahLst/>
              <a:cxnLst/>
              <a:rect l="l" t="t" r="r" b="b"/>
              <a:pathLst>
                <a:path w="191769" h="257175">
                  <a:moveTo>
                    <a:pt x="191740" y="0"/>
                  </a:moveTo>
                  <a:lnTo>
                    <a:pt x="0" y="0"/>
                  </a:lnTo>
                  <a:lnTo>
                    <a:pt x="0" y="40558"/>
                  </a:lnTo>
                  <a:lnTo>
                    <a:pt x="74677" y="40558"/>
                  </a:lnTo>
                  <a:lnTo>
                    <a:pt x="74677" y="256603"/>
                  </a:lnTo>
                  <a:lnTo>
                    <a:pt x="117062" y="256603"/>
                  </a:lnTo>
                  <a:lnTo>
                    <a:pt x="117062" y="40558"/>
                  </a:lnTo>
                  <a:lnTo>
                    <a:pt x="191740" y="40558"/>
                  </a:lnTo>
                  <a:lnTo>
                    <a:pt x="191740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733" y="720210"/>
              <a:ext cx="103338" cy="1831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4153" y="722218"/>
              <a:ext cx="160254" cy="1843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39839" y="642305"/>
              <a:ext cx="177800" cy="266065"/>
            </a:xfrm>
            <a:custGeom>
              <a:avLst/>
              <a:gdLst/>
              <a:ahLst/>
              <a:cxnLst/>
              <a:rect l="l" t="t" r="r" b="b"/>
              <a:pathLst>
                <a:path w="177800" h="266065">
                  <a:moveTo>
                    <a:pt x="92439" y="0"/>
                  </a:moveTo>
                  <a:lnTo>
                    <a:pt x="59288" y="4969"/>
                  </a:lnTo>
                  <a:lnTo>
                    <a:pt x="32797" y="19275"/>
                  </a:lnTo>
                  <a:lnTo>
                    <a:pt x="15238" y="42014"/>
                  </a:lnTo>
                  <a:lnTo>
                    <a:pt x="8880" y="72282"/>
                  </a:lnTo>
                  <a:lnTo>
                    <a:pt x="12671" y="96226"/>
                  </a:lnTo>
                  <a:lnTo>
                    <a:pt x="24068" y="115953"/>
                  </a:lnTo>
                  <a:lnTo>
                    <a:pt x="43110" y="131916"/>
                  </a:lnTo>
                  <a:lnTo>
                    <a:pt x="69833" y="144565"/>
                  </a:lnTo>
                  <a:lnTo>
                    <a:pt x="98090" y="154604"/>
                  </a:lnTo>
                  <a:lnTo>
                    <a:pt x="114218" y="161876"/>
                  </a:lnTo>
                  <a:lnTo>
                    <a:pt x="125690" y="170617"/>
                  </a:lnTo>
                  <a:lnTo>
                    <a:pt x="132546" y="181089"/>
                  </a:lnTo>
                  <a:lnTo>
                    <a:pt x="134823" y="193557"/>
                  </a:lnTo>
                  <a:lnTo>
                    <a:pt x="131676" y="206645"/>
                  </a:lnTo>
                  <a:lnTo>
                    <a:pt x="122966" y="216647"/>
                  </a:lnTo>
                  <a:lnTo>
                    <a:pt x="109790" y="223034"/>
                  </a:lnTo>
                  <a:lnTo>
                    <a:pt x="93246" y="225281"/>
                  </a:lnTo>
                  <a:lnTo>
                    <a:pt x="75226" y="223016"/>
                  </a:lnTo>
                  <a:lnTo>
                    <a:pt x="58985" y="216496"/>
                  </a:lnTo>
                  <a:lnTo>
                    <a:pt x="44939" y="206137"/>
                  </a:lnTo>
                  <a:lnTo>
                    <a:pt x="33504" y="192352"/>
                  </a:lnTo>
                  <a:lnTo>
                    <a:pt x="0" y="219257"/>
                  </a:lnTo>
                  <a:lnTo>
                    <a:pt x="15112" y="237993"/>
                  </a:lnTo>
                  <a:lnTo>
                    <a:pt x="36127" y="252588"/>
                  </a:lnTo>
                  <a:lnTo>
                    <a:pt x="61987" y="262062"/>
                  </a:lnTo>
                  <a:lnTo>
                    <a:pt x="91631" y="265438"/>
                  </a:lnTo>
                  <a:lnTo>
                    <a:pt x="126353" y="260155"/>
                  </a:lnTo>
                  <a:lnTo>
                    <a:pt x="153543" y="245159"/>
                  </a:lnTo>
                  <a:lnTo>
                    <a:pt x="171273" y="221729"/>
                  </a:lnTo>
                  <a:lnTo>
                    <a:pt x="177612" y="191147"/>
                  </a:lnTo>
                  <a:lnTo>
                    <a:pt x="173657" y="165296"/>
                  </a:lnTo>
                  <a:lnTo>
                    <a:pt x="161717" y="144565"/>
                  </a:lnTo>
                  <a:lnTo>
                    <a:pt x="142588" y="128352"/>
                  </a:lnTo>
                  <a:lnTo>
                    <a:pt x="117062" y="116053"/>
                  </a:lnTo>
                  <a:lnTo>
                    <a:pt x="90824" y="106416"/>
                  </a:lnTo>
                  <a:lnTo>
                    <a:pt x="73466" y="99231"/>
                  </a:lnTo>
                  <a:lnTo>
                    <a:pt x="61256" y="91407"/>
                  </a:lnTo>
                  <a:lnTo>
                    <a:pt x="54040" y="81851"/>
                  </a:lnTo>
                  <a:lnTo>
                    <a:pt x="51669" y="69471"/>
                  </a:lnTo>
                  <a:lnTo>
                    <a:pt x="54910" y="57035"/>
                  </a:lnTo>
                  <a:lnTo>
                    <a:pt x="63678" y="47686"/>
                  </a:lnTo>
                  <a:lnTo>
                    <a:pt x="76532" y="41801"/>
                  </a:lnTo>
                  <a:lnTo>
                    <a:pt x="92035" y="39755"/>
                  </a:lnTo>
                  <a:lnTo>
                    <a:pt x="106195" y="41311"/>
                  </a:lnTo>
                  <a:lnTo>
                    <a:pt x="119030" y="45879"/>
                  </a:lnTo>
                  <a:lnTo>
                    <a:pt x="130579" y="53308"/>
                  </a:lnTo>
                  <a:lnTo>
                    <a:pt x="140878" y="63448"/>
                  </a:lnTo>
                  <a:lnTo>
                    <a:pt x="170346" y="34936"/>
                  </a:lnTo>
                  <a:lnTo>
                    <a:pt x="154653" y="20160"/>
                  </a:lnTo>
                  <a:lnTo>
                    <a:pt x="136236" y="9185"/>
                  </a:lnTo>
                  <a:lnTo>
                    <a:pt x="115397" y="2352"/>
                  </a:lnTo>
                  <a:lnTo>
                    <a:pt x="92439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4073" y="718604"/>
              <a:ext cx="185281" cy="18793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88412" y="718616"/>
              <a:ext cx="394970" cy="263525"/>
            </a:xfrm>
            <a:custGeom>
              <a:avLst/>
              <a:gdLst/>
              <a:ahLst/>
              <a:cxnLst/>
              <a:rect l="l" t="t" r="r" b="b"/>
              <a:pathLst>
                <a:path w="394969" h="263525">
                  <a:moveTo>
                    <a:pt x="184873" y="3606"/>
                  </a:moveTo>
                  <a:lnTo>
                    <a:pt x="148551" y="3606"/>
                  </a:lnTo>
                  <a:lnTo>
                    <a:pt x="148551" y="91147"/>
                  </a:lnTo>
                  <a:lnTo>
                    <a:pt x="144411" y="113360"/>
                  </a:lnTo>
                  <a:lnTo>
                    <a:pt x="133007" y="130911"/>
                  </a:lnTo>
                  <a:lnTo>
                    <a:pt x="115849" y="142430"/>
                  </a:lnTo>
                  <a:lnTo>
                    <a:pt x="94462" y="146570"/>
                  </a:lnTo>
                  <a:lnTo>
                    <a:pt x="73063" y="142430"/>
                  </a:lnTo>
                  <a:lnTo>
                    <a:pt x="55905" y="130911"/>
                  </a:lnTo>
                  <a:lnTo>
                    <a:pt x="44500" y="113360"/>
                  </a:lnTo>
                  <a:lnTo>
                    <a:pt x="40436" y="91554"/>
                  </a:lnTo>
                  <a:lnTo>
                    <a:pt x="40360" y="91147"/>
                  </a:lnTo>
                  <a:lnTo>
                    <a:pt x="44450" y="68935"/>
                  </a:lnTo>
                  <a:lnTo>
                    <a:pt x="55753" y="51396"/>
                  </a:lnTo>
                  <a:lnTo>
                    <a:pt x="72898" y="39878"/>
                  </a:lnTo>
                  <a:lnTo>
                    <a:pt x="94462" y="35737"/>
                  </a:lnTo>
                  <a:lnTo>
                    <a:pt x="116027" y="39878"/>
                  </a:lnTo>
                  <a:lnTo>
                    <a:pt x="133159" y="51396"/>
                  </a:lnTo>
                  <a:lnTo>
                    <a:pt x="144462" y="68935"/>
                  </a:lnTo>
                  <a:lnTo>
                    <a:pt x="148551" y="91147"/>
                  </a:lnTo>
                  <a:lnTo>
                    <a:pt x="148551" y="3606"/>
                  </a:lnTo>
                  <a:lnTo>
                    <a:pt x="144919" y="3606"/>
                  </a:lnTo>
                  <a:lnTo>
                    <a:pt x="144919" y="27698"/>
                  </a:lnTo>
                  <a:lnTo>
                    <a:pt x="134759" y="16764"/>
                  </a:lnTo>
                  <a:lnTo>
                    <a:pt x="121145" y="7975"/>
                  </a:lnTo>
                  <a:lnTo>
                    <a:pt x="104889" y="2120"/>
                  </a:lnTo>
                  <a:lnTo>
                    <a:pt x="86791" y="0"/>
                  </a:lnTo>
                  <a:lnTo>
                    <a:pt x="52616" y="7124"/>
                  </a:lnTo>
                  <a:lnTo>
                    <a:pt x="25082" y="26644"/>
                  </a:lnTo>
                  <a:lnTo>
                    <a:pt x="6692" y="55727"/>
                  </a:lnTo>
                  <a:lnTo>
                    <a:pt x="76" y="91147"/>
                  </a:lnTo>
                  <a:lnTo>
                    <a:pt x="0" y="91554"/>
                  </a:lnTo>
                  <a:lnTo>
                    <a:pt x="6692" y="127609"/>
                  </a:lnTo>
                  <a:lnTo>
                    <a:pt x="25082" y="156806"/>
                  </a:lnTo>
                  <a:lnTo>
                    <a:pt x="52616" y="176377"/>
                  </a:lnTo>
                  <a:lnTo>
                    <a:pt x="86791" y="183515"/>
                  </a:lnTo>
                  <a:lnTo>
                    <a:pt x="104889" y="181381"/>
                  </a:lnTo>
                  <a:lnTo>
                    <a:pt x="121145" y="175475"/>
                  </a:lnTo>
                  <a:lnTo>
                    <a:pt x="134759" y="166573"/>
                  </a:lnTo>
                  <a:lnTo>
                    <a:pt x="144919" y="155397"/>
                  </a:lnTo>
                  <a:lnTo>
                    <a:pt x="144919" y="171869"/>
                  </a:lnTo>
                  <a:lnTo>
                    <a:pt x="140601" y="196062"/>
                  </a:lnTo>
                  <a:lnTo>
                    <a:pt x="128866" y="213664"/>
                  </a:lnTo>
                  <a:lnTo>
                    <a:pt x="111531" y="224434"/>
                  </a:lnTo>
                  <a:lnTo>
                    <a:pt x="90424" y="228079"/>
                  </a:lnTo>
                  <a:lnTo>
                    <a:pt x="72961" y="226250"/>
                  </a:lnTo>
                  <a:lnTo>
                    <a:pt x="57023" y="220992"/>
                  </a:lnTo>
                  <a:lnTo>
                    <a:pt x="42913" y="212763"/>
                  </a:lnTo>
                  <a:lnTo>
                    <a:pt x="30276" y="201574"/>
                  </a:lnTo>
                  <a:lnTo>
                    <a:pt x="6057" y="230085"/>
                  </a:lnTo>
                  <a:lnTo>
                    <a:pt x="21793" y="243763"/>
                  </a:lnTo>
                  <a:lnTo>
                    <a:pt x="41783" y="254279"/>
                  </a:lnTo>
                  <a:lnTo>
                    <a:pt x="65087" y="261035"/>
                  </a:lnTo>
                  <a:lnTo>
                    <a:pt x="90830" y="263410"/>
                  </a:lnTo>
                  <a:lnTo>
                    <a:pt x="128168" y="257975"/>
                  </a:lnTo>
                  <a:lnTo>
                    <a:pt x="157988" y="241274"/>
                  </a:lnTo>
                  <a:lnTo>
                    <a:pt x="167132" y="228079"/>
                  </a:lnTo>
                  <a:lnTo>
                    <a:pt x="177736" y="212763"/>
                  </a:lnTo>
                  <a:lnTo>
                    <a:pt x="184873" y="171869"/>
                  </a:lnTo>
                  <a:lnTo>
                    <a:pt x="184873" y="155397"/>
                  </a:lnTo>
                  <a:lnTo>
                    <a:pt x="184873" y="146570"/>
                  </a:lnTo>
                  <a:lnTo>
                    <a:pt x="184873" y="35737"/>
                  </a:lnTo>
                  <a:lnTo>
                    <a:pt x="184873" y="27698"/>
                  </a:lnTo>
                  <a:lnTo>
                    <a:pt x="184873" y="3606"/>
                  </a:lnTo>
                  <a:close/>
                </a:path>
                <a:path w="394969" h="263525">
                  <a:moveTo>
                    <a:pt x="394385" y="89547"/>
                  </a:moveTo>
                  <a:lnTo>
                    <a:pt x="391490" y="73482"/>
                  </a:lnTo>
                  <a:lnTo>
                    <a:pt x="387451" y="50990"/>
                  </a:lnTo>
                  <a:lnTo>
                    <a:pt x="375615" y="33324"/>
                  </a:lnTo>
                  <a:lnTo>
                    <a:pt x="368642" y="22936"/>
                  </a:lnTo>
                  <a:lnTo>
                    <a:pt x="354012" y="13906"/>
                  </a:lnTo>
                  <a:lnTo>
                    <a:pt x="354012" y="73482"/>
                  </a:lnTo>
                  <a:lnTo>
                    <a:pt x="253504" y="73482"/>
                  </a:lnTo>
                  <a:lnTo>
                    <a:pt x="288518" y="36042"/>
                  </a:lnTo>
                  <a:lnTo>
                    <a:pt x="305574" y="33324"/>
                  </a:lnTo>
                  <a:lnTo>
                    <a:pt x="322948" y="36042"/>
                  </a:lnTo>
                  <a:lnTo>
                    <a:pt x="322440" y="36042"/>
                  </a:lnTo>
                  <a:lnTo>
                    <a:pt x="336753" y="43611"/>
                  </a:lnTo>
                  <a:lnTo>
                    <a:pt x="347802" y="56197"/>
                  </a:lnTo>
                  <a:lnTo>
                    <a:pt x="354012" y="73482"/>
                  </a:lnTo>
                  <a:lnTo>
                    <a:pt x="354012" y="13906"/>
                  </a:lnTo>
                  <a:lnTo>
                    <a:pt x="340906" y="5803"/>
                  </a:lnTo>
                  <a:lnTo>
                    <a:pt x="307187" y="0"/>
                  </a:lnTo>
                  <a:lnTo>
                    <a:pt x="269252" y="7213"/>
                  </a:lnTo>
                  <a:lnTo>
                    <a:pt x="239268" y="27051"/>
                  </a:lnTo>
                  <a:lnTo>
                    <a:pt x="219430" y="56743"/>
                  </a:lnTo>
                  <a:lnTo>
                    <a:pt x="211924" y="93560"/>
                  </a:lnTo>
                  <a:lnTo>
                    <a:pt x="218960" y="131457"/>
                  </a:lnTo>
                  <a:lnTo>
                    <a:pt x="238569" y="161175"/>
                  </a:lnTo>
                  <a:lnTo>
                    <a:pt x="268465" y="180581"/>
                  </a:lnTo>
                  <a:lnTo>
                    <a:pt x="306374" y="187528"/>
                  </a:lnTo>
                  <a:lnTo>
                    <a:pt x="333222" y="184619"/>
                  </a:lnTo>
                  <a:lnTo>
                    <a:pt x="356082" y="176288"/>
                  </a:lnTo>
                  <a:lnTo>
                    <a:pt x="374777" y="163131"/>
                  </a:lnTo>
                  <a:lnTo>
                    <a:pt x="384492" y="151384"/>
                  </a:lnTo>
                  <a:lnTo>
                    <a:pt x="389128" y="145757"/>
                  </a:lnTo>
                  <a:lnTo>
                    <a:pt x="358851" y="124079"/>
                  </a:lnTo>
                  <a:lnTo>
                    <a:pt x="350443" y="134950"/>
                  </a:lnTo>
                  <a:lnTo>
                    <a:pt x="339077" y="143611"/>
                  </a:lnTo>
                  <a:lnTo>
                    <a:pt x="324688" y="149326"/>
                  </a:lnTo>
                  <a:lnTo>
                    <a:pt x="307187" y="151384"/>
                  </a:lnTo>
                  <a:lnTo>
                    <a:pt x="286105" y="147904"/>
                  </a:lnTo>
                  <a:lnTo>
                    <a:pt x="268744" y="138036"/>
                  </a:lnTo>
                  <a:lnTo>
                    <a:pt x="256667" y="122580"/>
                  </a:lnTo>
                  <a:lnTo>
                    <a:pt x="251485" y="102400"/>
                  </a:lnTo>
                  <a:lnTo>
                    <a:pt x="393979" y="102400"/>
                  </a:lnTo>
                  <a:lnTo>
                    <a:pt x="394385" y="96774"/>
                  </a:lnTo>
                  <a:lnTo>
                    <a:pt x="394385" y="895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5524" y="672022"/>
              <a:ext cx="129172" cy="23250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59789" y="66278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889" y="0"/>
                  </a:moveTo>
                  <a:lnTo>
                    <a:pt x="19413" y="2472"/>
                  </a:lnTo>
                  <a:lnTo>
                    <a:pt x="9284" y="9236"/>
                  </a:lnTo>
                  <a:lnTo>
                    <a:pt x="2485" y="19313"/>
                  </a:lnTo>
                  <a:lnTo>
                    <a:pt x="0" y="31724"/>
                  </a:lnTo>
                  <a:lnTo>
                    <a:pt x="2478" y="43902"/>
                  </a:lnTo>
                  <a:lnTo>
                    <a:pt x="9233" y="53860"/>
                  </a:lnTo>
                  <a:lnTo>
                    <a:pt x="19243" y="60580"/>
                  </a:lnTo>
                  <a:lnTo>
                    <a:pt x="31485" y="63046"/>
                  </a:lnTo>
                  <a:lnTo>
                    <a:pt x="43728" y="60580"/>
                  </a:lnTo>
                  <a:lnTo>
                    <a:pt x="46634" y="58629"/>
                  </a:lnTo>
                  <a:lnTo>
                    <a:pt x="31485" y="58629"/>
                  </a:lnTo>
                  <a:lnTo>
                    <a:pt x="21192" y="56514"/>
                  </a:lnTo>
                  <a:lnTo>
                    <a:pt x="12715" y="50748"/>
                  </a:lnTo>
                  <a:lnTo>
                    <a:pt x="6963" y="42196"/>
                  </a:lnTo>
                  <a:lnTo>
                    <a:pt x="4925" y="32125"/>
                  </a:lnTo>
                  <a:lnTo>
                    <a:pt x="4843" y="31724"/>
                  </a:lnTo>
                  <a:lnTo>
                    <a:pt x="6879" y="21251"/>
                  </a:lnTo>
                  <a:lnTo>
                    <a:pt x="6912" y="21082"/>
                  </a:lnTo>
                  <a:lnTo>
                    <a:pt x="12513" y="12699"/>
                  </a:lnTo>
                  <a:lnTo>
                    <a:pt x="12614" y="12549"/>
                  </a:lnTo>
                  <a:lnTo>
                    <a:pt x="21106" y="6933"/>
                  </a:lnTo>
                  <a:lnTo>
                    <a:pt x="20898" y="6933"/>
                  </a:lnTo>
                  <a:lnTo>
                    <a:pt x="31889" y="4818"/>
                  </a:lnTo>
                  <a:lnTo>
                    <a:pt x="46965" y="4818"/>
                  </a:lnTo>
                  <a:lnTo>
                    <a:pt x="43898" y="2698"/>
                  </a:lnTo>
                  <a:lnTo>
                    <a:pt x="31889" y="0"/>
                  </a:lnTo>
                  <a:close/>
                </a:path>
                <a:path w="63500" h="63500">
                  <a:moveTo>
                    <a:pt x="46965" y="4818"/>
                  </a:moveTo>
                  <a:lnTo>
                    <a:pt x="31889" y="4818"/>
                  </a:lnTo>
                  <a:lnTo>
                    <a:pt x="41949" y="6933"/>
                  </a:lnTo>
                  <a:lnTo>
                    <a:pt x="50306" y="12699"/>
                  </a:lnTo>
                  <a:lnTo>
                    <a:pt x="55901" y="21082"/>
                  </a:lnTo>
                  <a:lnTo>
                    <a:pt x="56014" y="21251"/>
                  </a:lnTo>
                  <a:lnTo>
                    <a:pt x="58127" y="31724"/>
                  </a:lnTo>
                  <a:lnTo>
                    <a:pt x="56065" y="42196"/>
                  </a:lnTo>
                  <a:lnTo>
                    <a:pt x="50407" y="50748"/>
                  </a:lnTo>
                  <a:lnTo>
                    <a:pt x="41949" y="56514"/>
                  </a:lnTo>
                  <a:lnTo>
                    <a:pt x="31485" y="58629"/>
                  </a:lnTo>
                  <a:lnTo>
                    <a:pt x="46634" y="58629"/>
                  </a:lnTo>
                  <a:lnTo>
                    <a:pt x="53737" y="53860"/>
                  </a:lnTo>
                  <a:lnTo>
                    <a:pt x="60492" y="43902"/>
                  </a:lnTo>
                  <a:lnTo>
                    <a:pt x="62889" y="32125"/>
                  </a:lnTo>
                  <a:lnTo>
                    <a:pt x="62971" y="31724"/>
                  </a:lnTo>
                  <a:lnTo>
                    <a:pt x="60499" y="19538"/>
                  </a:lnTo>
                  <a:lnTo>
                    <a:pt x="53788" y="9537"/>
                  </a:lnTo>
                  <a:lnTo>
                    <a:pt x="46965" y="4818"/>
                  </a:lnTo>
                  <a:close/>
                </a:path>
                <a:path w="63500" h="63500">
                  <a:moveTo>
                    <a:pt x="37540" y="14456"/>
                  </a:moveTo>
                  <a:lnTo>
                    <a:pt x="17357" y="14456"/>
                  </a:lnTo>
                  <a:lnTo>
                    <a:pt x="17357" y="48991"/>
                  </a:lnTo>
                  <a:lnTo>
                    <a:pt x="23008" y="48991"/>
                  </a:lnTo>
                  <a:lnTo>
                    <a:pt x="23008" y="34535"/>
                  </a:lnTo>
                  <a:lnTo>
                    <a:pt x="44604" y="34535"/>
                  </a:lnTo>
                  <a:lnTo>
                    <a:pt x="44403" y="33731"/>
                  </a:lnTo>
                  <a:lnTo>
                    <a:pt x="40770" y="32125"/>
                  </a:lnTo>
                  <a:lnTo>
                    <a:pt x="44403" y="30519"/>
                  </a:lnTo>
                  <a:lnTo>
                    <a:pt x="44672" y="30117"/>
                  </a:lnTo>
                  <a:lnTo>
                    <a:pt x="23008" y="30117"/>
                  </a:lnTo>
                  <a:lnTo>
                    <a:pt x="23008" y="19313"/>
                  </a:lnTo>
                  <a:lnTo>
                    <a:pt x="45347" y="19313"/>
                  </a:lnTo>
                  <a:lnTo>
                    <a:pt x="44403" y="17669"/>
                  </a:lnTo>
                  <a:lnTo>
                    <a:pt x="41577" y="16062"/>
                  </a:lnTo>
                  <a:lnTo>
                    <a:pt x="39559" y="14858"/>
                  </a:lnTo>
                  <a:lnTo>
                    <a:pt x="37540" y="14456"/>
                  </a:lnTo>
                  <a:close/>
                </a:path>
                <a:path w="63500" h="63500">
                  <a:moveTo>
                    <a:pt x="44604" y="34535"/>
                  </a:moveTo>
                  <a:lnTo>
                    <a:pt x="38348" y="34535"/>
                  </a:lnTo>
                  <a:lnTo>
                    <a:pt x="39559" y="35739"/>
                  </a:lnTo>
                  <a:lnTo>
                    <a:pt x="39854" y="42196"/>
                  </a:lnTo>
                  <a:lnTo>
                    <a:pt x="39962" y="44574"/>
                  </a:lnTo>
                  <a:lnTo>
                    <a:pt x="40063" y="46983"/>
                  </a:lnTo>
                  <a:lnTo>
                    <a:pt x="40265" y="47786"/>
                  </a:lnTo>
                  <a:lnTo>
                    <a:pt x="40366" y="48188"/>
                  </a:lnTo>
                  <a:lnTo>
                    <a:pt x="41173" y="48991"/>
                  </a:lnTo>
                  <a:lnTo>
                    <a:pt x="48036" y="48991"/>
                  </a:lnTo>
                  <a:lnTo>
                    <a:pt x="46825" y="47786"/>
                  </a:lnTo>
                  <a:lnTo>
                    <a:pt x="46421" y="46983"/>
                  </a:lnTo>
                  <a:lnTo>
                    <a:pt x="46017" y="45377"/>
                  </a:lnTo>
                  <a:lnTo>
                    <a:pt x="45614" y="42566"/>
                  </a:lnTo>
                  <a:lnTo>
                    <a:pt x="44851" y="35739"/>
                  </a:lnTo>
                  <a:lnTo>
                    <a:pt x="44806" y="35338"/>
                  </a:lnTo>
                  <a:lnTo>
                    <a:pt x="44604" y="34535"/>
                  </a:lnTo>
                  <a:close/>
                </a:path>
                <a:path w="63500" h="63500">
                  <a:moveTo>
                    <a:pt x="45347" y="19313"/>
                  </a:moveTo>
                  <a:lnTo>
                    <a:pt x="38395" y="19313"/>
                  </a:lnTo>
                  <a:lnTo>
                    <a:pt x="40366" y="20881"/>
                  </a:lnTo>
                  <a:lnTo>
                    <a:pt x="40366" y="28511"/>
                  </a:lnTo>
                  <a:lnTo>
                    <a:pt x="38348" y="30117"/>
                  </a:lnTo>
                  <a:lnTo>
                    <a:pt x="44672" y="30117"/>
                  </a:lnTo>
                  <a:lnTo>
                    <a:pt x="46017" y="28109"/>
                  </a:lnTo>
                  <a:lnTo>
                    <a:pt x="46017" y="20480"/>
                  </a:lnTo>
                  <a:lnTo>
                    <a:pt x="45347" y="19313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66699" y="1991995"/>
            <a:ext cx="51930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82F60"/>
                </a:solidFill>
                <a:latin typeface="Century Gothic"/>
                <a:cs typeface="Century Gothic"/>
              </a:rPr>
              <a:t>Risk</a:t>
            </a:r>
            <a:r>
              <a:rPr sz="1400" b="1" spc="-2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182F60"/>
                </a:solidFill>
                <a:latin typeface="Century Gothic"/>
                <a:cs typeface="Century Gothic"/>
              </a:rPr>
              <a:t>&amp;</a:t>
            </a:r>
            <a:r>
              <a:rPr sz="1400" b="1" spc="-3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182F60"/>
                </a:solidFill>
                <a:latin typeface="Century Gothic"/>
                <a:cs typeface="Century Gothic"/>
              </a:rPr>
              <a:t>Compliance</a:t>
            </a:r>
            <a:r>
              <a:rPr sz="1400" b="1" spc="-1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182F60"/>
                </a:solidFill>
                <a:latin typeface="Century Gothic"/>
                <a:cs typeface="Century Gothic"/>
              </a:rPr>
              <a:t>Solutions</a:t>
            </a:r>
            <a:r>
              <a:rPr sz="1400" b="1" spc="-3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182F60"/>
                </a:solidFill>
                <a:latin typeface="Century Gothic"/>
                <a:cs typeface="Century Gothic"/>
              </a:rPr>
              <a:t>|</a:t>
            </a:r>
            <a:r>
              <a:rPr sz="1400" b="1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  <a:hlinkClick r:id="rId7"/>
              </a:rPr>
              <a:t>RiskConsultant@trustage.com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371" y="3069903"/>
            <a:ext cx="3496945" cy="10636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  <a:tabLst>
                <a:tab pos="1586865" algn="l"/>
                <a:tab pos="2335530" algn="l"/>
              </a:tabLst>
            </a:pPr>
            <a:r>
              <a:rPr sz="2000" spc="-20" dirty="0">
                <a:solidFill>
                  <a:srgbClr val="5F8BFF"/>
                </a:solidFill>
                <a:latin typeface="Century Gothic"/>
                <a:cs typeface="Century Gothic"/>
              </a:rPr>
              <a:t>E</a:t>
            </a:r>
            <a:r>
              <a:rPr sz="2000" spc="-25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5F8BFF"/>
                </a:solidFill>
                <a:latin typeface="Century Gothic"/>
                <a:cs typeface="Century Gothic"/>
              </a:rPr>
              <a:t>m</a:t>
            </a:r>
            <a:r>
              <a:rPr sz="2000" spc="-25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5F8BFF"/>
                </a:solidFill>
                <a:latin typeface="Century Gothic"/>
                <a:cs typeface="Century Gothic"/>
              </a:rPr>
              <a:t>e</a:t>
            </a:r>
            <a:r>
              <a:rPr sz="2000" spc="-25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5F8BFF"/>
                </a:solidFill>
                <a:latin typeface="Century Gothic"/>
                <a:cs typeface="Century Gothic"/>
              </a:rPr>
              <a:t>r</a:t>
            </a:r>
            <a:r>
              <a:rPr sz="2000" spc="-26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5F8BFF"/>
                </a:solidFill>
                <a:latin typeface="Century Gothic"/>
                <a:cs typeface="Century Gothic"/>
              </a:rPr>
              <a:t>g</a:t>
            </a:r>
            <a:r>
              <a:rPr sz="2000" spc="-26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5F8BFF"/>
                </a:solidFill>
                <a:latin typeface="Century Gothic"/>
                <a:cs typeface="Century Gothic"/>
              </a:rPr>
              <a:t>i</a:t>
            </a:r>
            <a:r>
              <a:rPr sz="2000" spc="-26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5F8BFF"/>
                </a:solidFill>
                <a:latin typeface="Century Gothic"/>
                <a:cs typeface="Century Gothic"/>
              </a:rPr>
              <a:t>n</a:t>
            </a:r>
            <a:r>
              <a:rPr sz="2000" spc="-254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spc="-50" dirty="0">
                <a:solidFill>
                  <a:srgbClr val="5F8BFF"/>
                </a:solidFill>
                <a:latin typeface="Century Gothic"/>
                <a:cs typeface="Century Gothic"/>
              </a:rPr>
              <a:t>g</a:t>
            </a:r>
            <a:r>
              <a:rPr sz="2000" dirty="0">
                <a:solidFill>
                  <a:srgbClr val="5F8BFF"/>
                </a:solidFill>
                <a:latin typeface="Century Gothic"/>
                <a:cs typeface="Century Gothic"/>
              </a:rPr>
              <a:t>	r</a:t>
            </a:r>
            <a:r>
              <a:rPr sz="2000" spc="-27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5F8BFF"/>
                </a:solidFill>
                <a:latin typeface="Century Gothic"/>
                <a:cs typeface="Century Gothic"/>
              </a:rPr>
              <a:t>i</a:t>
            </a:r>
            <a:r>
              <a:rPr sz="2000" spc="-265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5F8BFF"/>
                </a:solidFill>
                <a:latin typeface="Century Gothic"/>
                <a:cs typeface="Century Gothic"/>
              </a:rPr>
              <a:t>s</a:t>
            </a:r>
            <a:r>
              <a:rPr sz="2000" spc="-254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5F8BFF"/>
                </a:solidFill>
                <a:latin typeface="Century Gothic"/>
                <a:cs typeface="Century Gothic"/>
              </a:rPr>
              <a:t>k</a:t>
            </a:r>
            <a:r>
              <a:rPr sz="2000" spc="-254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spc="-50" dirty="0">
                <a:solidFill>
                  <a:srgbClr val="5F8BFF"/>
                </a:solidFill>
                <a:latin typeface="Century Gothic"/>
                <a:cs typeface="Century Gothic"/>
              </a:rPr>
              <a:t>s</a:t>
            </a:r>
            <a:r>
              <a:rPr sz="2000" dirty="0">
                <a:solidFill>
                  <a:srgbClr val="5F8BFF"/>
                </a:solidFill>
                <a:latin typeface="Century Gothic"/>
                <a:cs typeface="Century Gothic"/>
              </a:rPr>
              <a:t>	</a:t>
            </a:r>
            <a:r>
              <a:rPr sz="2000" spc="-20" dirty="0">
                <a:solidFill>
                  <a:srgbClr val="5F8BFF"/>
                </a:solidFill>
                <a:latin typeface="Century Gothic"/>
                <a:cs typeface="Century Gothic"/>
              </a:rPr>
              <a:t>o</a:t>
            </a:r>
            <a:r>
              <a:rPr sz="2000" spc="-265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5F8BFF"/>
                </a:solidFill>
                <a:latin typeface="Century Gothic"/>
                <a:cs typeface="Century Gothic"/>
              </a:rPr>
              <a:t>u</a:t>
            </a:r>
            <a:r>
              <a:rPr sz="2000" spc="-25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5F8BFF"/>
                </a:solidFill>
                <a:latin typeface="Century Gothic"/>
                <a:cs typeface="Century Gothic"/>
              </a:rPr>
              <a:t>t</a:t>
            </a:r>
            <a:r>
              <a:rPr sz="2000" spc="-235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5F8BFF"/>
                </a:solidFill>
                <a:latin typeface="Century Gothic"/>
                <a:cs typeface="Century Gothic"/>
              </a:rPr>
              <a:t>l</a:t>
            </a:r>
            <a:r>
              <a:rPr sz="2000" spc="-25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5F8BFF"/>
                </a:solidFill>
                <a:latin typeface="Century Gothic"/>
                <a:cs typeface="Century Gothic"/>
              </a:rPr>
              <a:t>o</a:t>
            </a:r>
            <a:r>
              <a:rPr sz="2000" spc="-26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5F8BFF"/>
                </a:solidFill>
                <a:latin typeface="Century Gothic"/>
                <a:cs typeface="Century Gothic"/>
              </a:rPr>
              <a:t>o</a:t>
            </a:r>
            <a:r>
              <a:rPr sz="2000" spc="-26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2000" spc="-50" dirty="0">
                <a:solidFill>
                  <a:srgbClr val="5F8BFF"/>
                </a:solidFill>
                <a:latin typeface="Century Gothic"/>
                <a:cs typeface="Century Gothic"/>
              </a:rPr>
              <a:t>k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400" b="1" dirty="0">
                <a:solidFill>
                  <a:srgbClr val="182F61"/>
                </a:solidFill>
                <a:latin typeface="Century Gothic"/>
                <a:cs typeface="Century Gothic"/>
              </a:rPr>
              <a:t>Fraud</a:t>
            </a:r>
            <a:r>
              <a:rPr sz="4400" b="1" spc="-45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4400" b="1" spc="-10" dirty="0">
                <a:solidFill>
                  <a:srgbClr val="182F61"/>
                </a:solidFill>
                <a:latin typeface="Century Gothic"/>
                <a:cs typeface="Century Gothic"/>
              </a:rPr>
              <a:t>trends</a:t>
            </a:r>
            <a:endParaRPr sz="4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8305" y="266382"/>
            <a:ext cx="11504930" cy="681990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882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95"/>
              </a:spcBef>
            </a:pPr>
            <a:r>
              <a:rPr sz="3200" dirty="0">
                <a:solidFill>
                  <a:srgbClr val="182F61"/>
                </a:solidFill>
              </a:rPr>
              <a:t>Change</a:t>
            </a:r>
            <a:r>
              <a:rPr sz="3200" spc="-20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in</a:t>
            </a:r>
            <a:r>
              <a:rPr sz="3200" spc="-25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tactics</a:t>
            </a:r>
            <a:r>
              <a:rPr sz="3200" spc="-25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-</a:t>
            </a:r>
            <a:r>
              <a:rPr sz="3200" spc="-10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$1.4M</a:t>
            </a:r>
            <a:r>
              <a:rPr sz="3200" spc="-65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account</a:t>
            </a:r>
            <a:r>
              <a:rPr sz="3200" spc="-20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takeover</a:t>
            </a:r>
            <a:r>
              <a:rPr sz="3200" spc="-25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fraud</a:t>
            </a:r>
            <a:r>
              <a:rPr sz="3200" spc="-20" dirty="0">
                <a:solidFill>
                  <a:srgbClr val="182F61"/>
                </a:solidFill>
              </a:rPr>
              <a:t> loss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8305" y="1040257"/>
            <a:ext cx="5734685" cy="4446270"/>
          </a:xfrm>
          <a:custGeom>
            <a:avLst/>
            <a:gdLst/>
            <a:ahLst/>
            <a:cxnLst/>
            <a:rect l="l" t="t" r="r" b="b"/>
            <a:pathLst>
              <a:path w="5734685" h="4446270">
                <a:moveTo>
                  <a:pt x="5734558" y="0"/>
                </a:moveTo>
                <a:lnTo>
                  <a:pt x="0" y="0"/>
                </a:lnTo>
                <a:lnTo>
                  <a:pt x="0" y="4446143"/>
                </a:lnTo>
                <a:lnTo>
                  <a:pt x="5734558" y="4446143"/>
                </a:lnTo>
                <a:lnTo>
                  <a:pt x="5734558" y="0"/>
                </a:lnTo>
                <a:close/>
              </a:path>
            </a:pathLst>
          </a:custGeom>
          <a:solidFill>
            <a:srgbClr val="18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Century Gothic"/>
                <a:cs typeface="Century Gothic"/>
              </a:rPr>
              <a:t>Members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received</a:t>
            </a:r>
            <a:r>
              <a:rPr b="0" spc="-6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fraudulent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text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alerts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-</a:t>
            </a:r>
            <a:r>
              <a:rPr b="0" spc="-6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appearing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spc="-25" dirty="0">
                <a:latin typeface="Century Gothic"/>
                <a:cs typeface="Century Gothic"/>
              </a:rPr>
              <a:t>to </a:t>
            </a:r>
            <a:r>
              <a:rPr b="0" dirty="0">
                <a:latin typeface="Century Gothic"/>
                <a:cs typeface="Century Gothic"/>
              </a:rPr>
              <a:t>come</a:t>
            </a:r>
            <a:r>
              <a:rPr b="0" spc="-3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from</a:t>
            </a:r>
            <a:r>
              <a:rPr b="0" spc="-3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the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credit</a:t>
            </a:r>
            <a:r>
              <a:rPr b="0" spc="-1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union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-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with</a:t>
            </a:r>
            <a:r>
              <a:rPr b="0" spc="-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link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spoofed </a:t>
            </a:r>
            <a:r>
              <a:rPr b="0" dirty="0">
                <a:latin typeface="Century Gothic"/>
                <a:cs typeface="Century Gothic"/>
              </a:rPr>
              <a:t>website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made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appear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like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the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online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banking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login </a:t>
            </a:r>
            <a:r>
              <a:rPr b="0" spc="-20" dirty="0">
                <a:latin typeface="Century Gothic"/>
                <a:cs typeface="Century Gothic"/>
              </a:rPr>
              <a:t>page</a:t>
            </a:r>
          </a:p>
          <a:p>
            <a:pPr marL="18415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b="0" dirty="0">
                <a:latin typeface="Century Gothic"/>
                <a:cs typeface="Century Gothic"/>
              </a:rPr>
              <a:t>Members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entered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login</a:t>
            </a:r>
            <a:r>
              <a:rPr b="0" spc="-7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credentials</a:t>
            </a:r>
          </a:p>
          <a:p>
            <a:pPr marL="182880" marR="643890" indent="-170815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b="0" dirty="0">
                <a:latin typeface="Century Gothic"/>
                <a:cs typeface="Century Gothic"/>
              </a:rPr>
              <a:t>Fraudsters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used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credentials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login</a:t>
            </a:r>
            <a:r>
              <a:rPr b="0" spc="-6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member accounts</a:t>
            </a:r>
          </a:p>
          <a:p>
            <a:pPr marL="18415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b="0" dirty="0">
                <a:latin typeface="Century Gothic"/>
                <a:cs typeface="Century Gothic"/>
              </a:rPr>
              <a:t>2FA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passcodes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triggered</a:t>
            </a:r>
            <a:r>
              <a:rPr b="0" spc="-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–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delivered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members</a:t>
            </a:r>
          </a:p>
          <a:p>
            <a:pPr marL="184150" indent="-171450">
              <a:lnSpc>
                <a:spcPct val="100000"/>
              </a:lnSpc>
              <a:spcBef>
                <a:spcPts val="1205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b="0" dirty="0">
                <a:latin typeface="Century Gothic"/>
                <a:cs typeface="Century Gothic"/>
              </a:rPr>
              <a:t>Members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entered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passcodes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6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spoofed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website</a:t>
            </a:r>
          </a:p>
          <a:p>
            <a:pPr marL="18415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b="0" dirty="0">
                <a:latin typeface="Century Gothic"/>
                <a:cs typeface="Century Gothic"/>
              </a:rPr>
              <a:t>Fraudsters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used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passcodes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complete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the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login</a:t>
            </a:r>
            <a:r>
              <a:rPr b="0" spc="-70" dirty="0">
                <a:latin typeface="Century Gothic"/>
                <a:cs typeface="Century Gothic"/>
              </a:rPr>
              <a:t> </a:t>
            </a:r>
            <a:r>
              <a:rPr b="0" spc="-25" dirty="0">
                <a:latin typeface="Century Gothic"/>
                <a:cs typeface="Century Gothic"/>
              </a:rPr>
              <a:t>to</a:t>
            </a:r>
          </a:p>
          <a:p>
            <a:pPr marL="182880">
              <a:lnSpc>
                <a:spcPct val="100000"/>
              </a:lnSpc>
            </a:pPr>
            <a:r>
              <a:rPr b="0" dirty="0">
                <a:latin typeface="Century Gothic"/>
                <a:cs typeface="Century Gothic"/>
              </a:rPr>
              <a:t>members’</a:t>
            </a:r>
            <a:r>
              <a:rPr b="0" spc="-10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accounts</a:t>
            </a:r>
          </a:p>
          <a:p>
            <a:pPr marL="18415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b="0" dirty="0">
                <a:latin typeface="Century Gothic"/>
                <a:cs typeface="Century Gothic"/>
              </a:rPr>
              <a:t>Used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external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transfer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service</a:t>
            </a:r>
            <a:r>
              <a:rPr b="0" spc="-7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6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transfer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funds</a:t>
            </a:r>
            <a:r>
              <a:rPr b="0" spc="-65" dirty="0">
                <a:latin typeface="Century Gothic"/>
                <a:cs typeface="Century Gothic"/>
              </a:rPr>
              <a:t> </a:t>
            </a:r>
            <a:r>
              <a:rPr b="0" spc="-25" dirty="0">
                <a:latin typeface="Century Gothic"/>
                <a:cs typeface="Century Gothic"/>
              </a:rPr>
              <a:t>to</a:t>
            </a:r>
          </a:p>
          <a:p>
            <a:pPr marL="182880">
              <a:lnSpc>
                <a:spcPct val="100000"/>
              </a:lnSpc>
            </a:pPr>
            <a:r>
              <a:rPr b="0" dirty="0">
                <a:latin typeface="Century Gothic"/>
                <a:cs typeface="Century Gothic"/>
              </a:rPr>
              <a:t>external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money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mule</a:t>
            </a:r>
            <a:r>
              <a:rPr b="0" spc="-7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accounts</a:t>
            </a:r>
          </a:p>
        </p:txBody>
      </p:sp>
      <p:sp>
        <p:nvSpPr>
          <p:cNvPr id="5" name="object 5"/>
          <p:cNvSpPr/>
          <p:nvPr/>
        </p:nvSpPr>
        <p:spPr>
          <a:xfrm>
            <a:off x="6199123" y="1040257"/>
            <a:ext cx="5547995" cy="4446270"/>
          </a:xfrm>
          <a:custGeom>
            <a:avLst/>
            <a:gdLst/>
            <a:ahLst/>
            <a:cxnLst/>
            <a:rect l="l" t="t" r="r" b="b"/>
            <a:pathLst>
              <a:path w="5547995" h="4446270">
                <a:moveTo>
                  <a:pt x="5547868" y="0"/>
                </a:moveTo>
                <a:lnTo>
                  <a:pt x="0" y="0"/>
                </a:lnTo>
                <a:lnTo>
                  <a:pt x="0" y="4446143"/>
                </a:lnTo>
                <a:lnTo>
                  <a:pt x="5547868" y="4446143"/>
                </a:lnTo>
                <a:lnTo>
                  <a:pt x="55478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78626" y="1206246"/>
            <a:ext cx="5336540" cy="3881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209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pivoted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recruiting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mules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50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then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calling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spoofing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union’s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phone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number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claiming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department</a:t>
            </a:r>
            <a:endParaRPr sz="1600">
              <a:latin typeface="Century Gothic"/>
              <a:cs typeface="Century Gothic"/>
            </a:endParaRPr>
          </a:p>
          <a:p>
            <a:pPr marL="181610" marR="433705" indent="-16954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161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Conned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into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providing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online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banking usernames</a:t>
            </a:r>
            <a:endParaRPr sz="1600">
              <a:latin typeface="Century Gothic"/>
              <a:cs typeface="Century Gothic"/>
            </a:endParaRPr>
          </a:p>
          <a:p>
            <a:pPr marL="181610" marR="567690" indent="-169545">
              <a:lnSpc>
                <a:spcPct val="100000"/>
              </a:lnSpc>
              <a:spcBef>
                <a:spcPts val="915"/>
              </a:spcBef>
              <a:buClr>
                <a:srgbClr val="5F8BFF"/>
              </a:buClr>
              <a:buFont typeface="Arial"/>
              <a:buChar char="•"/>
              <a:tabLst>
                <a:tab pos="18161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used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usernames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“</a:t>
            </a:r>
            <a:r>
              <a:rPr sz="1600" b="1" spc="-10" dirty="0">
                <a:solidFill>
                  <a:srgbClr val="5F8BFF"/>
                </a:solidFill>
                <a:latin typeface="Century Gothic"/>
                <a:cs typeface="Century Gothic"/>
              </a:rPr>
              <a:t>forgot </a:t>
            </a:r>
            <a:r>
              <a:rPr sz="1600" b="1" dirty="0">
                <a:solidFill>
                  <a:srgbClr val="5F8BFF"/>
                </a:solidFill>
                <a:latin typeface="Century Gothic"/>
                <a:cs typeface="Century Gothic"/>
              </a:rPr>
              <a:t>password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”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feature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reset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passwords</a:t>
            </a:r>
            <a:endParaRPr sz="1600">
              <a:latin typeface="Century Gothic"/>
              <a:cs typeface="Century Gothic"/>
            </a:endParaRPr>
          </a:p>
          <a:p>
            <a:pPr marL="356235" lvl="1" indent="-171450">
              <a:lnSpc>
                <a:spcPct val="100000"/>
              </a:lnSpc>
              <a:spcBef>
                <a:spcPts val="885"/>
              </a:spcBef>
              <a:buClr>
                <a:srgbClr val="5F8BFF"/>
              </a:buClr>
              <a:buFont typeface="Arial"/>
              <a:buChar char="•"/>
              <a:tabLst>
                <a:tab pos="35623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Triggered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2FA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passcode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endParaRPr sz="1600">
              <a:latin typeface="Century Gothic"/>
              <a:cs typeface="Century Gothic"/>
            </a:endParaRPr>
          </a:p>
          <a:p>
            <a:pPr marL="356235" lvl="1" indent="-171450">
              <a:lnSpc>
                <a:spcPct val="100000"/>
              </a:lnSpc>
              <a:spcBef>
                <a:spcPts val="905"/>
              </a:spcBef>
              <a:buClr>
                <a:srgbClr val="5F8BFF"/>
              </a:buClr>
              <a:buFont typeface="Arial"/>
              <a:buChar char="•"/>
              <a:tabLst>
                <a:tab pos="35623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provided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passcodes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endParaRPr sz="16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reset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passwords</a:t>
            </a:r>
            <a:endParaRPr sz="1600">
              <a:latin typeface="Century Gothic"/>
              <a:cs typeface="Century Gothic"/>
            </a:endParaRPr>
          </a:p>
          <a:p>
            <a:pPr marL="181610" marR="274320" indent="-16954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161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used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member-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to-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transfer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feature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transfer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funds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endParaRPr sz="1600">
              <a:latin typeface="Century Gothic"/>
              <a:cs typeface="Century Gothic"/>
            </a:endParaRPr>
          </a:p>
          <a:p>
            <a:pPr marL="182245" indent="-16954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224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mules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withdrew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funds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through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various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means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56604" y="2571750"/>
            <a:ext cx="522605" cy="1383665"/>
          </a:xfrm>
          <a:custGeom>
            <a:avLst/>
            <a:gdLst/>
            <a:ahLst/>
            <a:cxnLst/>
            <a:rect l="l" t="t" r="r" b="b"/>
            <a:pathLst>
              <a:path w="522604" h="1383664">
                <a:moveTo>
                  <a:pt x="0" y="0"/>
                </a:moveTo>
                <a:lnTo>
                  <a:pt x="0" y="1383157"/>
                </a:lnTo>
                <a:lnTo>
                  <a:pt x="522478" y="691641"/>
                </a:lnTo>
                <a:lnTo>
                  <a:pt x="0" y="0"/>
                </a:lnTo>
                <a:close/>
              </a:path>
            </a:pathLst>
          </a:custGeom>
          <a:solidFill>
            <a:srgbClr val="F9D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262" y="1381861"/>
            <a:ext cx="3359785" cy="4351655"/>
          </a:xfrm>
          <a:prstGeom prst="rect">
            <a:avLst/>
          </a:prstGeom>
          <a:solidFill>
            <a:srgbClr val="182F60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340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January</a:t>
            </a:r>
            <a:r>
              <a:rPr sz="15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endParaRPr sz="1500">
              <a:latin typeface="Century Gothic"/>
              <a:cs typeface="Century Gothic"/>
            </a:endParaRPr>
          </a:p>
          <a:p>
            <a:pPr marL="273050" marR="248285" indent="-181610" algn="just">
              <a:lnSpc>
                <a:spcPct val="100000"/>
              </a:lnSpc>
              <a:spcBef>
                <a:spcPts val="585"/>
              </a:spcBef>
              <a:buClr>
                <a:srgbClr val="5F8BFF"/>
              </a:buClr>
              <a:buFont typeface="Arial"/>
              <a:buChar char="•"/>
              <a:tabLst>
                <a:tab pos="274320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Fraudsters</a:t>
            </a:r>
            <a:r>
              <a:rPr sz="15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recruited</a:t>
            </a:r>
            <a:r>
              <a:rPr sz="15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money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mules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open</a:t>
            </a:r>
            <a:r>
              <a:rPr sz="15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accounts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CU</a:t>
            </a:r>
            <a:endParaRPr sz="1500">
              <a:latin typeface="Century Gothic"/>
              <a:cs typeface="Century Gothic"/>
            </a:endParaRPr>
          </a:p>
          <a:p>
            <a:pPr marL="273050" marR="346710" indent="-181610" algn="just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74320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Launched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social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engineering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attack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scam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members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into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providing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login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credentials</a:t>
            </a:r>
            <a:endParaRPr sz="1500">
              <a:latin typeface="Century Gothic"/>
              <a:cs typeface="Century Gothic"/>
            </a:endParaRPr>
          </a:p>
          <a:p>
            <a:pPr marL="273050" marR="170180" indent="-181610">
              <a:lnSpc>
                <a:spcPct val="100000"/>
              </a:lnSpc>
              <a:spcBef>
                <a:spcPts val="605"/>
              </a:spcBef>
              <a:buClr>
                <a:srgbClr val="5F8BFF"/>
              </a:buClr>
              <a:buFont typeface="Arial"/>
              <a:buChar char="•"/>
              <a:tabLst>
                <a:tab pos="274320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Used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 member-to-member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(M2M)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transfer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feature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to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transfer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funds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out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the 	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compromised</a:t>
            </a:r>
            <a:r>
              <a:rPr sz="15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member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accounts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mule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accounts</a:t>
            </a:r>
            <a:endParaRPr sz="1500">
              <a:latin typeface="Century Gothic"/>
              <a:cs typeface="Century Gothic"/>
            </a:endParaRPr>
          </a:p>
          <a:p>
            <a:pPr marL="273050" marR="405130" indent="-18161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74320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Money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mules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withdrew</a:t>
            </a:r>
            <a:r>
              <a:rPr sz="15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funds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sz="15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various</a:t>
            </a:r>
            <a:r>
              <a:rPr sz="15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means</a:t>
            </a:r>
            <a:endParaRPr sz="1500">
              <a:latin typeface="Century Gothic"/>
              <a:cs typeface="Century Gothic"/>
            </a:endParaRPr>
          </a:p>
          <a:p>
            <a:pPr marL="273050" marR="163830" indent="-18161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74320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Fraud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stopped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after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CU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wrote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rule</a:t>
            </a:r>
            <a:r>
              <a:rPr sz="15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prevent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M2M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transfers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to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accounts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first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30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days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account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opening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76262" y="174625"/>
            <a:ext cx="11044555" cy="1012825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23114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820"/>
              </a:spcBef>
            </a:pPr>
            <a:r>
              <a:rPr sz="3200" dirty="0">
                <a:solidFill>
                  <a:srgbClr val="182F61"/>
                </a:solidFill>
              </a:rPr>
              <a:t>Change</a:t>
            </a:r>
            <a:r>
              <a:rPr sz="3200" spc="-20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in</a:t>
            </a:r>
            <a:r>
              <a:rPr sz="3200" spc="-25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tactics</a:t>
            </a:r>
            <a:r>
              <a:rPr sz="3200" spc="-30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-</a:t>
            </a:r>
            <a:r>
              <a:rPr sz="3200" spc="-10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$500K</a:t>
            </a:r>
            <a:r>
              <a:rPr sz="3200" spc="-70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account</a:t>
            </a:r>
            <a:r>
              <a:rPr sz="3200" spc="-20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takeover</a:t>
            </a:r>
            <a:r>
              <a:rPr sz="3200" spc="-30" dirty="0">
                <a:solidFill>
                  <a:srgbClr val="182F61"/>
                </a:solidFill>
              </a:rPr>
              <a:t> </a:t>
            </a:r>
            <a:r>
              <a:rPr sz="3200" dirty="0">
                <a:solidFill>
                  <a:srgbClr val="182F61"/>
                </a:solidFill>
              </a:rPr>
              <a:t>fraud</a:t>
            </a:r>
            <a:r>
              <a:rPr sz="3200" spc="-20" dirty="0">
                <a:solidFill>
                  <a:srgbClr val="182F61"/>
                </a:solidFill>
              </a:rPr>
              <a:t> loss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374769" y="1402499"/>
            <a:ext cx="3442970" cy="4351655"/>
          </a:xfrm>
          <a:custGeom>
            <a:avLst/>
            <a:gdLst/>
            <a:ahLst/>
            <a:cxnLst/>
            <a:rect l="l" t="t" r="r" b="b"/>
            <a:pathLst>
              <a:path w="3442970" h="4351655">
                <a:moveTo>
                  <a:pt x="3442461" y="0"/>
                </a:moveTo>
                <a:lnTo>
                  <a:pt x="0" y="0"/>
                </a:lnTo>
                <a:lnTo>
                  <a:pt x="0" y="4351401"/>
                </a:lnTo>
                <a:lnTo>
                  <a:pt x="3442461" y="4351401"/>
                </a:lnTo>
                <a:lnTo>
                  <a:pt x="344246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54144" y="1358264"/>
            <a:ext cx="3211830" cy="30708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85"/>
              </a:spcBef>
            </a:pPr>
            <a:r>
              <a:rPr sz="1500" b="1" dirty="0">
                <a:solidFill>
                  <a:srgbClr val="636368"/>
                </a:solidFill>
                <a:latin typeface="Century Gothic"/>
                <a:cs typeface="Century Gothic"/>
              </a:rPr>
              <a:t>March</a:t>
            </a:r>
            <a:r>
              <a:rPr sz="1500" b="1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b="1" spc="-20" dirty="0">
                <a:solidFill>
                  <a:srgbClr val="636368"/>
                </a:solidFill>
                <a:latin typeface="Century Gothic"/>
                <a:cs typeface="Century Gothic"/>
              </a:rPr>
              <a:t>2025</a:t>
            </a:r>
            <a:endParaRPr sz="1500">
              <a:latin typeface="Century Gothic"/>
              <a:cs typeface="Century Gothic"/>
            </a:endParaRPr>
          </a:p>
          <a:p>
            <a:pPr marL="193675" marR="405765" indent="-181610" algn="just">
              <a:lnSpc>
                <a:spcPct val="100000"/>
              </a:lnSpc>
              <a:spcBef>
                <a:spcPts val="590"/>
              </a:spcBef>
              <a:buClr>
                <a:srgbClr val="5F8BFF"/>
              </a:buClr>
              <a:buFont typeface="Arial"/>
              <a:buChar char="•"/>
              <a:tabLst>
                <a:tab pos="194945" algn="l"/>
              </a:tabLst>
            </a:pP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5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ramped</a:t>
            </a:r>
            <a:r>
              <a:rPr sz="15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up</a:t>
            </a:r>
            <a:r>
              <a:rPr sz="15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social 	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engineering</a:t>
            </a:r>
            <a:r>
              <a:rPr sz="15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attacks</a:t>
            </a:r>
            <a:r>
              <a:rPr sz="15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against 	members</a:t>
            </a:r>
            <a:endParaRPr sz="1500">
              <a:latin typeface="Century Gothic"/>
              <a:cs typeface="Century Gothic"/>
            </a:endParaRPr>
          </a:p>
          <a:p>
            <a:pPr marL="193675" marR="5080" indent="-18161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94945" algn="l"/>
              </a:tabLst>
            </a:pP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Pivoted</a:t>
            </a:r>
            <a:r>
              <a:rPr sz="15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5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using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external</a:t>
            </a:r>
            <a:r>
              <a:rPr sz="15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transfer 	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service</a:t>
            </a:r>
            <a:r>
              <a:rPr sz="15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5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transfer</a:t>
            </a:r>
            <a:r>
              <a:rPr sz="15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funds</a:t>
            </a:r>
            <a:r>
              <a:rPr sz="15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out</a:t>
            </a:r>
            <a:r>
              <a:rPr sz="15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636368"/>
                </a:solidFill>
                <a:latin typeface="Century Gothic"/>
                <a:cs typeface="Century Gothic"/>
              </a:rPr>
              <a:t>of 	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5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compromised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 	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5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external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636368"/>
                </a:solidFill>
                <a:latin typeface="Century Gothic"/>
                <a:cs typeface="Century Gothic"/>
              </a:rPr>
              <a:t>money 	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mule</a:t>
            </a:r>
            <a:r>
              <a:rPr sz="15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endParaRPr sz="1500">
              <a:latin typeface="Century Gothic"/>
              <a:cs typeface="Century Gothic"/>
            </a:endParaRPr>
          </a:p>
          <a:p>
            <a:pPr marL="193675" marR="321310" indent="-181610">
              <a:lnSpc>
                <a:spcPct val="100000"/>
              </a:lnSpc>
              <a:spcBef>
                <a:spcPts val="605"/>
              </a:spcBef>
              <a:buClr>
                <a:srgbClr val="5F8BFF"/>
              </a:buClr>
              <a:buFont typeface="Arial"/>
              <a:buChar char="•"/>
              <a:tabLst>
                <a:tab pos="194945" algn="l"/>
              </a:tabLst>
            </a:pP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Fraud</a:t>
            </a:r>
            <a:r>
              <a:rPr sz="15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stopped</a:t>
            </a:r>
            <a:r>
              <a:rPr sz="15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when</a:t>
            </a:r>
            <a:r>
              <a:rPr sz="15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636368"/>
                </a:solidFill>
                <a:latin typeface="Century Gothic"/>
                <a:cs typeface="Century Gothic"/>
              </a:rPr>
              <a:t>CU 	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disabled</a:t>
            </a:r>
            <a:r>
              <a:rPr sz="15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external</a:t>
            </a:r>
            <a:r>
              <a:rPr sz="15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transfer 	feature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56523" y="1376959"/>
            <a:ext cx="3684904" cy="4351655"/>
          </a:xfrm>
          <a:custGeom>
            <a:avLst/>
            <a:gdLst/>
            <a:ahLst/>
            <a:cxnLst/>
            <a:rect l="l" t="t" r="r" b="b"/>
            <a:pathLst>
              <a:path w="3684904" h="4351655">
                <a:moveTo>
                  <a:pt x="3684524" y="0"/>
                </a:moveTo>
                <a:lnTo>
                  <a:pt x="0" y="0"/>
                </a:lnTo>
                <a:lnTo>
                  <a:pt x="0" y="4351401"/>
                </a:lnTo>
                <a:lnTo>
                  <a:pt x="3684524" y="4351401"/>
                </a:lnTo>
                <a:lnTo>
                  <a:pt x="3684524" y="0"/>
                </a:lnTo>
                <a:close/>
              </a:path>
            </a:pathLst>
          </a:custGeom>
          <a:solidFill>
            <a:srgbClr val="18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6406" y="1332738"/>
            <a:ext cx="3495040" cy="16230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March</a:t>
            </a:r>
            <a:r>
              <a:rPr sz="15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5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April</a:t>
            </a:r>
            <a:r>
              <a:rPr sz="15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endParaRPr sz="1500">
              <a:latin typeface="Century Gothic"/>
              <a:cs typeface="Century Gothic"/>
            </a:endParaRPr>
          </a:p>
          <a:p>
            <a:pPr marL="193675" marR="122555" indent="-181610">
              <a:lnSpc>
                <a:spcPct val="100000"/>
              </a:lnSpc>
              <a:spcBef>
                <a:spcPts val="590"/>
              </a:spcBef>
              <a:buClr>
                <a:srgbClr val="5F8BFF"/>
              </a:buClr>
              <a:buFont typeface="Arial"/>
              <a:buChar char="•"/>
              <a:tabLst>
                <a:tab pos="194945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Fraudsters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pivoted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bill</a:t>
            </a:r>
            <a:r>
              <a:rPr sz="15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pay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issue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checks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money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mules</a:t>
            </a:r>
            <a:endParaRPr sz="1500">
              <a:latin typeface="Century Gothic"/>
              <a:cs typeface="Century Gothic"/>
            </a:endParaRPr>
          </a:p>
          <a:p>
            <a:pPr marL="193675" marR="5080" indent="-18161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94945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CU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looking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into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disabling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bill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pay’s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check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feature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but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start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by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lowering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limit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bill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pay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checks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35476" y="2737357"/>
            <a:ext cx="4404360" cy="1383665"/>
          </a:xfrm>
          <a:custGeom>
            <a:avLst/>
            <a:gdLst/>
            <a:ahLst/>
            <a:cxnLst/>
            <a:rect l="l" t="t" r="r" b="b"/>
            <a:pathLst>
              <a:path w="4404359" h="1383664">
                <a:moveTo>
                  <a:pt x="522605" y="691642"/>
                </a:moveTo>
                <a:lnTo>
                  <a:pt x="0" y="0"/>
                </a:lnTo>
                <a:lnTo>
                  <a:pt x="0" y="1383284"/>
                </a:lnTo>
                <a:lnTo>
                  <a:pt x="522605" y="691642"/>
                </a:lnTo>
                <a:close/>
              </a:path>
              <a:path w="4404359" h="1383664">
                <a:moveTo>
                  <a:pt x="4404233" y="691642"/>
                </a:moveTo>
                <a:lnTo>
                  <a:pt x="3881755" y="0"/>
                </a:lnTo>
                <a:lnTo>
                  <a:pt x="3881755" y="1383284"/>
                </a:lnTo>
                <a:lnTo>
                  <a:pt x="4404233" y="691642"/>
                </a:lnTo>
                <a:close/>
              </a:path>
            </a:pathLst>
          </a:custGeom>
          <a:solidFill>
            <a:srgbClr val="F9D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510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82F60"/>
                </a:solidFill>
              </a:rPr>
              <a:t>Account</a:t>
            </a:r>
            <a:r>
              <a:rPr spc="-25" dirty="0">
                <a:solidFill>
                  <a:srgbClr val="182F60"/>
                </a:solidFill>
              </a:rPr>
              <a:t> </a:t>
            </a:r>
            <a:r>
              <a:rPr dirty="0">
                <a:solidFill>
                  <a:srgbClr val="182F60"/>
                </a:solidFill>
              </a:rPr>
              <a:t>takeovers</a:t>
            </a:r>
            <a:r>
              <a:rPr spc="-10" dirty="0">
                <a:solidFill>
                  <a:srgbClr val="182F60"/>
                </a:solidFill>
              </a:rPr>
              <a:t> </a:t>
            </a:r>
            <a:r>
              <a:rPr dirty="0">
                <a:solidFill>
                  <a:srgbClr val="182F60"/>
                </a:solidFill>
              </a:rPr>
              <a:t>&amp;</a:t>
            </a:r>
            <a:r>
              <a:rPr spc="-5" dirty="0">
                <a:solidFill>
                  <a:srgbClr val="182F60"/>
                </a:solidFill>
              </a:rPr>
              <a:t> </a:t>
            </a:r>
            <a:r>
              <a:rPr dirty="0">
                <a:solidFill>
                  <a:srgbClr val="182F60"/>
                </a:solidFill>
              </a:rPr>
              <a:t>Reg E </a:t>
            </a:r>
            <a:r>
              <a:rPr spc="-10" dirty="0">
                <a:solidFill>
                  <a:srgbClr val="182F60"/>
                </a:solidFill>
              </a:rPr>
              <a:t>protection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980688" y="2596642"/>
            <a:ext cx="2936875" cy="2259330"/>
          </a:xfrm>
          <a:prstGeom prst="rect">
            <a:avLst/>
          </a:prstGeom>
          <a:solidFill>
            <a:srgbClr val="182F60"/>
          </a:solidFill>
          <a:ln w="12700">
            <a:solidFill>
              <a:srgbClr val="0E1F45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127000" marR="332105">
              <a:lnSpc>
                <a:spcPct val="100000"/>
              </a:lnSpc>
              <a:spcBef>
                <a:spcPts val="1195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3.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device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obtained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robbery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fraud.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unauthorized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EFT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includes</a:t>
            </a:r>
            <a:r>
              <a:rPr sz="1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transfer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initiated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person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who</a:t>
            </a:r>
            <a:r>
              <a:rPr sz="1400" b="1" spc="-5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obtained</a:t>
            </a:r>
            <a:r>
              <a:rPr sz="1400" b="1" spc="-45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the</a:t>
            </a:r>
            <a:r>
              <a:rPr sz="1400" b="1" spc="-5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9DF7D"/>
                </a:solidFill>
                <a:latin typeface="Century Gothic"/>
                <a:cs typeface="Century Gothic"/>
              </a:rPr>
              <a:t>access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device</a:t>
            </a:r>
            <a:r>
              <a:rPr sz="1400" b="1" spc="-45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from</a:t>
            </a:r>
            <a:r>
              <a:rPr sz="1400" b="1" spc="-45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the</a:t>
            </a:r>
            <a:r>
              <a:rPr sz="1400" b="1" spc="-4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9DF7D"/>
                </a:solidFill>
                <a:latin typeface="Century Gothic"/>
                <a:cs typeface="Century Gothic"/>
              </a:rPr>
              <a:t>consumer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through</a:t>
            </a:r>
            <a:r>
              <a:rPr sz="1400" b="1" spc="-3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fraud</a:t>
            </a:r>
            <a:r>
              <a:rPr sz="1400" b="1" spc="-3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or</a:t>
            </a:r>
            <a:r>
              <a:rPr sz="1400" b="1" spc="-35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9DF7D"/>
                </a:solidFill>
                <a:latin typeface="Century Gothic"/>
                <a:cs typeface="Century Gothic"/>
              </a:rPr>
              <a:t>robbery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678" y="2588132"/>
            <a:ext cx="2936875" cy="2259330"/>
          </a:xfrm>
          <a:prstGeom prst="rect">
            <a:avLst/>
          </a:prstGeom>
          <a:solidFill>
            <a:srgbClr val="182F60"/>
          </a:solidFill>
          <a:ln w="12700">
            <a:solidFill>
              <a:srgbClr val="0E1F45"/>
            </a:solidFill>
          </a:ln>
        </p:spPr>
        <p:txBody>
          <a:bodyPr vert="horz" wrap="square" lIns="0" tIns="160020" rIns="0" bIns="0" rtlCol="0">
            <a:spAutoFit/>
          </a:bodyPr>
          <a:lstStyle/>
          <a:p>
            <a:pPr marL="91440" marR="134620">
              <a:lnSpc>
                <a:spcPct val="100000"/>
              </a:lnSpc>
              <a:spcBef>
                <a:spcPts val="1260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“Unauthorized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electronic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fund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transfer”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means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electronic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fund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transfer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consumer's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account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initiated</a:t>
            </a:r>
            <a:r>
              <a:rPr sz="1400" b="1" spc="-2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by</a:t>
            </a:r>
            <a:r>
              <a:rPr sz="1400" b="1" spc="-3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a</a:t>
            </a:r>
            <a:r>
              <a:rPr sz="1400" b="1" spc="-2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9DF7D"/>
                </a:solidFill>
                <a:latin typeface="Century Gothic"/>
                <a:cs typeface="Century Gothic"/>
              </a:rPr>
              <a:t>person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other</a:t>
            </a:r>
            <a:r>
              <a:rPr sz="1400" b="1" spc="-35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than</a:t>
            </a:r>
            <a:r>
              <a:rPr sz="1400" b="1" spc="-4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the</a:t>
            </a:r>
            <a:r>
              <a:rPr sz="1400" b="1" spc="-3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9DF7D"/>
                </a:solidFill>
                <a:latin typeface="Century Gothic"/>
                <a:cs typeface="Century Gothic"/>
              </a:rPr>
              <a:t>consumer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without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actual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authority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initiate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transfer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which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consumer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receives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benefit.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678" y="1870862"/>
            <a:ext cx="2936875" cy="620395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94615" rIns="0" bIns="0" rtlCol="0">
            <a:spAutoFit/>
          </a:bodyPr>
          <a:lstStyle/>
          <a:p>
            <a:pPr marL="635" algn="ctr">
              <a:lnSpc>
                <a:spcPts val="1675"/>
              </a:lnSpc>
              <a:spcBef>
                <a:spcPts val="745"/>
              </a:spcBef>
            </a:pPr>
            <a:r>
              <a:rPr sz="1400" b="1" dirty="0">
                <a:solidFill>
                  <a:srgbClr val="636368"/>
                </a:solidFill>
                <a:latin typeface="Century Gothic"/>
                <a:cs typeface="Century Gothic"/>
              </a:rPr>
              <a:t>Reg</a:t>
            </a:r>
            <a:r>
              <a:rPr sz="1400" b="1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636368"/>
                </a:solidFill>
                <a:latin typeface="Century Gothic"/>
                <a:cs typeface="Century Gothic"/>
              </a:rPr>
              <a:t>E’s</a:t>
            </a:r>
            <a:r>
              <a:rPr sz="1400" b="1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636368"/>
                </a:solidFill>
                <a:latin typeface="Century Gothic"/>
                <a:cs typeface="Century Gothic"/>
              </a:rPr>
              <a:t>definition</a:t>
            </a:r>
            <a:r>
              <a:rPr sz="1400" b="1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4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400" b="1" spc="-25" dirty="0">
                <a:solidFill>
                  <a:srgbClr val="636368"/>
                </a:solidFill>
                <a:latin typeface="Century Gothic"/>
                <a:cs typeface="Century Gothic"/>
              </a:rPr>
              <a:t>an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ts val="1675"/>
              </a:lnSpc>
            </a:pPr>
            <a:r>
              <a:rPr sz="14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unauthorized</a:t>
            </a:r>
            <a:r>
              <a:rPr sz="1400" b="1" spc="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636368"/>
                </a:solidFill>
                <a:latin typeface="Century Gothic"/>
                <a:cs typeface="Century Gothic"/>
              </a:rPr>
              <a:t>EFT </a:t>
            </a:r>
            <a:r>
              <a:rPr sz="1400" b="1" u="sng" spc="-10" dirty="0">
                <a:solidFill>
                  <a:srgbClr val="182F60"/>
                </a:solidFill>
                <a:uFill>
                  <a:solidFill>
                    <a:srgbClr val="182F60"/>
                  </a:solidFill>
                </a:uFill>
                <a:latin typeface="Century Gothic"/>
                <a:cs typeface="Century Gothic"/>
                <a:hlinkClick r:id="rId2"/>
              </a:rPr>
              <a:t>[§1005.2(m)]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0688" y="1876069"/>
            <a:ext cx="2936875" cy="620395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94615" rIns="0" bIns="0" rtlCol="0">
            <a:spAutoFit/>
          </a:bodyPr>
          <a:lstStyle/>
          <a:p>
            <a:pPr marL="299720" marR="222885" indent="-68580">
              <a:lnSpc>
                <a:spcPct val="100000"/>
              </a:lnSpc>
              <a:spcBef>
                <a:spcPts val="745"/>
              </a:spcBef>
            </a:pPr>
            <a:r>
              <a:rPr sz="1400" b="1" dirty="0">
                <a:solidFill>
                  <a:srgbClr val="636368"/>
                </a:solidFill>
                <a:latin typeface="Century Gothic"/>
                <a:cs typeface="Century Gothic"/>
              </a:rPr>
              <a:t>Additional</a:t>
            </a:r>
            <a:r>
              <a:rPr sz="1400" b="1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636368"/>
                </a:solidFill>
                <a:latin typeface="Century Gothic"/>
                <a:cs typeface="Century Gothic"/>
              </a:rPr>
              <a:t>clarification</a:t>
            </a:r>
            <a:r>
              <a:rPr sz="1400" b="1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636368"/>
                </a:solidFill>
                <a:latin typeface="Century Gothic"/>
                <a:cs typeface="Century Gothic"/>
              </a:rPr>
              <a:t>in</a:t>
            </a:r>
            <a:r>
              <a:rPr sz="1400" b="1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400" b="1" spc="-25" dirty="0">
                <a:solidFill>
                  <a:srgbClr val="636368"/>
                </a:solidFill>
                <a:latin typeface="Century Gothic"/>
                <a:cs typeface="Century Gothic"/>
              </a:rPr>
              <a:t>the </a:t>
            </a:r>
            <a:r>
              <a:rPr sz="1400" b="1" dirty="0">
                <a:solidFill>
                  <a:srgbClr val="636368"/>
                </a:solidFill>
                <a:latin typeface="Century Gothic"/>
                <a:cs typeface="Century Gothic"/>
              </a:rPr>
              <a:t>commentary</a:t>
            </a:r>
            <a:r>
              <a:rPr sz="1400" b="1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400" b="1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§1005.2(m)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116" y="5112511"/>
            <a:ext cx="10159365" cy="1024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2200" b="1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636368"/>
                </a:solidFill>
                <a:latin typeface="Century Gothic"/>
                <a:cs typeface="Century Gothic"/>
              </a:rPr>
              <a:t>victimized</a:t>
            </a:r>
            <a:r>
              <a:rPr sz="2200" b="1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636368"/>
                </a:solidFill>
                <a:latin typeface="Century Gothic"/>
                <a:cs typeface="Century Gothic"/>
              </a:rPr>
              <a:t>in</a:t>
            </a:r>
            <a:r>
              <a:rPr sz="2200" b="1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2200" b="1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636368"/>
                </a:solidFill>
                <a:latin typeface="Century Gothic"/>
                <a:cs typeface="Century Gothic"/>
              </a:rPr>
              <a:t>traditional</a:t>
            </a:r>
            <a:r>
              <a:rPr sz="2200" b="1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636368"/>
                </a:solidFill>
                <a:latin typeface="Century Gothic"/>
                <a:cs typeface="Century Gothic"/>
              </a:rPr>
              <a:t>scam</a:t>
            </a:r>
            <a:r>
              <a:rPr sz="2200" b="1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636368"/>
                </a:solidFill>
                <a:latin typeface="Century Gothic"/>
                <a:cs typeface="Century Gothic"/>
              </a:rPr>
              <a:t>are</a:t>
            </a:r>
            <a:r>
              <a:rPr sz="2200" b="1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636368"/>
                </a:solidFill>
                <a:latin typeface="Century Gothic"/>
                <a:cs typeface="Century Gothic"/>
              </a:rPr>
              <a:t>entitled</a:t>
            </a:r>
            <a:r>
              <a:rPr sz="2200" b="1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2200" b="1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636368"/>
                </a:solidFill>
                <a:latin typeface="Century Gothic"/>
                <a:cs typeface="Century Gothic"/>
              </a:rPr>
              <a:t>Reg</a:t>
            </a:r>
            <a:r>
              <a:rPr sz="2200" b="1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636368"/>
                </a:solidFill>
                <a:latin typeface="Century Gothic"/>
                <a:cs typeface="Century Gothic"/>
              </a:rPr>
              <a:t>E</a:t>
            </a:r>
            <a:r>
              <a:rPr sz="2200" b="1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protection.</a:t>
            </a:r>
            <a:endParaRPr sz="2200">
              <a:latin typeface="Century Gothic"/>
              <a:cs typeface="Century Gothic"/>
            </a:endParaRPr>
          </a:p>
          <a:p>
            <a:pPr marL="3890010" marR="692785" indent="2494915" algn="r">
              <a:lnSpc>
                <a:spcPct val="100000"/>
              </a:lnSpc>
              <a:spcBef>
                <a:spcPts val="1625"/>
              </a:spcBef>
            </a:pPr>
            <a:r>
              <a:rPr sz="1000" dirty="0">
                <a:solidFill>
                  <a:srgbClr val="292934"/>
                </a:solidFill>
                <a:latin typeface="Century Gothic"/>
                <a:cs typeface="Century Gothic"/>
              </a:rPr>
              <a:t>Refer</a:t>
            </a:r>
            <a:r>
              <a:rPr sz="1000" spc="-30" dirty="0">
                <a:solidFill>
                  <a:srgbClr val="292934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92934"/>
                </a:solidFill>
                <a:latin typeface="Century Gothic"/>
                <a:cs typeface="Century Gothic"/>
              </a:rPr>
              <a:t>to</a:t>
            </a:r>
            <a:r>
              <a:rPr sz="1000" spc="-35" dirty="0">
                <a:solidFill>
                  <a:srgbClr val="292934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92934"/>
                </a:solidFill>
                <a:latin typeface="Century Gothic"/>
                <a:cs typeface="Century Gothic"/>
              </a:rPr>
              <a:t>the</a:t>
            </a:r>
            <a:r>
              <a:rPr sz="1000" spc="-50" dirty="0">
                <a:solidFill>
                  <a:srgbClr val="292934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92934"/>
                </a:solidFill>
                <a:latin typeface="Century Gothic"/>
                <a:cs typeface="Century Gothic"/>
              </a:rPr>
              <a:t>CFPB’s</a:t>
            </a:r>
            <a:r>
              <a:rPr sz="1000" spc="-30" dirty="0">
                <a:solidFill>
                  <a:srgbClr val="292934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92934"/>
                </a:solidFill>
                <a:latin typeface="Century Gothic"/>
                <a:cs typeface="Century Gothic"/>
              </a:rPr>
              <a:t>Electronic</a:t>
            </a:r>
            <a:r>
              <a:rPr sz="1000" spc="-40" dirty="0">
                <a:solidFill>
                  <a:srgbClr val="292934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92934"/>
                </a:solidFill>
                <a:latin typeface="Century Gothic"/>
                <a:cs typeface="Century Gothic"/>
              </a:rPr>
              <a:t>Fund</a:t>
            </a:r>
            <a:r>
              <a:rPr sz="1000" spc="-20" dirty="0">
                <a:solidFill>
                  <a:srgbClr val="292934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92934"/>
                </a:solidFill>
                <a:latin typeface="Century Gothic"/>
                <a:cs typeface="Century Gothic"/>
              </a:rPr>
              <a:t>Transfers</a:t>
            </a:r>
            <a:r>
              <a:rPr sz="1000" spc="-15" dirty="0">
                <a:solidFill>
                  <a:srgbClr val="292934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292934"/>
                </a:solidFill>
                <a:latin typeface="Century Gothic"/>
                <a:cs typeface="Century Gothic"/>
              </a:rPr>
              <a:t>FAQs: </a:t>
            </a:r>
            <a:r>
              <a:rPr sz="1000" u="sng" spc="-10" dirty="0">
                <a:solidFill>
                  <a:srgbClr val="182F60"/>
                </a:solidFill>
                <a:uFill>
                  <a:solidFill>
                    <a:srgbClr val="182F60"/>
                  </a:solidFill>
                </a:uFill>
                <a:latin typeface="Century Gothic"/>
                <a:cs typeface="Century Gothic"/>
                <a:hlinkClick r:id="rId3"/>
              </a:rPr>
              <a:t>https://www.consumerfinance.gov/compliance/compliance-resources/deposit-accounts-resources/electronic-fund-transfers/electronic-fund-transfers-faqs/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8844" y="1870862"/>
            <a:ext cx="2936875" cy="620395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201295" rIns="0" bIns="0" rtlCol="0">
            <a:spAutoFit/>
          </a:bodyPr>
          <a:lstStyle/>
          <a:p>
            <a:pPr marL="793750">
              <a:lnSpc>
                <a:spcPct val="100000"/>
              </a:lnSpc>
              <a:spcBef>
                <a:spcPts val="1585"/>
              </a:spcBef>
            </a:pPr>
            <a:r>
              <a:rPr sz="1400" b="1" dirty="0">
                <a:solidFill>
                  <a:srgbClr val="636368"/>
                </a:solidFill>
                <a:latin typeface="Century Gothic"/>
                <a:cs typeface="Century Gothic"/>
              </a:rPr>
              <a:t>CFPB’s</a:t>
            </a:r>
            <a:r>
              <a:rPr sz="1400" b="1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636368"/>
                </a:solidFill>
                <a:latin typeface="Century Gothic"/>
                <a:cs typeface="Century Gothic"/>
              </a:rPr>
              <a:t>EFT</a:t>
            </a:r>
            <a:r>
              <a:rPr sz="1400" b="1" spc="-20" dirty="0">
                <a:solidFill>
                  <a:srgbClr val="636368"/>
                </a:solidFill>
                <a:latin typeface="Century Gothic"/>
                <a:cs typeface="Century Gothic"/>
              </a:rPr>
              <a:t> FAQs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8844" y="2640457"/>
            <a:ext cx="2936875" cy="2259330"/>
          </a:xfrm>
          <a:prstGeom prst="rect">
            <a:avLst/>
          </a:prstGeom>
          <a:solidFill>
            <a:srgbClr val="182F60"/>
          </a:solidFill>
          <a:ln w="12700">
            <a:solidFill>
              <a:srgbClr val="0E1F45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127000" marR="170180">
              <a:lnSpc>
                <a:spcPct val="100000"/>
              </a:lnSpc>
              <a:spcBef>
                <a:spcPts val="1145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CFPB’s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Electronic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Fund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Transfers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FAQs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clearly</a:t>
            </a:r>
            <a:r>
              <a:rPr sz="1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indicate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members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victimized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this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scam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entitled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Reg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protection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should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recredited.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4059554" cy="6346825"/>
          </a:xfrm>
          <a:custGeom>
            <a:avLst/>
            <a:gdLst/>
            <a:ahLst/>
            <a:cxnLst/>
            <a:rect l="l" t="t" r="r" b="b"/>
            <a:pathLst>
              <a:path w="4059554" h="6346825">
                <a:moveTo>
                  <a:pt x="4059047" y="0"/>
                </a:moveTo>
                <a:lnTo>
                  <a:pt x="0" y="0"/>
                </a:lnTo>
                <a:lnTo>
                  <a:pt x="0" y="6346825"/>
                </a:lnTo>
                <a:lnTo>
                  <a:pt x="4059047" y="6346825"/>
                </a:lnTo>
                <a:lnTo>
                  <a:pt x="4059047" y="0"/>
                </a:lnTo>
                <a:close/>
              </a:path>
            </a:pathLst>
          </a:custGeom>
          <a:solidFill>
            <a:srgbClr val="18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3935" y="828040"/>
            <a:ext cx="7160895" cy="346392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360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Properly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authenticate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enrolling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online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banking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through</a:t>
            </a:r>
            <a:endParaRPr sz="1600"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CU’s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website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avoid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sending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online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banking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enrollment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passcodes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via</a:t>
            </a:r>
            <a:endParaRPr sz="1600"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  <a:spcBef>
                <a:spcPts val="280"/>
              </a:spcBef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email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due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email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hacking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risk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860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Don’t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allow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“forgot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password”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feature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using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an</a:t>
            </a:r>
            <a:endParaRPr sz="1600"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  <a:spcBef>
                <a:spcPts val="275"/>
              </a:spcBef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unregistered</a:t>
            </a:r>
            <a:r>
              <a:rPr sz="1600" spc="-9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device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865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Deploy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more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secure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form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2-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factor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authentication</a:t>
            </a:r>
            <a:r>
              <a:rPr sz="1600" spc="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such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endParaRPr sz="1600"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token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or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push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notifications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dedicated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app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members’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device</a:t>
            </a:r>
            <a:endParaRPr sz="1600">
              <a:latin typeface="Century Gothic"/>
              <a:cs typeface="Century Gothic"/>
            </a:endParaRPr>
          </a:p>
          <a:p>
            <a:pPr marL="184785" marR="152400" indent="-172720">
              <a:lnSpc>
                <a:spcPct val="113700"/>
              </a:lnSpc>
              <a:spcBef>
                <a:spcPts val="615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Deploy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real-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time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monitoring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solution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behavioral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analytics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that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leverages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AI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machine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learning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(e.g.,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DataVisor)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875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Set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reasonable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monetary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limits,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including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member-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to-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transfers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865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Avoid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resetting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passwords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based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member’s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phone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request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4688" y="4467225"/>
            <a:ext cx="7376795" cy="285750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905"/>
              </a:lnSpc>
            </a:pPr>
            <a:r>
              <a:rPr sz="1600" b="1" dirty="0">
                <a:solidFill>
                  <a:srgbClr val="182F61"/>
                </a:solidFill>
                <a:latin typeface="Century Gothic"/>
                <a:cs typeface="Century Gothic"/>
              </a:rPr>
              <a:t>Important</a:t>
            </a:r>
            <a:r>
              <a:rPr sz="1600" b="1" spc="-6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182F61"/>
                </a:solidFill>
                <a:latin typeface="Century Gothic"/>
                <a:cs typeface="Century Gothic"/>
              </a:rPr>
              <a:t>fraud</a:t>
            </a:r>
            <a:r>
              <a:rPr sz="1600" b="1" spc="-6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182F61"/>
                </a:solidFill>
                <a:latin typeface="Century Gothic"/>
                <a:cs typeface="Century Gothic"/>
              </a:rPr>
              <a:t>rules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3935" y="4774209"/>
            <a:ext cx="7137400" cy="149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22960" indent="-172720">
              <a:lnSpc>
                <a:spcPct val="113700"/>
              </a:lnSpc>
              <a:spcBef>
                <a:spcPts val="100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Block/review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P2P,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wires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external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transfers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that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are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initiated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immediately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following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password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reset</a:t>
            </a:r>
            <a:endParaRPr sz="1600">
              <a:latin typeface="Century Gothic"/>
              <a:cs typeface="Century Gothic"/>
            </a:endParaRPr>
          </a:p>
          <a:p>
            <a:pPr marL="184785" marR="5080" indent="-172720">
              <a:lnSpc>
                <a:spcPct val="114100"/>
              </a:lnSpc>
              <a:spcBef>
                <a:spcPts val="605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Block/review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large-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dollar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member-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to-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 transfers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new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OR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create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rule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prevent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M2M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transfers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new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for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first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30-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60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days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opening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0" y="12"/>
            <a:ext cx="4059554" cy="6346825"/>
          </a:xfrm>
          <a:prstGeom prst="rect">
            <a:avLst/>
          </a:prstGeom>
          <a:ln w="12700">
            <a:solidFill>
              <a:srgbClr val="0E1F45"/>
            </a:solidFill>
          </a:ln>
        </p:spPr>
        <p:txBody>
          <a:bodyPr vert="horz" wrap="square" lIns="0" tIns="2305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14"/>
              </a:spcBef>
            </a:pPr>
            <a:endParaRPr sz="3600">
              <a:latin typeface="Times New Roman"/>
              <a:cs typeface="Times New Roman"/>
            </a:endParaRPr>
          </a:p>
          <a:p>
            <a:pPr marL="409575" marR="469265">
              <a:lnSpc>
                <a:spcPts val="3890"/>
              </a:lnSpc>
            </a:pPr>
            <a:r>
              <a:rPr sz="3600" dirty="0"/>
              <a:t>Risk</a:t>
            </a:r>
            <a:r>
              <a:rPr sz="3600" spc="-85" dirty="0"/>
              <a:t> </a:t>
            </a:r>
            <a:r>
              <a:rPr sz="3600" spc="-10" dirty="0"/>
              <a:t>mitigation strategies</a:t>
            </a:r>
            <a:endParaRPr sz="36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228" y="2017509"/>
            <a:ext cx="3296538" cy="365932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966" y="6529831"/>
            <a:ext cx="23075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Proprietary</a:t>
            </a:r>
            <a:r>
              <a:rPr sz="8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and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confidential.</a:t>
            </a:r>
            <a:r>
              <a:rPr sz="8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Do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not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distribute.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7561" y="553558"/>
            <a:ext cx="444500" cy="441959"/>
            <a:chOff x="707561" y="553558"/>
            <a:chExt cx="444500" cy="441959"/>
          </a:xfrm>
        </p:grpSpPr>
        <p:sp>
          <p:nvSpPr>
            <p:cNvPr id="4" name="object 4"/>
            <p:cNvSpPr/>
            <p:nvPr/>
          </p:nvSpPr>
          <p:spPr>
            <a:xfrm>
              <a:off x="707561" y="553558"/>
              <a:ext cx="335280" cy="92710"/>
            </a:xfrm>
            <a:custGeom>
              <a:avLst/>
              <a:gdLst/>
              <a:ahLst/>
              <a:cxnLst/>
              <a:rect l="l" t="t" r="r" b="b"/>
              <a:pathLst>
                <a:path w="335280" h="92709">
                  <a:moveTo>
                    <a:pt x="335041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335041" y="92361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0858" y="553558"/>
              <a:ext cx="81280" cy="92710"/>
            </a:xfrm>
            <a:custGeom>
              <a:avLst/>
              <a:gdLst/>
              <a:ahLst/>
              <a:cxnLst/>
              <a:rect l="l" t="t" r="r" b="b"/>
              <a:pathLst>
                <a:path w="81280" h="92709">
                  <a:moveTo>
                    <a:pt x="80732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80732" y="92361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561" y="670415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6089" y="670415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561" y="786871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320" y="786871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7561" y="903316"/>
              <a:ext cx="81280" cy="92075"/>
            </a:xfrm>
            <a:custGeom>
              <a:avLst/>
              <a:gdLst/>
              <a:ahLst/>
              <a:cxnLst/>
              <a:rect l="l" t="t" r="r" b="b"/>
              <a:pathLst>
                <a:path w="81279" h="92075">
                  <a:moveTo>
                    <a:pt x="8073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80732" y="91959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6550" y="903327"/>
              <a:ext cx="335280" cy="92075"/>
            </a:xfrm>
            <a:custGeom>
              <a:avLst/>
              <a:gdLst/>
              <a:ahLst/>
              <a:cxnLst/>
              <a:rect l="l" t="t" r="r" b="b"/>
              <a:pathLst>
                <a:path w="335280" h="92075">
                  <a:moveTo>
                    <a:pt x="335041" y="0"/>
                  </a:moveTo>
                  <a:lnTo>
                    <a:pt x="0" y="0"/>
                  </a:lnTo>
                  <a:lnTo>
                    <a:pt x="0" y="91949"/>
                  </a:lnTo>
                  <a:lnTo>
                    <a:pt x="335041" y="91949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37680" y="642305"/>
            <a:ext cx="1485265" cy="339725"/>
            <a:chOff x="1337680" y="642305"/>
            <a:chExt cx="1485265" cy="339725"/>
          </a:xfrm>
        </p:grpSpPr>
        <p:sp>
          <p:nvSpPr>
            <p:cNvPr id="13" name="object 13"/>
            <p:cNvSpPr/>
            <p:nvPr/>
          </p:nvSpPr>
          <p:spPr>
            <a:xfrm>
              <a:off x="1337680" y="646321"/>
              <a:ext cx="191770" cy="257175"/>
            </a:xfrm>
            <a:custGeom>
              <a:avLst/>
              <a:gdLst/>
              <a:ahLst/>
              <a:cxnLst/>
              <a:rect l="l" t="t" r="r" b="b"/>
              <a:pathLst>
                <a:path w="191769" h="257175">
                  <a:moveTo>
                    <a:pt x="191740" y="0"/>
                  </a:moveTo>
                  <a:lnTo>
                    <a:pt x="0" y="0"/>
                  </a:lnTo>
                  <a:lnTo>
                    <a:pt x="0" y="40558"/>
                  </a:lnTo>
                  <a:lnTo>
                    <a:pt x="74677" y="40558"/>
                  </a:lnTo>
                  <a:lnTo>
                    <a:pt x="74677" y="256603"/>
                  </a:lnTo>
                  <a:lnTo>
                    <a:pt x="117062" y="256603"/>
                  </a:lnTo>
                  <a:lnTo>
                    <a:pt x="117062" y="40558"/>
                  </a:lnTo>
                  <a:lnTo>
                    <a:pt x="191740" y="40558"/>
                  </a:lnTo>
                  <a:lnTo>
                    <a:pt x="191740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733" y="720210"/>
              <a:ext cx="103338" cy="1831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4153" y="722218"/>
              <a:ext cx="160254" cy="1843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39839" y="642305"/>
              <a:ext cx="177800" cy="266065"/>
            </a:xfrm>
            <a:custGeom>
              <a:avLst/>
              <a:gdLst/>
              <a:ahLst/>
              <a:cxnLst/>
              <a:rect l="l" t="t" r="r" b="b"/>
              <a:pathLst>
                <a:path w="177800" h="266065">
                  <a:moveTo>
                    <a:pt x="92439" y="0"/>
                  </a:moveTo>
                  <a:lnTo>
                    <a:pt x="59288" y="4969"/>
                  </a:lnTo>
                  <a:lnTo>
                    <a:pt x="32797" y="19275"/>
                  </a:lnTo>
                  <a:lnTo>
                    <a:pt x="15238" y="42014"/>
                  </a:lnTo>
                  <a:lnTo>
                    <a:pt x="8880" y="72282"/>
                  </a:lnTo>
                  <a:lnTo>
                    <a:pt x="12671" y="96226"/>
                  </a:lnTo>
                  <a:lnTo>
                    <a:pt x="24068" y="115953"/>
                  </a:lnTo>
                  <a:lnTo>
                    <a:pt x="43110" y="131916"/>
                  </a:lnTo>
                  <a:lnTo>
                    <a:pt x="69833" y="144565"/>
                  </a:lnTo>
                  <a:lnTo>
                    <a:pt x="98090" y="154604"/>
                  </a:lnTo>
                  <a:lnTo>
                    <a:pt x="114218" y="161876"/>
                  </a:lnTo>
                  <a:lnTo>
                    <a:pt x="125690" y="170617"/>
                  </a:lnTo>
                  <a:lnTo>
                    <a:pt x="132546" y="181089"/>
                  </a:lnTo>
                  <a:lnTo>
                    <a:pt x="134823" y="193557"/>
                  </a:lnTo>
                  <a:lnTo>
                    <a:pt x="131676" y="206645"/>
                  </a:lnTo>
                  <a:lnTo>
                    <a:pt x="122966" y="216647"/>
                  </a:lnTo>
                  <a:lnTo>
                    <a:pt x="109790" y="223034"/>
                  </a:lnTo>
                  <a:lnTo>
                    <a:pt x="93246" y="225281"/>
                  </a:lnTo>
                  <a:lnTo>
                    <a:pt x="75226" y="223016"/>
                  </a:lnTo>
                  <a:lnTo>
                    <a:pt x="58985" y="216496"/>
                  </a:lnTo>
                  <a:lnTo>
                    <a:pt x="44939" y="206137"/>
                  </a:lnTo>
                  <a:lnTo>
                    <a:pt x="33504" y="192352"/>
                  </a:lnTo>
                  <a:lnTo>
                    <a:pt x="0" y="219257"/>
                  </a:lnTo>
                  <a:lnTo>
                    <a:pt x="15112" y="237993"/>
                  </a:lnTo>
                  <a:lnTo>
                    <a:pt x="36127" y="252588"/>
                  </a:lnTo>
                  <a:lnTo>
                    <a:pt x="61987" y="262062"/>
                  </a:lnTo>
                  <a:lnTo>
                    <a:pt x="91631" y="265438"/>
                  </a:lnTo>
                  <a:lnTo>
                    <a:pt x="126353" y="260155"/>
                  </a:lnTo>
                  <a:lnTo>
                    <a:pt x="153543" y="245159"/>
                  </a:lnTo>
                  <a:lnTo>
                    <a:pt x="171273" y="221729"/>
                  </a:lnTo>
                  <a:lnTo>
                    <a:pt x="177612" y="191147"/>
                  </a:lnTo>
                  <a:lnTo>
                    <a:pt x="173657" y="165296"/>
                  </a:lnTo>
                  <a:lnTo>
                    <a:pt x="161717" y="144565"/>
                  </a:lnTo>
                  <a:lnTo>
                    <a:pt x="142588" y="128352"/>
                  </a:lnTo>
                  <a:lnTo>
                    <a:pt x="117062" y="116053"/>
                  </a:lnTo>
                  <a:lnTo>
                    <a:pt x="90824" y="106416"/>
                  </a:lnTo>
                  <a:lnTo>
                    <a:pt x="73466" y="99231"/>
                  </a:lnTo>
                  <a:lnTo>
                    <a:pt x="61256" y="91407"/>
                  </a:lnTo>
                  <a:lnTo>
                    <a:pt x="54040" y="81851"/>
                  </a:lnTo>
                  <a:lnTo>
                    <a:pt x="51669" y="69471"/>
                  </a:lnTo>
                  <a:lnTo>
                    <a:pt x="54910" y="57035"/>
                  </a:lnTo>
                  <a:lnTo>
                    <a:pt x="63678" y="47686"/>
                  </a:lnTo>
                  <a:lnTo>
                    <a:pt x="76532" y="41801"/>
                  </a:lnTo>
                  <a:lnTo>
                    <a:pt x="92035" y="39755"/>
                  </a:lnTo>
                  <a:lnTo>
                    <a:pt x="106195" y="41311"/>
                  </a:lnTo>
                  <a:lnTo>
                    <a:pt x="119030" y="45879"/>
                  </a:lnTo>
                  <a:lnTo>
                    <a:pt x="130579" y="53308"/>
                  </a:lnTo>
                  <a:lnTo>
                    <a:pt x="140878" y="63448"/>
                  </a:lnTo>
                  <a:lnTo>
                    <a:pt x="170346" y="34936"/>
                  </a:lnTo>
                  <a:lnTo>
                    <a:pt x="154653" y="20160"/>
                  </a:lnTo>
                  <a:lnTo>
                    <a:pt x="136236" y="9185"/>
                  </a:lnTo>
                  <a:lnTo>
                    <a:pt x="115397" y="2352"/>
                  </a:lnTo>
                  <a:lnTo>
                    <a:pt x="92439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4073" y="718604"/>
              <a:ext cx="185281" cy="18793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88412" y="718616"/>
              <a:ext cx="394970" cy="263525"/>
            </a:xfrm>
            <a:custGeom>
              <a:avLst/>
              <a:gdLst/>
              <a:ahLst/>
              <a:cxnLst/>
              <a:rect l="l" t="t" r="r" b="b"/>
              <a:pathLst>
                <a:path w="394969" h="263525">
                  <a:moveTo>
                    <a:pt x="184873" y="3606"/>
                  </a:moveTo>
                  <a:lnTo>
                    <a:pt x="148551" y="3606"/>
                  </a:lnTo>
                  <a:lnTo>
                    <a:pt x="148551" y="91147"/>
                  </a:lnTo>
                  <a:lnTo>
                    <a:pt x="144411" y="113360"/>
                  </a:lnTo>
                  <a:lnTo>
                    <a:pt x="133007" y="130911"/>
                  </a:lnTo>
                  <a:lnTo>
                    <a:pt x="115849" y="142430"/>
                  </a:lnTo>
                  <a:lnTo>
                    <a:pt x="94462" y="146570"/>
                  </a:lnTo>
                  <a:lnTo>
                    <a:pt x="73063" y="142430"/>
                  </a:lnTo>
                  <a:lnTo>
                    <a:pt x="55905" y="130911"/>
                  </a:lnTo>
                  <a:lnTo>
                    <a:pt x="44500" y="113360"/>
                  </a:lnTo>
                  <a:lnTo>
                    <a:pt x="40436" y="91554"/>
                  </a:lnTo>
                  <a:lnTo>
                    <a:pt x="40360" y="91147"/>
                  </a:lnTo>
                  <a:lnTo>
                    <a:pt x="44450" y="68935"/>
                  </a:lnTo>
                  <a:lnTo>
                    <a:pt x="55753" y="51396"/>
                  </a:lnTo>
                  <a:lnTo>
                    <a:pt x="72898" y="39878"/>
                  </a:lnTo>
                  <a:lnTo>
                    <a:pt x="94462" y="35737"/>
                  </a:lnTo>
                  <a:lnTo>
                    <a:pt x="116027" y="39878"/>
                  </a:lnTo>
                  <a:lnTo>
                    <a:pt x="133159" y="51396"/>
                  </a:lnTo>
                  <a:lnTo>
                    <a:pt x="144462" y="68935"/>
                  </a:lnTo>
                  <a:lnTo>
                    <a:pt x="148551" y="91147"/>
                  </a:lnTo>
                  <a:lnTo>
                    <a:pt x="148551" y="3606"/>
                  </a:lnTo>
                  <a:lnTo>
                    <a:pt x="144919" y="3606"/>
                  </a:lnTo>
                  <a:lnTo>
                    <a:pt x="144919" y="27698"/>
                  </a:lnTo>
                  <a:lnTo>
                    <a:pt x="134759" y="16764"/>
                  </a:lnTo>
                  <a:lnTo>
                    <a:pt x="121145" y="7975"/>
                  </a:lnTo>
                  <a:lnTo>
                    <a:pt x="104889" y="2120"/>
                  </a:lnTo>
                  <a:lnTo>
                    <a:pt x="86791" y="0"/>
                  </a:lnTo>
                  <a:lnTo>
                    <a:pt x="52616" y="7124"/>
                  </a:lnTo>
                  <a:lnTo>
                    <a:pt x="25082" y="26644"/>
                  </a:lnTo>
                  <a:lnTo>
                    <a:pt x="6692" y="55727"/>
                  </a:lnTo>
                  <a:lnTo>
                    <a:pt x="76" y="91147"/>
                  </a:lnTo>
                  <a:lnTo>
                    <a:pt x="0" y="91554"/>
                  </a:lnTo>
                  <a:lnTo>
                    <a:pt x="6692" y="127609"/>
                  </a:lnTo>
                  <a:lnTo>
                    <a:pt x="25082" y="156806"/>
                  </a:lnTo>
                  <a:lnTo>
                    <a:pt x="52616" y="176377"/>
                  </a:lnTo>
                  <a:lnTo>
                    <a:pt x="86791" y="183515"/>
                  </a:lnTo>
                  <a:lnTo>
                    <a:pt x="104889" y="181381"/>
                  </a:lnTo>
                  <a:lnTo>
                    <a:pt x="121145" y="175475"/>
                  </a:lnTo>
                  <a:lnTo>
                    <a:pt x="134759" y="166573"/>
                  </a:lnTo>
                  <a:lnTo>
                    <a:pt x="144919" y="155397"/>
                  </a:lnTo>
                  <a:lnTo>
                    <a:pt x="144919" y="171869"/>
                  </a:lnTo>
                  <a:lnTo>
                    <a:pt x="140601" y="196062"/>
                  </a:lnTo>
                  <a:lnTo>
                    <a:pt x="128866" y="213664"/>
                  </a:lnTo>
                  <a:lnTo>
                    <a:pt x="111531" y="224434"/>
                  </a:lnTo>
                  <a:lnTo>
                    <a:pt x="90424" y="228079"/>
                  </a:lnTo>
                  <a:lnTo>
                    <a:pt x="72961" y="226250"/>
                  </a:lnTo>
                  <a:lnTo>
                    <a:pt x="57023" y="220992"/>
                  </a:lnTo>
                  <a:lnTo>
                    <a:pt x="42913" y="212763"/>
                  </a:lnTo>
                  <a:lnTo>
                    <a:pt x="30276" y="201574"/>
                  </a:lnTo>
                  <a:lnTo>
                    <a:pt x="6057" y="230085"/>
                  </a:lnTo>
                  <a:lnTo>
                    <a:pt x="21793" y="243763"/>
                  </a:lnTo>
                  <a:lnTo>
                    <a:pt x="41783" y="254279"/>
                  </a:lnTo>
                  <a:lnTo>
                    <a:pt x="65087" y="261035"/>
                  </a:lnTo>
                  <a:lnTo>
                    <a:pt x="90830" y="263410"/>
                  </a:lnTo>
                  <a:lnTo>
                    <a:pt x="128168" y="257975"/>
                  </a:lnTo>
                  <a:lnTo>
                    <a:pt x="157988" y="241274"/>
                  </a:lnTo>
                  <a:lnTo>
                    <a:pt x="167132" y="228079"/>
                  </a:lnTo>
                  <a:lnTo>
                    <a:pt x="177736" y="212763"/>
                  </a:lnTo>
                  <a:lnTo>
                    <a:pt x="184873" y="171869"/>
                  </a:lnTo>
                  <a:lnTo>
                    <a:pt x="184873" y="155397"/>
                  </a:lnTo>
                  <a:lnTo>
                    <a:pt x="184873" y="146570"/>
                  </a:lnTo>
                  <a:lnTo>
                    <a:pt x="184873" y="35737"/>
                  </a:lnTo>
                  <a:lnTo>
                    <a:pt x="184873" y="27698"/>
                  </a:lnTo>
                  <a:lnTo>
                    <a:pt x="184873" y="3606"/>
                  </a:lnTo>
                  <a:close/>
                </a:path>
                <a:path w="394969" h="263525">
                  <a:moveTo>
                    <a:pt x="394385" y="89547"/>
                  </a:moveTo>
                  <a:lnTo>
                    <a:pt x="391490" y="73482"/>
                  </a:lnTo>
                  <a:lnTo>
                    <a:pt x="387451" y="50990"/>
                  </a:lnTo>
                  <a:lnTo>
                    <a:pt x="375615" y="33324"/>
                  </a:lnTo>
                  <a:lnTo>
                    <a:pt x="368642" y="22936"/>
                  </a:lnTo>
                  <a:lnTo>
                    <a:pt x="354012" y="13906"/>
                  </a:lnTo>
                  <a:lnTo>
                    <a:pt x="354012" y="73482"/>
                  </a:lnTo>
                  <a:lnTo>
                    <a:pt x="253504" y="73482"/>
                  </a:lnTo>
                  <a:lnTo>
                    <a:pt x="288518" y="36042"/>
                  </a:lnTo>
                  <a:lnTo>
                    <a:pt x="305574" y="33324"/>
                  </a:lnTo>
                  <a:lnTo>
                    <a:pt x="322948" y="36042"/>
                  </a:lnTo>
                  <a:lnTo>
                    <a:pt x="322440" y="36042"/>
                  </a:lnTo>
                  <a:lnTo>
                    <a:pt x="336753" y="43611"/>
                  </a:lnTo>
                  <a:lnTo>
                    <a:pt x="347802" y="56197"/>
                  </a:lnTo>
                  <a:lnTo>
                    <a:pt x="354012" y="73482"/>
                  </a:lnTo>
                  <a:lnTo>
                    <a:pt x="354012" y="13906"/>
                  </a:lnTo>
                  <a:lnTo>
                    <a:pt x="340906" y="5803"/>
                  </a:lnTo>
                  <a:lnTo>
                    <a:pt x="307187" y="0"/>
                  </a:lnTo>
                  <a:lnTo>
                    <a:pt x="269252" y="7213"/>
                  </a:lnTo>
                  <a:lnTo>
                    <a:pt x="239268" y="27051"/>
                  </a:lnTo>
                  <a:lnTo>
                    <a:pt x="219430" y="56743"/>
                  </a:lnTo>
                  <a:lnTo>
                    <a:pt x="211924" y="93560"/>
                  </a:lnTo>
                  <a:lnTo>
                    <a:pt x="218960" y="131457"/>
                  </a:lnTo>
                  <a:lnTo>
                    <a:pt x="238569" y="161175"/>
                  </a:lnTo>
                  <a:lnTo>
                    <a:pt x="268465" y="180581"/>
                  </a:lnTo>
                  <a:lnTo>
                    <a:pt x="306374" y="187528"/>
                  </a:lnTo>
                  <a:lnTo>
                    <a:pt x="333222" y="184619"/>
                  </a:lnTo>
                  <a:lnTo>
                    <a:pt x="356082" y="176288"/>
                  </a:lnTo>
                  <a:lnTo>
                    <a:pt x="374777" y="163131"/>
                  </a:lnTo>
                  <a:lnTo>
                    <a:pt x="384492" y="151384"/>
                  </a:lnTo>
                  <a:lnTo>
                    <a:pt x="389128" y="145757"/>
                  </a:lnTo>
                  <a:lnTo>
                    <a:pt x="358851" y="124079"/>
                  </a:lnTo>
                  <a:lnTo>
                    <a:pt x="350443" y="134950"/>
                  </a:lnTo>
                  <a:lnTo>
                    <a:pt x="339077" y="143611"/>
                  </a:lnTo>
                  <a:lnTo>
                    <a:pt x="324688" y="149326"/>
                  </a:lnTo>
                  <a:lnTo>
                    <a:pt x="307187" y="151384"/>
                  </a:lnTo>
                  <a:lnTo>
                    <a:pt x="286105" y="147904"/>
                  </a:lnTo>
                  <a:lnTo>
                    <a:pt x="268744" y="138036"/>
                  </a:lnTo>
                  <a:lnTo>
                    <a:pt x="256667" y="122580"/>
                  </a:lnTo>
                  <a:lnTo>
                    <a:pt x="251485" y="102400"/>
                  </a:lnTo>
                  <a:lnTo>
                    <a:pt x="393979" y="102400"/>
                  </a:lnTo>
                  <a:lnTo>
                    <a:pt x="394385" y="96774"/>
                  </a:lnTo>
                  <a:lnTo>
                    <a:pt x="394385" y="895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5524" y="672022"/>
              <a:ext cx="129172" cy="23250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59789" y="66278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889" y="0"/>
                  </a:moveTo>
                  <a:lnTo>
                    <a:pt x="19413" y="2472"/>
                  </a:lnTo>
                  <a:lnTo>
                    <a:pt x="9284" y="9236"/>
                  </a:lnTo>
                  <a:lnTo>
                    <a:pt x="2485" y="19313"/>
                  </a:lnTo>
                  <a:lnTo>
                    <a:pt x="0" y="31724"/>
                  </a:lnTo>
                  <a:lnTo>
                    <a:pt x="2478" y="43902"/>
                  </a:lnTo>
                  <a:lnTo>
                    <a:pt x="9233" y="53860"/>
                  </a:lnTo>
                  <a:lnTo>
                    <a:pt x="19243" y="60580"/>
                  </a:lnTo>
                  <a:lnTo>
                    <a:pt x="31485" y="63046"/>
                  </a:lnTo>
                  <a:lnTo>
                    <a:pt x="43728" y="60580"/>
                  </a:lnTo>
                  <a:lnTo>
                    <a:pt x="46634" y="58629"/>
                  </a:lnTo>
                  <a:lnTo>
                    <a:pt x="31485" y="58629"/>
                  </a:lnTo>
                  <a:lnTo>
                    <a:pt x="21192" y="56514"/>
                  </a:lnTo>
                  <a:lnTo>
                    <a:pt x="12715" y="50748"/>
                  </a:lnTo>
                  <a:lnTo>
                    <a:pt x="6963" y="42196"/>
                  </a:lnTo>
                  <a:lnTo>
                    <a:pt x="4925" y="32125"/>
                  </a:lnTo>
                  <a:lnTo>
                    <a:pt x="4843" y="31724"/>
                  </a:lnTo>
                  <a:lnTo>
                    <a:pt x="6879" y="21251"/>
                  </a:lnTo>
                  <a:lnTo>
                    <a:pt x="6912" y="21082"/>
                  </a:lnTo>
                  <a:lnTo>
                    <a:pt x="12513" y="12699"/>
                  </a:lnTo>
                  <a:lnTo>
                    <a:pt x="12614" y="12549"/>
                  </a:lnTo>
                  <a:lnTo>
                    <a:pt x="21106" y="6933"/>
                  </a:lnTo>
                  <a:lnTo>
                    <a:pt x="20898" y="6933"/>
                  </a:lnTo>
                  <a:lnTo>
                    <a:pt x="31889" y="4818"/>
                  </a:lnTo>
                  <a:lnTo>
                    <a:pt x="46965" y="4818"/>
                  </a:lnTo>
                  <a:lnTo>
                    <a:pt x="43898" y="2698"/>
                  </a:lnTo>
                  <a:lnTo>
                    <a:pt x="31889" y="0"/>
                  </a:lnTo>
                  <a:close/>
                </a:path>
                <a:path w="63500" h="63500">
                  <a:moveTo>
                    <a:pt x="46965" y="4818"/>
                  </a:moveTo>
                  <a:lnTo>
                    <a:pt x="31889" y="4818"/>
                  </a:lnTo>
                  <a:lnTo>
                    <a:pt x="41949" y="6933"/>
                  </a:lnTo>
                  <a:lnTo>
                    <a:pt x="50306" y="12699"/>
                  </a:lnTo>
                  <a:lnTo>
                    <a:pt x="55901" y="21082"/>
                  </a:lnTo>
                  <a:lnTo>
                    <a:pt x="56014" y="21251"/>
                  </a:lnTo>
                  <a:lnTo>
                    <a:pt x="58127" y="31724"/>
                  </a:lnTo>
                  <a:lnTo>
                    <a:pt x="56065" y="42196"/>
                  </a:lnTo>
                  <a:lnTo>
                    <a:pt x="50407" y="50748"/>
                  </a:lnTo>
                  <a:lnTo>
                    <a:pt x="41949" y="56514"/>
                  </a:lnTo>
                  <a:lnTo>
                    <a:pt x="31485" y="58629"/>
                  </a:lnTo>
                  <a:lnTo>
                    <a:pt x="46634" y="58629"/>
                  </a:lnTo>
                  <a:lnTo>
                    <a:pt x="53737" y="53860"/>
                  </a:lnTo>
                  <a:lnTo>
                    <a:pt x="60492" y="43902"/>
                  </a:lnTo>
                  <a:lnTo>
                    <a:pt x="62889" y="32125"/>
                  </a:lnTo>
                  <a:lnTo>
                    <a:pt x="62971" y="31724"/>
                  </a:lnTo>
                  <a:lnTo>
                    <a:pt x="60499" y="19538"/>
                  </a:lnTo>
                  <a:lnTo>
                    <a:pt x="53788" y="9537"/>
                  </a:lnTo>
                  <a:lnTo>
                    <a:pt x="46965" y="4818"/>
                  </a:lnTo>
                  <a:close/>
                </a:path>
                <a:path w="63500" h="63500">
                  <a:moveTo>
                    <a:pt x="37540" y="14456"/>
                  </a:moveTo>
                  <a:lnTo>
                    <a:pt x="17357" y="14456"/>
                  </a:lnTo>
                  <a:lnTo>
                    <a:pt x="17357" y="48991"/>
                  </a:lnTo>
                  <a:lnTo>
                    <a:pt x="23008" y="48991"/>
                  </a:lnTo>
                  <a:lnTo>
                    <a:pt x="23008" y="34535"/>
                  </a:lnTo>
                  <a:lnTo>
                    <a:pt x="44604" y="34535"/>
                  </a:lnTo>
                  <a:lnTo>
                    <a:pt x="44403" y="33731"/>
                  </a:lnTo>
                  <a:lnTo>
                    <a:pt x="40770" y="32125"/>
                  </a:lnTo>
                  <a:lnTo>
                    <a:pt x="44403" y="30519"/>
                  </a:lnTo>
                  <a:lnTo>
                    <a:pt x="44672" y="30117"/>
                  </a:lnTo>
                  <a:lnTo>
                    <a:pt x="23008" y="30117"/>
                  </a:lnTo>
                  <a:lnTo>
                    <a:pt x="23008" y="19313"/>
                  </a:lnTo>
                  <a:lnTo>
                    <a:pt x="45347" y="19313"/>
                  </a:lnTo>
                  <a:lnTo>
                    <a:pt x="44403" y="17669"/>
                  </a:lnTo>
                  <a:lnTo>
                    <a:pt x="41577" y="16062"/>
                  </a:lnTo>
                  <a:lnTo>
                    <a:pt x="39559" y="14858"/>
                  </a:lnTo>
                  <a:lnTo>
                    <a:pt x="37540" y="14456"/>
                  </a:lnTo>
                  <a:close/>
                </a:path>
                <a:path w="63500" h="63500">
                  <a:moveTo>
                    <a:pt x="44604" y="34535"/>
                  </a:moveTo>
                  <a:lnTo>
                    <a:pt x="38348" y="34535"/>
                  </a:lnTo>
                  <a:lnTo>
                    <a:pt x="39559" y="35739"/>
                  </a:lnTo>
                  <a:lnTo>
                    <a:pt x="39854" y="42196"/>
                  </a:lnTo>
                  <a:lnTo>
                    <a:pt x="39962" y="44574"/>
                  </a:lnTo>
                  <a:lnTo>
                    <a:pt x="40063" y="46983"/>
                  </a:lnTo>
                  <a:lnTo>
                    <a:pt x="40265" y="47786"/>
                  </a:lnTo>
                  <a:lnTo>
                    <a:pt x="40366" y="48188"/>
                  </a:lnTo>
                  <a:lnTo>
                    <a:pt x="41173" y="48991"/>
                  </a:lnTo>
                  <a:lnTo>
                    <a:pt x="48036" y="48991"/>
                  </a:lnTo>
                  <a:lnTo>
                    <a:pt x="46825" y="47786"/>
                  </a:lnTo>
                  <a:lnTo>
                    <a:pt x="46421" y="46983"/>
                  </a:lnTo>
                  <a:lnTo>
                    <a:pt x="46017" y="45377"/>
                  </a:lnTo>
                  <a:lnTo>
                    <a:pt x="45614" y="42566"/>
                  </a:lnTo>
                  <a:lnTo>
                    <a:pt x="44851" y="35739"/>
                  </a:lnTo>
                  <a:lnTo>
                    <a:pt x="44806" y="35338"/>
                  </a:lnTo>
                  <a:lnTo>
                    <a:pt x="44604" y="34535"/>
                  </a:lnTo>
                  <a:close/>
                </a:path>
                <a:path w="63500" h="63500">
                  <a:moveTo>
                    <a:pt x="45347" y="19313"/>
                  </a:moveTo>
                  <a:lnTo>
                    <a:pt x="38395" y="19313"/>
                  </a:lnTo>
                  <a:lnTo>
                    <a:pt x="40366" y="20881"/>
                  </a:lnTo>
                  <a:lnTo>
                    <a:pt x="40366" y="28511"/>
                  </a:lnTo>
                  <a:lnTo>
                    <a:pt x="38348" y="30117"/>
                  </a:lnTo>
                  <a:lnTo>
                    <a:pt x="44672" y="30117"/>
                  </a:lnTo>
                  <a:lnTo>
                    <a:pt x="46017" y="28109"/>
                  </a:lnTo>
                  <a:lnTo>
                    <a:pt x="46017" y="20480"/>
                  </a:lnTo>
                  <a:lnTo>
                    <a:pt x="45347" y="19313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xfrm>
            <a:off x="625246" y="2979165"/>
            <a:ext cx="7607934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z="4800" dirty="0">
                <a:solidFill>
                  <a:srgbClr val="182F60"/>
                </a:solidFill>
              </a:rPr>
              <a:t>Interactive</a:t>
            </a:r>
            <a:r>
              <a:rPr sz="4800" spc="-85" dirty="0">
                <a:solidFill>
                  <a:srgbClr val="182F60"/>
                </a:solidFill>
              </a:rPr>
              <a:t> </a:t>
            </a:r>
            <a:r>
              <a:rPr sz="4800" dirty="0">
                <a:solidFill>
                  <a:srgbClr val="182F60"/>
                </a:solidFill>
              </a:rPr>
              <a:t>teller</a:t>
            </a:r>
            <a:r>
              <a:rPr sz="4800" spc="-80" dirty="0">
                <a:solidFill>
                  <a:srgbClr val="182F60"/>
                </a:solidFill>
              </a:rPr>
              <a:t> </a:t>
            </a:r>
            <a:r>
              <a:rPr sz="4800" spc="-10" dirty="0">
                <a:solidFill>
                  <a:srgbClr val="182F60"/>
                </a:solidFill>
              </a:rPr>
              <a:t>machine </a:t>
            </a:r>
            <a:r>
              <a:rPr sz="4800" dirty="0">
                <a:solidFill>
                  <a:srgbClr val="182F60"/>
                </a:solidFill>
              </a:rPr>
              <a:t>(ITM) </a:t>
            </a:r>
            <a:r>
              <a:rPr sz="4800" spc="-10" dirty="0">
                <a:solidFill>
                  <a:srgbClr val="182F60"/>
                </a:solidFill>
              </a:rPr>
              <a:t>fraud</a:t>
            </a:r>
            <a:endParaRPr sz="4800"/>
          </a:p>
        </p:txBody>
      </p:sp>
      <p:grpSp>
        <p:nvGrpSpPr>
          <p:cNvPr id="22" name="object 22"/>
          <p:cNvGrpSpPr/>
          <p:nvPr/>
        </p:nvGrpSpPr>
        <p:grpSpPr>
          <a:xfrm>
            <a:off x="10249100" y="1647649"/>
            <a:ext cx="1374140" cy="1377315"/>
            <a:chOff x="10249100" y="1647649"/>
            <a:chExt cx="1374140" cy="1377315"/>
          </a:xfrm>
        </p:grpSpPr>
        <p:sp>
          <p:nvSpPr>
            <p:cNvPr id="23" name="object 23"/>
            <p:cNvSpPr/>
            <p:nvPr/>
          </p:nvSpPr>
          <p:spPr>
            <a:xfrm>
              <a:off x="10249100" y="1647649"/>
              <a:ext cx="1374140" cy="1377315"/>
            </a:xfrm>
            <a:custGeom>
              <a:avLst/>
              <a:gdLst/>
              <a:ahLst/>
              <a:cxnLst/>
              <a:rect l="l" t="t" r="r" b="b"/>
              <a:pathLst>
                <a:path w="1374140" h="1377314">
                  <a:moveTo>
                    <a:pt x="869477" y="830847"/>
                  </a:moveTo>
                  <a:lnTo>
                    <a:pt x="792483" y="830847"/>
                  </a:lnTo>
                  <a:lnTo>
                    <a:pt x="883704" y="921898"/>
                  </a:lnTo>
                  <a:lnTo>
                    <a:pt x="815288" y="990186"/>
                  </a:lnTo>
                  <a:lnTo>
                    <a:pt x="1202999" y="1377143"/>
                  </a:lnTo>
                  <a:lnTo>
                    <a:pt x="1282814" y="1297469"/>
                  </a:lnTo>
                  <a:lnTo>
                    <a:pt x="1202999" y="1297469"/>
                  </a:lnTo>
                  <a:lnTo>
                    <a:pt x="892258" y="990186"/>
                  </a:lnTo>
                  <a:lnTo>
                    <a:pt x="983479" y="899135"/>
                  </a:lnTo>
                  <a:lnTo>
                    <a:pt x="1063897" y="899135"/>
                  </a:lnTo>
                  <a:lnTo>
                    <a:pt x="1046662" y="882057"/>
                  </a:lnTo>
                  <a:lnTo>
                    <a:pt x="920783" y="882057"/>
                  </a:lnTo>
                  <a:lnTo>
                    <a:pt x="869477" y="830847"/>
                  </a:lnTo>
                  <a:close/>
                </a:path>
                <a:path w="1374140" h="1377314">
                  <a:moveTo>
                    <a:pt x="1063897" y="899135"/>
                  </a:moveTo>
                  <a:lnTo>
                    <a:pt x="983479" y="899135"/>
                  </a:lnTo>
                  <a:lnTo>
                    <a:pt x="1291360" y="1209273"/>
                  </a:lnTo>
                  <a:lnTo>
                    <a:pt x="1202999" y="1297469"/>
                  </a:lnTo>
                  <a:lnTo>
                    <a:pt x="1282814" y="1297469"/>
                  </a:lnTo>
                  <a:lnTo>
                    <a:pt x="1374025" y="1206419"/>
                  </a:lnTo>
                  <a:lnTo>
                    <a:pt x="1063897" y="899135"/>
                  </a:lnTo>
                  <a:close/>
                </a:path>
                <a:path w="1374140" h="1377314">
                  <a:moveTo>
                    <a:pt x="476071" y="0"/>
                  </a:moveTo>
                  <a:lnTo>
                    <a:pt x="427504" y="2460"/>
                  </a:lnTo>
                  <a:lnTo>
                    <a:pt x="380315" y="9680"/>
                  </a:lnTo>
                  <a:lnTo>
                    <a:pt x="334746" y="21419"/>
                  </a:lnTo>
                  <a:lnTo>
                    <a:pt x="291039" y="37434"/>
                  </a:lnTo>
                  <a:lnTo>
                    <a:pt x="249438" y="57483"/>
                  </a:lnTo>
                  <a:lnTo>
                    <a:pt x="210183" y="81325"/>
                  </a:lnTo>
                  <a:lnTo>
                    <a:pt x="173518" y="108718"/>
                  </a:lnTo>
                  <a:lnTo>
                    <a:pt x="139684" y="139421"/>
                  </a:lnTo>
                  <a:lnTo>
                    <a:pt x="108923" y="173190"/>
                  </a:lnTo>
                  <a:lnTo>
                    <a:pt x="81478" y="209786"/>
                  </a:lnTo>
                  <a:lnTo>
                    <a:pt x="57591" y="248966"/>
                  </a:lnTo>
                  <a:lnTo>
                    <a:pt x="37504" y="290487"/>
                  </a:lnTo>
                  <a:lnTo>
                    <a:pt x="21459" y="334109"/>
                  </a:lnTo>
                  <a:lnTo>
                    <a:pt x="9699" y="379590"/>
                  </a:lnTo>
                  <a:lnTo>
                    <a:pt x="2465" y="426688"/>
                  </a:lnTo>
                  <a:lnTo>
                    <a:pt x="0" y="475160"/>
                  </a:lnTo>
                  <a:lnTo>
                    <a:pt x="2465" y="523637"/>
                  </a:lnTo>
                  <a:lnTo>
                    <a:pt x="9699" y="570739"/>
                  </a:lnTo>
                  <a:lnTo>
                    <a:pt x="21459" y="616223"/>
                  </a:lnTo>
                  <a:lnTo>
                    <a:pt x="37504" y="659847"/>
                  </a:lnTo>
                  <a:lnTo>
                    <a:pt x="57591" y="701371"/>
                  </a:lnTo>
                  <a:lnTo>
                    <a:pt x="81478" y="740553"/>
                  </a:lnTo>
                  <a:lnTo>
                    <a:pt x="108923" y="777150"/>
                  </a:lnTo>
                  <a:lnTo>
                    <a:pt x="139684" y="810921"/>
                  </a:lnTo>
                  <a:lnTo>
                    <a:pt x="173518" y="841624"/>
                  </a:lnTo>
                  <a:lnTo>
                    <a:pt x="210183" y="869018"/>
                  </a:lnTo>
                  <a:lnTo>
                    <a:pt x="249438" y="892861"/>
                  </a:lnTo>
                  <a:lnTo>
                    <a:pt x="291039" y="912911"/>
                  </a:lnTo>
                  <a:lnTo>
                    <a:pt x="334746" y="928926"/>
                  </a:lnTo>
                  <a:lnTo>
                    <a:pt x="380315" y="940664"/>
                  </a:lnTo>
                  <a:lnTo>
                    <a:pt x="427504" y="947885"/>
                  </a:lnTo>
                  <a:lnTo>
                    <a:pt x="476071" y="950345"/>
                  </a:lnTo>
                  <a:lnTo>
                    <a:pt x="526808" y="947608"/>
                  </a:lnTo>
                  <a:lnTo>
                    <a:pt x="576200" y="939594"/>
                  </a:lnTo>
                  <a:lnTo>
                    <a:pt x="623947" y="926604"/>
                  </a:lnTo>
                  <a:lnTo>
                    <a:pt x="669749" y="908936"/>
                  </a:lnTo>
                  <a:lnTo>
                    <a:pt x="694748" y="896281"/>
                  </a:lnTo>
                  <a:lnTo>
                    <a:pt x="473212" y="896281"/>
                  </a:lnTo>
                  <a:lnTo>
                    <a:pt x="424443" y="893460"/>
                  </a:lnTo>
                  <a:lnTo>
                    <a:pt x="377300" y="885207"/>
                  </a:lnTo>
                  <a:lnTo>
                    <a:pt x="332101" y="871840"/>
                  </a:lnTo>
                  <a:lnTo>
                    <a:pt x="289164" y="853677"/>
                  </a:lnTo>
                  <a:lnTo>
                    <a:pt x="248807" y="831034"/>
                  </a:lnTo>
                  <a:lnTo>
                    <a:pt x="211348" y="804228"/>
                  </a:lnTo>
                  <a:lnTo>
                    <a:pt x="177105" y="773578"/>
                  </a:lnTo>
                  <a:lnTo>
                    <a:pt x="146397" y="739400"/>
                  </a:lnTo>
                  <a:lnTo>
                    <a:pt x="119540" y="702011"/>
                  </a:lnTo>
                  <a:lnTo>
                    <a:pt x="96853" y="661729"/>
                  </a:lnTo>
                  <a:lnTo>
                    <a:pt x="78654" y="618872"/>
                  </a:lnTo>
                  <a:lnTo>
                    <a:pt x="65261" y="573755"/>
                  </a:lnTo>
                  <a:lnTo>
                    <a:pt x="56992" y="526697"/>
                  </a:lnTo>
                  <a:lnTo>
                    <a:pt x="54165" y="478015"/>
                  </a:lnTo>
                  <a:lnTo>
                    <a:pt x="56992" y="429332"/>
                  </a:lnTo>
                  <a:lnTo>
                    <a:pt x="65261" y="382274"/>
                  </a:lnTo>
                  <a:lnTo>
                    <a:pt x="78654" y="337158"/>
                  </a:lnTo>
                  <a:lnTo>
                    <a:pt x="96853" y="294300"/>
                  </a:lnTo>
                  <a:lnTo>
                    <a:pt x="119540" y="254018"/>
                  </a:lnTo>
                  <a:lnTo>
                    <a:pt x="146397" y="216629"/>
                  </a:lnTo>
                  <a:lnTo>
                    <a:pt x="177105" y="182451"/>
                  </a:lnTo>
                  <a:lnTo>
                    <a:pt x="211348" y="151801"/>
                  </a:lnTo>
                  <a:lnTo>
                    <a:pt x="248807" y="124996"/>
                  </a:lnTo>
                  <a:lnTo>
                    <a:pt x="289045" y="102419"/>
                  </a:lnTo>
                  <a:lnTo>
                    <a:pt x="332101" y="84189"/>
                  </a:lnTo>
                  <a:lnTo>
                    <a:pt x="377300" y="70823"/>
                  </a:lnTo>
                  <a:lnTo>
                    <a:pt x="424443" y="62570"/>
                  </a:lnTo>
                  <a:lnTo>
                    <a:pt x="473212" y="59748"/>
                  </a:lnTo>
                  <a:lnTo>
                    <a:pt x="1351220" y="59748"/>
                  </a:lnTo>
                  <a:lnTo>
                    <a:pt x="1351220" y="45525"/>
                  </a:lnTo>
                  <a:lnTo>
                    <a:pt x="675622" y="45525"/>
                  </a:lnTo>
                  <a:lnTo>
                    <a:pt x="629211" y="26400"/>
                  </a:lnTo>
                  <a:lnTo>
                    <a:pt x="580127" y="12085"/>
                  </a:lnTo>
                  <a:lnTo>
                    <a:pt x="528902" y="3109"/>
                  </a:lnTo>
                  <a:lnTo>
                    <a:pt x="476071" y="0"/>
                  </a:lnTo>
                  <a:close/>
                </a:path>
                <a:path w="1374140" h="1377314">
                  <a:moveTo>
                    <a:pt x="1351220" y="59748"/>
                  </a:moveTo>
                  <a:lnTo>
                    <a:pt x="473212" y="59748"/>
                  </a:lnTo>
                  <a:lnTo>
                    <a:pt x="521985" y="62570"/>
                  </a:lnTo>
                  <a:lnTo>
                    <a:pt x="569131" y="70823"/>
                  </a:lnTo>
                  <a:lnTo>
                    <a:pt x="614331" y="84189"/>
                  </a:lnTo>
                  <a:lnTo>
                    <a:pt x="657388" y="102419"/>
                  </a:lnTo>
                  <a:lnTo>
                    <a:pt x="697626" y="124996"/>
                  </a:lnTo>
                  <a:lnTo>
                    <a:pt x="735085" y="151801"/>
                  </a:lnTo>
                  <a:lnTo>
                    <a:pt x="769326" y="182451"/>
                  </a:lnTo>
                  <a:lnTo>
                    <a:pt x="800034" y="216629"/>
                  </a:lnTo>
                  <a:lnTo>
                    <a:pt x="826889" y="254018"/>
                  </a:lnTo>
                  <a:lnTo>
                    <a:pt x="849575" y="294300"/>
                  </a:lnTo>
                  <a:lnTo>
                    <a:pt x="867772" y="337158"/>
                  </a:lnTo>
                  <a:lnTo>
                    <a:pt x="881164" y="382274"/>
                  </a:lnTo>
                  <a:lnTo>
                    <a:pt x="889432" y="429332"/>
                  </a:lnTo>
                  <a:lnTo>
                    <a:pt x="892258" y="478015"/>
                  </a:lnTo>
                  <a:lnTo>
                    <a:pt x="889472" y="526697"/>
                  </a:lnTo>
                  <a:lnTo>
                    <a:pt x="881314" y="573755"/>
                  </a:lnTo>
                  <a:lnTo>
                    <a:pt x="868082" y="618872"/>
                  </a:lnTo>
                  <a:lnTo>
                    <a:pt x="850075" y="661729"/>
                  </a:lnTo>
                  <a:lnTo>
                    <a:pt x="827593" y="702011"/>
                  </a:lnTo>
                  <a:lnTo>
                    <a:pt x="800934" y="739400"/>
                  </a:lnTo>
                  <a:lnTo>
                    <a:pt x="770399" y="773578"/>
                  </a:lnTo>
                  <a:lnTo>
                    <a:pt x="736285" y="804228"/>
                  </a:lnTo>
                  <a:lnTo>
                    <a:pt x="698892" y="831034"/>
                  </a:lnTo>
                  <a:lnTo>
                    <a:pt x="658520" y="853677"/>
                  </a:lnTo>
                  <a:lnTo>
                    <a:pt x="615466" y="871840"/>
                  </a:lnTo>
                  <a:lnTo>
                    <a:pt x="570031" y="885207"/>
                  </a:lnTo>
                  <a:lnTo>
                    <a:pt x="522513" y="893460"/>
                  </a:lnTo>
                  <a:lnTo>
                    <a:pt x="473212" y="896281"/>
                  </a:lnTo>
                  <a:lnTo>
                    <a:pt x="694748" y="896281"/>
                  </a:lnTo>
                  <a:lnTo>
                    <a:pt x="713305" y="886887"/>
                  </a:lnTo>
                  <a:lnTo>
                    <a:pt x="754317" y="860758"/>
                  </a:lnTo>
                  <a:lnTo>
                    <a:pt x="792483" y="830847"/>
                  </a:lnTo>
                  <a:lnTo>
                    <a:pt x="869477" y="830847"/>
                  </a:lnTo>
                  <a:lnTo>
                    <a:pt x="829562" y="791007"/>
                  </a:lnTo>
                  <a:lnTo>
                    <a:pt x="861667" y="750073"/>
                  </a:lnTo>
                  <a:lnTo>
                    <a:pt x="889396" y="706003"/>
                  </a:lnTo>
                  <a:lnTo>
                    <a:pt x="912476" y="659065"/>
                  </a:lnTo>
                  <a:lnTo>
                    <a:pt x="930631" y="609531"/>
                  </a:lnTo>
                  <a:lnTo>
                    <a:pt x="943588" y="557672"/>
                  </a:lnTo>
                  <a:lnTo>
                    <a:pt x="1351220" y="557672"/>
                  </a:lnTo>
                  <a:lnTo>
                    <a:pt x="1351220" y="500777"/>
                  </a:lnTo>
                  <a:lnTo>
                    <a:pt x="949283" y="500777"/>
                  </a:lnTo>
                  <a:lnTo>
                    <a:pt x="949283" y="475160"/>
                  </a:lnTo>
                  <a:lnTo>
                    <a:pt x="948215" y="443198"/>
                  </a:lnTo>
                  <a:lnTo>
                    <a:pt x="945009" y="411499"/>
                  </a:lnTo>
                  <a:lnTo>
                    <a:pt x="939662" y="380335"/>
                  </a:lnTo>
                  <a:lnTo>
                    <a:pt x="932173" y="349978"/>
                  </a:lnTo>
                  <a:lnTo>
                    <a:pt x="1351220" y="349978"/>
                  </a:lnTo>
                  <a:lnTo>
                    <a:pt x="1351220" y="293059"/>
                  </a:lnTo>
                  <a:lnTo>
                    <a:pt x="915064" y="293059"/>
                  </a:lnTo>
                  <a:lnTo>
                    <a:pt x="893900" y="248376"/>
                  </a:lnTo>
                  <a:lnTo>
                    <a:pt x="868222" y="206698"/>
                  </a:lnTo>
                  <a:lnTo>
                    <a:pt x="838305" y="168299"/>
                  </a:lnTo>
                  <a:lnTo>
                    <a:pt x="804420" y="133448"/>
                  </a:lnTo>
                  <a:lnTo>
                    <a:pt x="766842" y="102419"/>
                  </a:lnTo>
                  <a:lnTo>
                    <a:pt x="1351220" y="102419"/>
                  </a:lnTo>
                  <a:lnTo>
                    <a:pt x="1351220" y="59748"/>
                  </a:lnTo>
                  <a:close/>
                </a:path>
                <a:path w="1374140" h="1377314">
                  <a:moveTo>
                    <a:pt x="983479" y="819454"/>
                  </a:moveTo>
                  <a:lnTo>
                    <a:pt x="920783" y="882057"/>
                  </a:lnTo>
                  <a:lnTo>
                    <a:pt x="1046662" y="882057"/>
                  </a:lnTo>
                  <a:lnTo>
                    <a:pt x="983479" y="819454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23010" y="1826896"/>
              <a:ext cx="598805" cy="597535"/>
            </a:xfrm>
            <a:custGeom>
              <a:avLst/>
              <a:gdLst/>
              <a:ahLst/>
              <a:cxnLst/>
              <a:rect l="l" t="t" r="r" b="b"/>
              <a:pathLst>
                <a:path w="598804" h="597535">
                  <a:moveTo>
                    <a:pt x="299302" y="0"/>
                  </a:moveTo>
                  <a:lnTo>
                    <a:pt x="250746" y="3909"/>
                  </a:lnTo>
                  <a:lnTo>
                    <a:pt x="204687" y="15229"/>
                  </a:lnTo>
                  <a:lnTo>
                    <a:pt x="161741" y="33344"/>
                  </a:lnTo>
                  <a:lnTo>
                    <a:pt x="122524" y="57639"/>
                  </a:lnTo>
                  <a:lnTo>
                    <a:pt x="87651" y="87500"/>
                  </a:lnTo>
                  <a:lnTo>
                    <a:pt x="57739" y="122311"/>
                  </a:lnTo>
                  <a:lnTo>
                    <a:pt x="33401" y="161459"/>
                  </a:lnTo>
                  <a:lnTo>
                    <a:pt x="15255" y="204327"/>
                  </a:lnTo>
                  <a:lnTo>
                    <a:pt x="3916" y="250302"/>
                  </a:lnTo>
                  <a:lnTo>
                    <a:pt x="0" y="298768"/>
                  </a:lnTo>
                  <a:lnTo>
                    <a:pt x="3916" y="347234"/>
                  </a:lnTo>
                  <a:lnTo>
                    <a:pt x="15255" y="393209"/>
                  </a:lnTo>
                  <a:lnTo>
                    <a:pt x="33401" y="436077"/>
                  </a:lnTo>
                  <a:lnTo>
                    <a:pt x="57739" y="475224"/>
                  </a:lnTo>
                  <a:lnTo>
                    <a:pt x="87651" y="510036"/>
                  </a:lnTo>
                  <a:lnTo>
                    <a:pt x="122524" y="539896"/>
                  </a:lnTo>
                  <a:lnTo>
                    <a:pt x="161741" y="564192"/>
                  </a:lnTo>
                  <a:lnTo>
                    <a:pt x="204687" y="582307"/>
                  </a:lnTo>
                  <a:lnTo>
                    <a:pt x="250746" y="593626"/>
                  </a:lnTo>
                  <a:lnTo>
                    <a:pt x="299302" y="597536"/>
                  </a:lnTo>
                  <a:lnTo>
                    <a:pt x="347864" y="593626"/>
                  </a:lnTo>
                  <a:lnTo>
                    <a:pt x="393928" y="582307"/>
                  </a:lnTo>
                  <a:lnTo>
                    <a:pt x="436878" y="564192"/>
                  </a:lnTo>
                  <a:lnTo>
                    <a:pt x="476098" y="539896"/>
                  </a:lnTo>
                  <a:lnTo>
                    <a:pt x="510973" y="510036"/>
                  </a:lnTo>
                  <a:lnTo>
                    <a:pt x="540887" y="475224"/>
                  </a:lnTo>
                  <a:lnTo>
                    <a:pt x="547995" y="463791"/>
                  </a:lnTo>
                  <a:lnTo>
                    <a:pt x="228051" y="463791"/>
                  </a:lnTo>
                  <a:lnTo>
                    <a:pt x="99751" y="332900"/>
                  </a:lnTo>
                  <a:lnTo>
                    <a:pt x="139666" y="293083"/>
                  </a:lnTo>
                  <a:lnTo>
                    <a:pt x="316411" y="293083"/>
                  </a:lnTo>
                  <a:lnTo>
                    <a:pt x="456102" y="153653"/>
                  </a:lnTo>
                  <a:lnTo>
                    <a:pt x="560373" y="153653"/>
                  </a:lnTo>
                  <a:lnTo>
                    <a:pt x="540887" y="122311"/>
                  </a:lnTo>
                  <a:lnTo>
                    <a:pt x="510973" y="87500"/>
                  </a:lnTo>
                  <a:lnTo>
                    <a:pt x="476098" y="57639"/>
                  </a:lnTo>
                  <a:lnTo>
                    <a:pt x="436878" y="33344"/>
                  </a:lnTo>
                  <a:lnTo>
                    <a:pt x="393928" y="15229"/>
                  </a:lnTo>
                  <a:lnTo>
                    <a:pt x="347864" y="3909"/>
                  </a:lnTo>
                  <a:lnTo>
                    <a:pt x="299302" y="0"/>
                  </a:lnTo>
                  <a:close/>
                </a:path>
                <a:path w="598804" h="597535">
                  <a:moveTo>
                    <a:pt x="560373" y="153653"/>
                  </a:moveTo>
                  <a:lnTo>
                    <a:pt x="456102" y="153653"/>
                  </a:lnTo>
                  <a:lnTo>
                    <a:pt x="496017" y="193494"/>
                  </a:lnTo>
                  <a:lnTo>
                    <a:pt x="228051" y="463791"/>
                  </a:lnTo>
                  <a:lnTo>
                    <a:pt x="547995" y="463791"/>
                  </a:lnTo>
                  <a:lnTo>
                    <a:pt x="565225" y="436077"/>
                  </a:lnTo>
                  <a:lnTo>
                    <a:pt x="583372" y="393209"/>
                  </a:lnTo>
                  <a:lnTo>
                    <a:pt x="594711" y="347234"/>
                  </a:lnTo>
                  <a:lnTo>
                    <a:pt x="598628" y="298768"/>
                  </a:lnTo>
                  <a:lnTo>
                    <a:pt x="594711" y="250302"/>
                  </a:lnTo>
                  <a:lnTo>
                    <a:pt x="583372" y="204327"/>
                  </a:lnTo>
                  <a:lnTo>
                    <a:pt x="565225" y="161459"/>
                  </a:lnTo>
                  <a:lnTo>
                    <a:pt x="560373" y="153653"/>
                  </a:lnTo>
                  <a:close/>
                </a:path>
                <a:path w="598804" h="597535">
                  <a:moveTo>
                    <a:pt x="316411" y="293083"/>
                  </a:moveTo>
                  <a:lnTo>
                    <a:pt x="139666" y="293083"/>
                  </a:lnTo>
                  <a:lnTo>
                    <a:pt x="225191" y="384134"/>
                  </a:lnTo>
                  <a:lnTo>
                    <a:pt x="316411" y="293083"/>
                  </a:lnTo>
                  <a:close/>
                </a:path>
              </a:pathLst>
            </a:custGeom>
            <a:solidFill>
              <a:srgbClr val="57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22762" y="1980550"/>
              <a:ext cx="399415" cy="310515"/>
            </a:xfrm>
            <a:custGeom>
              <a:avLst/>
              <a:gdLst/>
              <a:ahLst/>
              <a:cxnLst/>
              <a:rect l="l" t="t" r="r" b="b"/>
              <a:pathLst>
                <a:path w="399415" h="310514">
                  <a:moveTo>
                    <a:pt x="359186" y="0"/>
                  </a:moveTo>
                  <a:lnTo>
                    <a:pt x="128299" y="230480"/>
                  </a:lnTo>
                  <a:lnTo>
                    <a:pt x="42774" y="139430"/>
                  </a:lnTo>
                  <a:lnTo>
                    <a:pt x="0" y="179246"/>
                  </a:lnTo>
                  <a:lnTo>
                    <a:pt x="128299" y="310137"/>
                  </a:lnTo>
                  <a:lnTo>
                    <a:pt x="399101" y="39840"/>
                  </a:lnTo>
                  <a:lnTo>
                    <a:pt x="359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8305" y="1062075"/>
            <a:ext cx="11504930" cy="5128260"/>
            <a:chOff x="258305" y="1062075"/>
            <a:chExt cx="11504930" cy="5128260"/>
          </a:xfrm>
        </p:grpSpPr>
        <p:sp>
          <p:nvSpPr>
            <p:cNvPr id="3" name="object 3"/>
            <p:cNvSpPr/>
            <p:nvPr/>
          </p:nvSpPr>
          <p:spPr>
            <a:xfrm>
              <a:off x="258305" y="1062075"/>
              <a:ext cx="11504930" cy="5128260"/>
            </a:xfrm>
            <a:custGeom>
              <a:avLst/>
              <a:gdLst/>
              <a:ahLst/>
              <a:cxnLst/>
              <a:rect l="l" t="t" r="r" b="b"/>
              <a:pathLst>
                <a:path w="11504930" h="5128260">
                  <a:moveTo>
                    <a:pt x="11504930" y="0"/>
                  </a:moveTo>
                  <a:lnTo>
                    <a:pt x="0" y="0"/>
                  </a:lnTo>
                  <a:lnTo>
                    <a:pt x="0" y="5128006"/>
                  </a:lnTo>
                  <a:lnTo>
                    <a:pt x="11504930" y="5128006"/>
                  </a:lnTo>
                  <a:lnTo>
                    <a:pt x="115049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8496" y="1861819"/>
              <a:ext cx="2936875" cy="4066540"/>
            </a:xfrm>
            <a:custGeom>
              <a:avLst/>
              <a:gdLst/>
              <a:ahLst/>
              <a:cxnLst/>
              <a:rect l="l" t="t" r="r" b="b"/>
              <a:pathLst>
                <a:path w="2936875" h="4066540">
                  <a:moveTo>
                    <a:pt x="2936748" y="0"/>
                  </a:moveTo>
                  <a:lnTo>
                    <a:pt x="0" y="0"/>
                  </a:lnTo>
                  <a:lnTo>
                    <a:pt x="0" y="4066032"/>
                  </a:lnTo>
                  <a:lnTo>
                    <a:pt x="2936748" y="4066032"/>
                  </a:lnTo>
                  <a:lnTo>
                    <a:pt x="2936748" y="0"/>
                  </a:lnTo>
                  <a:close/>
                </a:path>
              </a:pathLst>
            </a:custGeom>
            <a:solidFill>
              <a:srgbClr val="18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8496" y="1861819"/>
              <a:ext cx="2936875" cy="4066540"/>
            </a:xfrm>
            <a:custGeom>
              <a:avLst/>
              <a:gdLst/>
              <a:ahLst/>
              <a:cxnLst/>
              <a:rect l="l" t="t" r="r" b="b"/>
              <a:pathLst>
                <a:path w="2936875" h="4066540">
                  <a:moveTo>
                    <a:pt x="0" y="4066032"/>
                  </a:moveTo>
                  <a:lnTo>
                    <a:pt x="2936748" y="4066032"/>
                  </a:lnTo>
                  <a:lnTo>
                    <a:pt x="2936748" y="0"/>
                  </a:lnTo>
                  <a:lnTo>
                    <a:pt x="0" y="0"/>
                  </a:lnTo>
                  <a:lnTo>
                    <a:pt x="0" y="4066032"/>
                  </a:lnTo>
                  <a:close/>
                </a:path>
              </a:pathLst>
            </a:custGeom>
            <a:ln w="12700">
              <a:solidFill>
                <a:srgbClr val="0E1F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05579" y="1870201"/>
              <a:ext cx="2936875" cy="4057650"/>
            </a:xfrm>
            <a:custGeom>
              <a:avLst/>
              <a:gdLst/>
              <a:ahLst/>
              <a:cxnLst/>
              <a:rect l="l" t="t" r="r" b="b"/>
              <a:pathLst>
                <a:path w="2936875" h="4057650">
                  <a:moveTo>
                    <a:pt x="2936748" y="0"/>
                  </a:moveTo>
                  <a:lnTo>
                    <a:pt x="0" y="0"/>
                  </a:lnTo>
                  <a:lnTo>
                    <a:pt x="0" y="4057650"/>
                  </a:lnTo>
                  <a:lnTo>
                    <a:pt x="2936748" y="4057650"/>
                  </a:lnTo>
                  <a:lnTo>
                    <a:pt x="2936748" y="0"/>
                  </a:lnTo>
                  <a:close/>
                </a:path>
              </a:pathLst>
            </a:custGeom>
            <a:solidFill>
              <a:srgbClr val="18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5579" y="1870201"/>
              <a:ext cx="2936875" cy="4057650"/>
            </a:xfrm>
            <a:custGeom>
              <a:avLst/>
              <a:gdLst/>
              <a:ahLst/>
              <a:cxnLst/>
              <a:rect l="l" t="t" r="r" b="b"/>
              <a:pathLst>
                <a:path w="2936875" h="4057650">
                  <a:moveTo>
                    <a:pt x="0" y="4057650"/>
                  </a:moveTo>
                  <a:lnTo>
                    <a:pt x="2936748" y="4057650"/>
                  </a:lnTo>
                  <a:lnTo>
                    <a:pt x="2936748" y="0"/>
                  </a:lnTo>
                  <a:lnTo>
                    <a:pt x="0" y="0"/>
                  </a:lnTo>
                  <a:lnTo>
                    <a:pt x="0" y="4057650"/>
                  </a:lnTo>
                  <a:close/>
                </a:path>
              </a:pathLst>
            </a:custGeom>
            <a:ln w="12700">
              <a:solidFill>
                <a:srgbClr val="0E1F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25345" y="1154302"/>
              <a:ext cx="4341495" cy="1029335"/>
            </a:xfrm>
            <a:custGeom>
              <a:avLst/>
              <a:gdLst/>
              <a:ahLst/>
              <a:cxnLst/>
              <a:rect l="l" t="t" r="r" b="b"/>
              <a:pathLst>
                <a:path w="4341495" h="1029335">
                  <a:moveTo>
                    <a:pt x="1034923" y="522859"/>
                  </a:moveTo>
                  <a:lnTo>
                    <a:pt x="1032802" y="476758"/>
                  </a:lnTo>
                  <a:lnTo>
                    <a:pt x="1026579" y="431812"/>
                  </a:lnTo>
                  <a:lnTo>
                    <a:pt x="1016431" y="388200"/>
                  </a:lnTo>
                  <a:lnTo>
                    <a:pt x="1002550" y="346113"/>
                  </a:lnTo>
                  <a:lnTo>
                    <a:pt x="985100" y="305727"/>
                  </a:lnTo>
                  <a:lnTo>
                    <a:pt x="964272" y="267208"/>
                  </a:lnTo>
                  <a:lnTo>
                    <a:pt x="940257" y="230746"/>
                  </a:lnTo>
                  <a:lnTo>
                    <a:pt x="913231" y="196519"/>
                  </a:lnTo>
                  <a:lnTo>
                    <a:pt x="883373" y="164706"/>
                  </a:lnTo>
                  <a:lnTo>
                    <a:pt x="850874" y="135483"/>
                  </a:lnTo>
                  <a:lnTo>
                    <a:pt x="815911" y="109029"/>
                  </a:lnTo>
                  <a:lnTo>
                    <a:pt x="778662" y="85521"/>
                  </a:lnTo>
                  <a:lnTo>
                    <a:pt x="739317" y="65138"/>
                  </a:lnTo>
                  <a:lnTo>
                    <a:pt x="698055" y="48069"/>
                  </a:lnTo>
                  <a:lnTo>
                    <a:pt x="655066" y="34480"/>
                  </a:lnTo>
                  <a:lnTo>
                    <a:pt x="610527" y="24549"/>
                  </a:lnTo>
                  <a:lnTo>
                    <a:pt x="564616" y="18453"/>
                  </a:lnTo>
                  <a:lnTo>
                    <a:pt x="517525" y="16383"/>
                  </a:lnTo>
                  <a:lnTo>
                    <a:pt x="470408" y="18453"/>
                  </a:lnTo>
                  <a:lnTo>
                    <a:pt x="424472" y="24549"/>
                  </a:lnTo>
                  <a:lnTo>
                    <a:pt x="379920" y="34480"/>
                  </a:lnTo>
                  <a:lnTo>
                    <a:pt x="336918" y="48069"/>
                  </a:lnTo>
                  <a:lnTo>
                    <a:pt x="295643" y="65138"/>
                  </a:lnTo>
                  <a:lnTo>
                    <a:pt x="256286" y="85521"/>
                  </a:lnTo>
                  <a:lnTo>
                    <a:pt x="219036" y="109029"/>
                  </a:lnTo>
                  <a:lnTo>
                    <a:pt x="184061" y="135483"/>
                  </a:lnTo>
                  <a:lnTo>
                    <a:pt x="151549" y="164706"/>
                  </a:lnTo>
                  <a:lnTo>
                    <a:pt x="121691" y="196519"/>
                  </a:lnTo>
                  <a:lnTo>
                    <a:pt x="94653" y="230746"/>
                  </a:lnTo>
                  <a:lnTo>
                    <a:pt x="70637" y="267208"/>
                  </a:lnTo>
                  <a:lnTo>
                    <a:pt x="49809" y="305727"/>
                  </a:lnTo>
                  <a:lnTo>
                    <a:pt x="32359" y="346113"/>
                  </a:lnTo>
                  <a:lnTo>
                    <a:pt x="18478" y="388200"/>
                  </a:lnTo>
                  <a:lnTo>
                    <a:pt x="8331" y="431812"/>
                  </a:lnTo>
                  <a:lnTo>
                    <a:pt x="2108" y="476758"/>
                  </a:lnTo>
                  <a:lnTo>
                    <a:pt x="0" y="522859"/>
                  </a:lnTo>
                  <a:lnTo>
                    <a:pt x="2108" y="568960"/>
                  </a:lnTo>
                  <a:lnTo>
                    <a:pt x="8331" y="613892"/>
                  </a:lnTo>
                  <a:lnTo>
                    <a:pt x="18478" y="657479"/>
                  </a:lnTo>
                  <a:lnTo>
                    <a:pt x="32359" y="699566"/>
                  </a:lnTo>
                  <a:lnTo>
                    <a:pt x="49809" y="739952"/>
                  </a:lnTo>
                  <a:lnTo>
                    <a:pt x="70637" y="778459"/>
                  </a:lnTo>
                  <a:lnTo>
                    <a:pt x="94653" y="814920"/>
                  </a:lnTo>
                  <a:lnTo>
                    <a:pt x="121691" y="849160"/>
                  </a:lnTo>
                  <a:lnTo>
                    <a:pt x="151549" y="880973"/>
                  </a:lnTo>
                  <a:lnTo>
                    <a:pt x="184061" y="910209"/>
                  </a:lnTo>
                  <a:lnTo>
                    <a:pt x="219036" y="936663"/>
                  </a:lnTo>
                  <a:lnTo>
                    <a:pt x="256286" y="960183"/>
                  </a:lnTo>
                  <a:lnTo>
                    <a:pt x="295643" y="980567"/>
                  </a:lnTo>
                  <a:lnTo>
                    <a:pt x="336918" y="997648"/>
                  </a:lnTo>
                  <a:lnTo>
                    <a:pt x="379920" y="1011250"/>
                  </a:lnTo>
                  <a:lnTo>
                    <a:pt x="424472" y="1021181"/>
                  </a:lnTo>
                  <a:lnTo>
                    <a:pt x="470408" y="1027264"/>
                  </a:lnTo>
                  <a:lnTo>
                    <a:pt x="517525" y="1029335"/>
                  </a:lnTo>
                  <a:lnTo>
                    <a:pt x="564616" y="1027264"/>
                  </a:lnTo>
                  <a:lnTo>
                    <a:pt x="610527" y="1021181"/>
                  </a:lnTo>
                  <a:lnTo>
                    <a:pt x="655066" y="1011250"/>
                  </a:lnTo>
                  <a:lnTo>
                    <a:pt x="698055" y="997648"/>
                  </a:lnTo>
                  <a:lnTo>
                    <a:pt x="739317" y="980567"/>
                  </a:lnTo>
                  <a:lnTo>
                    <a:pt x="778662" y="960183"/>
                  </a:lnTo>
                  <a:lnTo>
                    <a:pt x="815911" y="936663"/>
                  </a:lnTo>
                  <a:lnTo>
                    <a:pt x="850874" y="910209"/>
                  </a:lnTo>
                  <a:lnTo>
                    <a:pt x="883373" y="880973"/>
                  </a:lnTo>
                  <a:lnTo>
                    <a:pt x="913231" y="849160"/>
                  </a:lnTo>
                  <a:lnTo>
                    <a:pt x="940257" y="814920"/>
                  </a:lnTo>
                  <a:lnTo>
                    <a:pt x="964272" y="778459"/>
                  </a:lnTo>
                  <a:lnTo>
                    <a:pt x="985100" y="739952"/>
                  </a:lnTo>
                  <a:lnTo>
                    <a:pt x="1002550" y="699566"/>
                  </a:lnTo>
                  <a:lnTo>
                    <a:pt x="1016431" y="657479"/>
                  </a:lnTo>
                  <a:lnTo>
                    <a:pt x="1026579" y="613892"/>
                  </a:lnTo>
                  <a:lnTo>
                    <a:pt x="1032802" y="568960"/>
                  </a:lnTo>
                  <a:lnTo>
                    <a:pt x="1034923" y="522859"/>
                  </a:lnTo>
                  <a:close/>
                </a:path>
                <a:path w="4341495" h="1029335">
                  <a:moveTo>
                    <a:pt x="4341495" y="506476"/>
                  </a:moveTo>
                  <a:lnTo>
                    <a:pt x="4339374" y="460387"/>
                  </a:lnTo>
                  <a:lnTo>
                    <a:pt x="4333151" y="415455"/>
                  </a:lnTo>
                  <a:lnTo>
                    <a:pt x="4323004" y="371868"/>
                  </a:lnTo>
                  <a:lnTo>
                    <a:pt x="4309122" y="329780"/>
                  </a:lnTo>
                  <a:lnTo>
                    <a:pt x="4291673" y="289394"/>
                  </a:lnTo>
                  <a:lnTo>
                    <a:pt x="4270845" y="250888"/>
                  </a:lnTo>
                  <a:lnTo>
                    <a:pt x="4246829" y="214426"/>
                  </a:lnTo>
                  <a:lnTo>
                    <a:pt x="4219803" y="180187"/>
                  </a:lnTo>
                  <a:lnTo>
                    <a:pt x="4189946" y="148374"/>
                  </a:lnTo>
                  <a:lnTo>
                    <a:pt x="4157446" y="119138"/>
                  </a:lnTo>
                  <a:lnTo>
                    <a:pt x="4122483" y="92684"/>
                  </a:lnTo>
                  <a:lnTo>
                    <a:pt x="4085234" y="69164"/>
                  </a:lnTo>
                  <a:lnTo>
                    <a:pt x="4045889" y="48780"/>
                  </a:lnTo>
                  <a:lnTo>
                    <a:pt x="4004627" y="31699"/>
                  </a:lnTo>
                  <a:lnTo>
                    <a:pt x="3961638" y="18097"/>
                  </a:lnTo>
                  <a:lnTo>
                    <a:pt x="3917099" y="8166"/>
                  </a:lnTo>
                  <a:lnTo>
                    <a:pt x="3871188" y="2082"/>
                  </a:lnTo>
                  <a:lnTo>
                    <a:pt x="3824097" y="0"/>
                  </a:lnTo>
                  <a:lnTo>
                    <a:pt x="3776992" y="2082"/>
                  </a:lnTo>
                  <a:lnTo>
                    <a:pt x="3731082" y="8166"/>
                  </a:lnTo>
                  <a:lnTo>
                    <a:pt x="3686530" y="18097"/>
                  </a:lnTo>
                  <a:lnTo>
                    <a:pt x="3643541" y="31699"/>
                  </a:lnTo>
                  <a:lnTo>
                    <a:pt x="3602266" y="48780"/>
                  </a:lnTo>
                  <a:lnTo>
                    <a:pt x="3562921" y="69164"/>
                  </a:lnTo>
                  <a:lnTo>
                    <a:pt x="3525659" y="92684"/>
                  </a:lnTo>
                  <a:lnTo>
                    <a:pt x="3490684" y="119138"/>
                  </a:lnTo>
                  <a:lnTo>
                    <a:pt x="3458172" y="148374"/>
                  </a:lnTo>
                  <a:lnTo>
                    <a:pt x="3428301" y="180187"/>
                  </a:lnTo>
                  <a:lnTo>
                    <a:pt x="3401263" y="214426"/>
                  </a:lnTo>
                  <a:lnTo>
                    <a:pt x="3377234" y="250888"/>
                  </a:lnTo>
                  <a:lnTo>
                    <a:pt x="3356406" y="289394"/>
                  </a:lnTo>
                  <a:lnTo>
                    <a:pt x="3338957" y="329780"/>
                  </a:lnTo>
                  <a:lnTo>
                    <a:pt x="3325063" y="371868"/>
                  </a:lnTo>
                  <a:lnTo>
                    <a:pt x="3314903" y="415455"/>
                  </a:lnTo>
                  <a:lnTo>
                    <a:pt x="3308680" y="460387"/>
                  </a:lnTo>
                  <a:lnTo>
                    <a:pt x="3306572" y="506476"/>
                  </a:lnTo>
                  <a:lnTo>
                    <a:pt x="3308680" y="552577"/>
                  </a:lnTo>
                  <a:lnTo>
                    <a:pt x="3314903" y="597509"/>
                  </a:lnTo>
                  <a:lnTo>
                    <a:pt x="3325063" y="641096"/>
                  </a:lnTo>
                  <a:lnTo>
                    <a:pt x="3338957" y="683183"/>
                  </a:lnTo>
                  <a:lnTo>
                    <a:pt x="3356406" y="723569"/>
                  </a:lnTo>
                  <a:lnTo>
                    <a:pt x="3377234" y="762076"/>
                  </a:lnTo>
                  <a:lnTo>
                    <a:pt x="3401263" y="798537"/>
                  </a:lnTo>
                  <a:lnTo>
                    <a:pt x="3428301" y="832777"/>
                  </a:lnTo>
                  <a:lnTo>
                    <a:pt x="3458172" y="864590"/>
                  </a:lnTo>
                  <a:lnTo>
                    <a:pt x="3490684" y="893826"/>
                  </a:lnTo>
                  <a:lnTo>
                    <a:pt x="3525659" y="920280"/>
                  </a:lnTo>
                  <a:lnTo>
                    <a:pt x="3562921" y="943800"/>
                  </a:lnTo>
                  <a:lnTo>
                    <a:pt x="3602266" y="964184"/>
                  </a:lnTo>
                  <a:lnTo>
                    <a:pt x="3643541" y="981265"/>
                  </a:lnTo>
                  <a:lnTo>
                    <a:pt x="3686530" y="994867"/>
                  </a:lnTo>
                  <a:lnTo>
                    <a:pt x="3731082" y="1004798"/>
                  </a:lnTo>
                  <a:lnTo>
                    <a:pt x="3776992" y="1010881"/>
                  </a:lnTo>
                  <a:lnTo>
                    <a:pt x="3824097" y="1012952"/>
                  </a:lnTo>
                  <a:lnTo>
                    <a:pt x="3871188" y="1010881"/>
                  </a:lnTo>
                  <a:lnTo>
                    <a:pt x="3917099" y="1004798"/>
                  </a:lnTo>
                  <a:lnTo>
                    <a:pt x="3961638" y="994867"/>
                  </a:lnTo>
                  <a:lnTo>
                    <a:pt x="4004627" y="981265"/>
                  </a:lnTo>
                  <a:lnTo>
                    <a:pt x="4045889" y="964184"/>
                  </a:lnTo>
                  <a:lnTo>
                    <a:pt x="4085234" y="943800"/>
                  </a:lnTo>
                  <a:lnTo>
                    <a:pt x="4122483" y="920280"/>
                  </a:lnTo>
                  <a:lnTo>
                    <a:pt x="4157446" y="893826"/>
                  </a:lnTo>
                  <a:lnTo>
                    <a:pt x="4189946" y="864590"/>
                  </a:lnTo>
                  <a:lnTo>
                    <a:pt x="4219803" y="832777"/>
                  </a:lnTo>
                  <a:lnTo>
                    <a:pt x="4246829" y="798537"/>
                  </a:lnTo>
                  <a:lnTo>
                    <a:pt x="4270845" y="762076"/>
                  </a:lnTo>
                  <a:lnTo>
                    <a:pt x="4291673" y="723569"/>
                  </a:lnTo>
                  <a:lnTo>
                    <a:pt x="4309122" y="683183"/>
                  </a:lnTo>
                  <a:lnTo>
                    <a:pt x="4323004" y="641096"/>
                  </a:lnTo>
                  <a:lnTo>
                    <a:pt x="4333151" y="597509"/>
                  </a:lnTo>
                  <a:lnTo>
                    <a:pt x="4339374" y="552577"/>
                  </a:lnTo>
                  <a:lnTo>
                    <a:pt x="4341495" y="506476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08682" y="1460541"/>
              <a:ext cx="480695" cy="391795"/>
            </a:xfrm>
            <a:custGeom>
              <a:avLst/>
              <a:gdLst/>
              <a:ahLst/>
              <a:cxnLst/>
              <a:rect l="l" t="t" r="r" b="b"/>
              <a:pathLst>
                <a:path w="480694" h="391794">
                  <a:moveTo>
                    <a:pt x="240270" y="0"/>
                  </a:moveTo>
                  <a:lnTo>
                    <a:pt x="0" y="391716"/>
                  </a:lnTo>
                  <a:lnTo>
                    <a:pt x="480543" y="391716"/>
                  </a:lnTo>
                  <a:lnTo>
                    <a:pt x="240270" y="0"/>
                  </a:lnTo>
                  <a:close/>
                </a:path>
              </a:pathLst>
            </a:custGeom>
            <a:ln w="18667">
              <a:solidFill>
                <a:srgbClr val="182F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6072" y="1602226"/>
              <a:ext cx="46355" cy="195580"/>
            </a:xfrm>
            <a:custGeom>
              <a:avLst/>
              <a:gdLst/>
              <a:ahLst/>
              <a:cxnLst/>
              <a:rect l="l" t="t" r="r" b="b"/>
              <a:pathLst>
                <a:path w="46355" h="195580">
                  <a:moveTo>
                    <a:pt x="22920" y="149558"/>
                  </a:moveTo>
                  <a:lnTo>
                    <a:pt x="21668" y="149558"/>
                  </a:lnTo>
                  <a:lnTo>
                    <a:pt x="13001" y="151606"/>
                  </a:lnTo>
                  <a:lnTo>
                    <a:pt x="6035" y="156637"/>
                  </a:lnTo>
                  <a:lnTo>
                    <a:pt x="1469" y="163905"/>
                  </a:lnTo>
                  <a:lnTo>
                    <a:pt x="45" y="172396"/>
                  </a:lnTo>
                  <a:lnTo>
                    <a:pt x="0" y="172669"/>
                  </a:lnTo>
                  <a:lnTo>
                    <a:pt x="1810" y="181349"/>
                  </a:lnTo>
                  <a:lnTo>
                    <a:pt x="1863" y="181605"/>
                  </a:lnTo>
                  <a:lnTo>
                    <a:pt x="6840" y="188881"/>
                  </a:lnTo>
                  <a:lnTo>
                    <a:pt x="14188" y="193763"/>
                  </a:lnTo>
                  <a:lnTo>
                    <a:pt x="23161" y="195514"/>
                  </a:lnTo>
                  <a:lnTo>
                    <a:pt x="31583" y="193763"/>
                  </a:lnTo>
                  <a:lnTo>
                    <a:pt x="31949" y="193763"/>
                  </a:lnTo>
                  <a:lnTo>
                    <a:pt x="39397" y="188683"/>
                  </a:lnTo>
                  <a:lnTo>
                    <a:pt x="44287" y="181349"/>
                  </a:lnTo>
                  <a:lnTo>
                    <a:pt x="45988" y="172669"/>
                  </a:lnTo>
                  <a:lnTo>
                    <a:pt x="46042" y="172396"/>
                  </a:lnTo>
                  <a:lnTo>
                    <a:pt x="44271" y="163905"/>
                  </a:lnTo>
                  <a:lnTo>
                    <a:pt x="44178" y="163459"/>
                  </a:lnTo>
                  <a:lnTo>
                    <a:pt x="39201" y="156183"/>
                  </a:lnTo>
                  <a:lnTo>
                    <a:pt x="31854" y="151301"/>
                  </a:lnTo>
                  <a:lnTo>
                    <a:pt x="22920" y="149558"/>
                  </a:lnTo>
                  <a:close/>
                </a:path>
                <a:path w="46355" h="195580">
                  <a:moveTo>
                    <a:pt x="42579" y="0"/>
                  </a:moveTo>
                  <a:lnTo>
                    <a:pt x="3181" y="0"/>
                  </a:lnTo>
                  <a:lnTo>
                    <a:pt x="6386" y="134405"/>
                  </a:lnTo>
                  <a:lnTo>
                    <a:pt x="39390" y="134405"/>
                  </a:lnTo>
                  <a:lnTo>
                    <a:pt x="42579" y="0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258305" y="266382"/>
            <a:ext cx="11504930" cy="681990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6032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475"/>
              </a:spcBef>
            </a:pPr>
            <a:r>
              <a:rPr sz="3600" dirty="0">
                <a:solidFill>
                  <a:srgbClr val="182F60"/>
                </a:solidFill>
              </a:rPr>
              <a:t>ITM</a:t>
            </a:r>
            <a:r>
              <a:rPr sz="3600" spc="-8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fraud</a:t>
            </a:r>
            <a:r>
              <a:rPr sz="3600" spc="-85" dirty="0">
                <a:solidFill>
                  <a:srgbClr val="182F60"/>
                </a:solidFill>
              </a:rPr>
              <a:t> </a:t>
            </a:r>
            <a:r>
              <a:rPr sz="3600" spc="-10" dirty="0">
                <a:solidFill>
                  <a:srgbClr val="182F60"/>
                </a:solidFill>
              </a:rPr>
              <a:t>risks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>
            <a:off x="1374394" y="2252624"/>
            <a:ext cx="2503170" cy="134112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600" b="1" dirty="0">
                <a:solidFill>
                  <a:srgbClr val="F9DF7D"/>
                </a:solidFill>
                <a:latin typeface="Century Gothic"/>
                <a:cs typeface="Century Gothic"/>
              </a:rPr>
              <a:t>Traditional</a:t>
            </a:r>
            <a:r>
              <a:rPr sz="1600" b="1" spc="-8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F9DF7D"/>
                </a:solidFill>
                <a:latin typeface="Century Gothic"/>
                <a:cs typeface="Century Gothic"/>
              </a:rPr>
              <a:t>ATM</a:t>
            </a:r>
            <a:endParaRPr sz="1600">
              <a:latin typeface="Century Gothic"/>
              <a:cs typeface="Century Gothic"/>
            </a:endParaRPr>
          </a:p>
          <a:p>
            <a:pPr marL="184785" marR="5080" indent="-172720">
              <a:lnSpc>
                <a:spcPct val="100000"/>
              </a:lnSpc>
              <a:spcBef>
                <a:spcPts val="890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counterfeit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debit card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Skimming/shimming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risk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79950" y="2352548"/>
            <a:ext cx="2570480" cy="1791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9DF7D"/>
                </a:solidFill>
                <a:latin typeface="Century Gothic"/>
                <a:cs typeface="Century Gothic"/>
              </a:rPr>
              <a:t>Video</a:t>
            </a:r>
            <a:r>
              <a:rPr sz="1600" b="1" spc="-55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9DF7D"/>
                </a:solidFill>
                <a:latin typeface="Century Gothic"/>
                <a:cs typeface="Century Gothic"/>
              </a:rPr>
              <a:t>assistance</a:t>
            </a:r>
            <a:r>
              <a:rPr sz="1600" b="1" spc="-85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9DF7D"/>
                </a:solidFill>
                <a:latin typeface="Century Gothic"/>
                <a:cs typeface="Century Gothic"/>
              </a:rPr>
              <a:t>teller</a:t>
            </a:r>
            <a:endParaRPr sz="1600">
              <a:latin typeface="Century Gothic"/>
              <a:cs typeface="Century Gothic"/>
            </a:endParaRPr>
          </a:p>
          <a:p>
            <a:pPr marL="188595" indent="-175895">
              <a:lnSpc>
                <a:spcPct val="100000"/>
              </a:lnSpc>
              <a:spcBef>
                <a:spcPts val="1185"/>
              </a:spcBef>
              <a:buClr>
                <a:srgbClr val="5F8BFF"/>
              </a:buClr>
              <a:buFont typeface="Arial"/>
              <a:buChar char="•"/>
              <a:tabLst>
                <a:tab pos="188595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Minimal</a:t>
            </a:r>
            <a:r>
              <a:rPr sz="1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risk</a:t>
            </a:r>
            <a:endParaRPr sz="1600">
              <a:latin typeface="Century Gothic"/>
              <a:cs typeface="Century Gothic"/>
            </a:endParaRPr>
          </a:p>
          <a:p>
            <a:pPr marL="187960" marR="5080" indent="-175260">
              <a:lnSpc>
                <a:spcPct val="100000"/>
              </a:lnSpc>
              <a:spcBef>
                <a:spcPts val="1205"/>
              </a:spcBef>
              <a:buClr>
                <a:srgbClr val="5F8BFF"/>
              </a:buClr>
              <a:buFont typeface="Arial"/>
              <a:buChar char="•"/>
              <a:tabLst>
                <a:tab pos="18796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aware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deepfakes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proper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forms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identification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can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scanned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into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ITM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812278" y="1179067"/>
            <a:ext cx="2949575" cy="4763770"/>
            <a:chOff x="7812278" y="1179067"/>
            <a:chExt cx="2949575" cy="4763770"/>
          </a:xfrm>
        </p:grpSpPr>
        <p:sp>
          <p:nvSpPr>
            <p:cNvPr id="15" name="object 15"/>
            <p:cNvSpPr/>
            <p:nvPr/>
          </p:nvSpPr>
          <p:spPr>
            <a:xfrm>
              <a:off x="7818628" y="1870214"/>
              <a:ext cx="2936875" cy="4066540"/>
            </a:xfrm>
            <a:custGeom>
              <a:avLst/>
              <a:gdLst/>
              <a:ahLst/>
              <a:cxnLst/>
              <a:rect l="l" t="t" r="r" b="b"/>
              <a:pathLst>
                <a:path w="2936875" h="4066540">
                  <a:moveTo>
                    <a:pt x="2936748" y="0"/>
                  </a:moveTo>
                  <a:lnTo>
                    <a:pt x="0" y="0"/>
                  </a:lnTo>
                  <a:lnTo>
                    <a:pt x="0" y="4066032"/>
                  </a:lnTo>
                  <a:lnTo>
                    <a:pt x="2936748" y="4066032"/>
                  </a:lnTo>
                  <a:lnTo>
                    <a:pt x="2936748" y="0"/>
                  </a:lnTo>
                  <a:close/>
                </a:path>
              </a:pathLst>
            </a:custGeom>
            <a:solidFill>
              <a:srgbClr val="18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18628" y="1870214"/>
              <a:ext cx="2936875" cy="4066540"/>
            </a:xfrm>
            <a:custGeom>
              <a:avLst/>
              <a:gdLst/>
              <a:ahLst/>
              <a:cxnLst/>
              <a:rect l="l" t="t" r="r" b="b"/>
              <a:pathLst>
                <a:path w="2936875" h="4066540">
                  <a:moveTo>
                    <a:pt x="0" y="4066032"/>
                  </a:moveTo>
                  <a:lnTo>
                    <a:pt x="2936748" y="4066032"/>
                  </a:lnTo>
                  <a:lnTo>
                    <a:pt x="2936748" y="0"/>
                  </a:lnTo>
                  <a:lnTo>
                    <a:pt x="0" y="0"/>
                  </a:lnTo>
                  <a:lnTo>
                    <a:pt x="0" y="4066032"/>
                  </a:lnTo>
                  <a:close/>
                </a:path>
              </a:pathLst>
            </a:custGeom>
            <a:ln w="12700">
              <a:solidFill>
                <a:srgbClr val="0E1F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65540" y="1179067"/>
              <a:ext cx="1035050" cy="1013460"/>
            </a:xfrm>
            <a:custGeom>
              <a:avLst/>
              <a:gdLst/>
              <a:ahLst/>
              <a:cxnLst/>
              <a:rect l="l" t="t" r="r" b="b"/>
              <a:pathLst>
                <a:path w="1035050" h="1013460">
                  <a:moveTo>
                    <a:pt x="517398" y="0"/>
                  </a:moveTo>
                  <a:lnTo>
                    <a:pt x="470304" y="2070"/>
                  </a:lnTo>
                  <a:lnTo>
                    <a:pt x="424395" y="8162"/>
                  </a:lnTo>
                  <a:lnTo>
                    <a:pt x="379853" y="18096"/>
                  </a:lnTo>
                  <a:lnTo>
                    <a:pt x="336861" y="31693"/>
                  </a:lnTo>
                  <a:lnTo>
                    <a:pt x="295602" y="48775"/>
                  </a:lnTo>
                  <a:lnTo>
                    <a:pt x="256257" y="69163"/>
                  </a:lnTo>
                  <a:lnTo>
                    <a:pt x="219011" y="92677"/>
                  </a:lnTo>
                  <a:lnTo>
                    <a:pt x="184045" y="119138"/>
                  </a:lnTo>
                  <a:lnTo>
                    <a:pt x="151542" y="148367"/>
                  </a:lnTo>
                  <a:lnTo>
                    <a:pt x="121685" y="180186"/>
                  </a:lnTo>
                  <a:lnTo>
                    <a:pt x="94657" y="214416"/>
                  </a:lnTo>
                  <a:lnTo>
                    <a:pt x="70640" y="250876"/>
                  </a:lnTo>
                  <a:lnTo>
                    <a:pt x="49816" y="289389"/>
                  </a:lnTo>
                  <a:lnTo>
                    <a:pt x="32369" y="329776"/>
                  </a:lnTo>
                  <a:lnTo>
                    <a:pt x="18482" y="371857"/>
                  </a:lnTo>
                  <a:lnTo>
                    <a:pt x="8336" y="415453"/>
                  </a:lnTo>
                  <a:lnTo>
                    <a:pt x="2114" y="460386"/>
                  </a:lnTo>
                  <a:lnTo>
                    <a:pt x="0" y="506476"/>
                  </a:lnTo>
                  <a:lnTo>
                    <a:pt x="2114" y="552565"/>
                  </a:lnTo>
                  <a:lnTo>
                    <a:pt x="8336" y="597498"/>
                  </a:lnTo>
                  <a:lnTo>
                    <a:pt x="18482" y="641094"/>
                  </a:lnTo>
                  <a:lnTo>
                    <a:pt x="32369" y="683175"/>
                  </a:lnTo>
                  <a:lnTo>
                    <a:pt x="49816" y="723562"/>
                  </a:lnTo>
                  <a:lnTo>
                    <a:pt x="70640" y="762075"/>
                  </a:lnTo>
                  <a:lnTo>
                    <a:pt x="94657" y="798535"/>
                  </a:lnTo>
                  <a:lnTo>
                    <a:pt x="121685" y="832765"/>
                  </a:lnTo>
                  <a:lnTo>
                    <a:pt x="151542" y="864584"/>
                  </a:lnTo>
                  <a:lnTo>
                    <a:pt x="184045" y="893813"/>
                  </a:lnTo>
                  <a:lnTo>
                    <a:pt x="219011" y="920274"/>
                  </a:lnTo>
                  <a:lnTo>
                    <a:pt x="256257" y="943788"/>
                  </a:lnTo>
                  <a:lnTo>
                    <a:pt x="295602" y="964176"/>
                  </a:lnTo>
                  <a:lnTo>
                    <a:pt x="336861" y="981258"/>
                  </a:lnTo>
                  <a:lnTo>
                    <a:pt x="379853" y="994855"/>
                  </a:lnTo>
                  <a:lnTo>
                    <a:pt x="424395" y="1004789"/>
                  </a:lnTo>
                  <a:lnTo>
                    <a:pt x="470304" y="1010881"/>
                  </a:lnTo>
                  <a:lnTo>
                    <a:pt x="517398" y="1012952"/>
                  </a:lnTo>
                  <a:lnTo>
                    <a:pt x="564492" y="1010881"/>
                  </a:lnTo>
                  <a:lnTo>
                    <a:pt x="610405" y="1004789"/>
                  </a:lnTo>
                  <a:lnTo>
                    <a:pt x="654951" y="994855"/>
                  </a:lnTo>
                  <a:lnTo>
                    <a:pt x="697950" y="981258"/>
                  </a:lnTo>
                  <a:lnTo>
                    <a:pt x="739217" y="964176"/>
                  </a:lnTo>
                  <a:lnTo>
                    <a:pt x="778571" y="943788"/>
                  </a:lnTo>
                  <a:lnTo>
                    <a:pt x="815827" y="920274"/>
                  </a:lnTo>
                  <a:lnTo>
                    <a:pt x="850803" y="893813"/>
                  </a:lnTo>
                  <a:lnTo>
                    <a:pt x="883316" y="864584"/>
                  </a:lnTo>
                  <a:lnTo>
                    <a:pt x="913184" y="832765"/>
                  </a:lnTo>
                  <a:lnTo>
                    <a:pt x="940222" y="798535"/>
                  </a:lnTo>
                  <a:lnTo>
                    <a:pt x="964249" y="762075"/>
                  </a:lnTo>
                  <a:lnTo>
                    <a:pt x="985082" y="723562"/>
                  </a:lnTo>
                  <a:lnTo>
                    <a:pt x="1002537" y="683175"/>
                  </a:lnTo>
                  <a:lnTo>
                    <a:pt x="1016431" y="641094"/>
                  </a:lnTo>
                  <a:lnTo>
                    <a:pt x="1026582" y="597498"/>
                  </a:lnTo>
                  <a:lnTo>
                    <a:pt x="1032807" y="552565"/>
                  </a:lnTo>
                  <a:lnTo>
                    <a:pt x="1034923" y="506476"/>
                  </a:lnTo>
                  <a:lnTo>
                    <a:pt x="1032807" y="460386"/>
                  </a:lnTo>
                  <a:lnTo>
                    <a:pt x="1026582" y="415453"/>
                  </a:lnTo>
                  <a:lnTo>
                    <a:pt x="1016431" y="371857"/>
                  </a:lnTo>
                  <a:lnTo>
                    <a:pt x="1002537" y="329776"/>
                  </a:lnTo>
                  <a:lnTo>
                    <a:pt x="985082" y="289389"/>
                  </a:lnTo>
                  <a:lnTo>
                    <a:pt x="964249" y="250876"/>
                  </a:lnTo>
                  <a:lnTo>
                    <a:pt x="940222" y="214416"/>
                  </a:lnTo>
                  <a:lnTo>
                    <a:pt x="913184" y="180186"/>
                  </a:lnTo>
                  <a:lnTo>
                    <a:pt x="883316" y="148367"/>
                  </a:lnTo>
                  <a:lnTo>
                    <a:pt x="850803" y="119138"/>
                  </a:lnTo>
                  <a:lnTo>
                    <a:pt x="815827" y="92677"/>
                  </a:lnTo>
                  <a:lnTo>
                    <a:pt x="778571" y="69163"/>
                  </a:lnTo>
                  <a:lnTo>
                    <a:pt x="739217" y="48775"/>
                  </a:lnTo>
                  <a:lnTo>
                    <a:pt x="697950" y="31693"/>
                  </a:lnTo>
                  <a:lnTo>
                    <a:pt x="654951" y="18096"/>
                  </a:lnTo>
                  <a:lnTo>
                    <a:pt x="610405" y="8162"/>
                  </a:lnTo>
                  <a:lnTo>
                    <a:pt x="564492" y="2070"/>
                  </a:lnTo>
                  <a:lnTo>
                    <a:pt x="517398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004429" y="2366010"/>
            <a:ext cx="2548890" cy="3315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9DF7D"/>
                </a:solidFill>
                <a:latin typeface="Century Gothic"/>
                <a:cs typeface="Century Gothic"/>
              </a:rPr>
              <a:t>Self-</a:t>
            </a:r>
            <a:r>
              <a:rPr sz="1600" b="1" dirty="0">
                <a:solidFill>
                  <a:srgbClr val="F9DF7D"/>
                </a:solidFill>
                <a:latin typeface="Century Gothic"/>
                <a:cs typeface="Century Gothic"/>
              </a:rPr>
              <a:t>service</a:t>
            </a:r>
            <a:r>
              <a:rPr sz="1600" b="1" spc="-3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9DF7D"/>
                </a:solidFill>
                <a:latin typeface="Century Gothic"/>
                <a:cs typeface="Century Gothic"/>
              </a:rPr>
              <a:t>option</a:t>
            </a:r>
            <a:endParaRPr sz="1600">
              <a:latin typeface="Century Gothic"/>
              <a:cs typeface="Century Gothic"/>
            </a:endParaRPr>
          </a:p>
          <a:p>
            <a:pPr marL="188595" indent="-175895">
              <a:lnSpc>
                <a:spcPct val="100000"/>
              </a:lnSpc>
              <a:spcBef>
                <a:spcPts val="1185"/>
              </a:spcBef>
              <a:buClr>
                <a:srgbClr val="5F8BFF"/>
              </a:buClr>
              <a:buFont typeface="Arial"/>
              <a:buChar char="•"/>
              <a:tabLst>
                <a:tab pos="188595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Most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risky</a:t>
            </a:r>
            <a:endParaRPr sz="1600">
              <a:latin typeface="Century Gothic"/>
              <a:cs typeface="Century Gothic"/>
            </a:endParaRPr>
          </a:p>
          <a:p>
            <a:pPr marL="188595" indent="-175895">
              <a:lnSpc>
                <a:spcPct val="100000"/>
              </a:lnSpc>
              <a:spcBef>
                <a:spcPts val="1205"/>
              </a:spcBef>
              <a:buClr>
                <a:srgbClr val="5F8BFF"/>
              </a:buClr>
              <a:buFont typeface="Arial"/>
              <a:buChar char="•"/>
              <a:tabLst>
                <a:tab pos="188595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Available</a:t>
            </a:r>
            <a:r>
              <a:rPr sz="16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24/7</a:t>
            </a:r>
            <a:endParaRPr sz="1600">
              <a:latin typeface="Century Gothic"/>
              <a:cs typeface="Century Gothic"/>
            </a:endParaRPr>
          </a:p>
          <a:p>
            <a:pPr marL="187960" marR="70485" indent="-17526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796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debit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card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authenticate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member-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counterfeit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cards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easily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used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created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skimmers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shimmers</a:t>
            </a:r>
            <a:endParaRPr sz="1600">
              <a:latin typeface="Century Gothic"/>
              <a:cs typeface="Century Gothic"/>
            </a:endParaRPr>
          </a:p>
          <a:p>
            <a:pPr marL="187960" marR="5080" indent="-17526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796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easily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identifiable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information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compromised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17478" y="1460478"/>
            <a:ext cx="3817620" cy="431800"/>
            <a:chOff x="5717478" y="1460478"/>
            <a:chExt cx="3817620" cy="431800"/>
          </a:xfrm>
        </p:grpSpPr>
        <p:sp>
          <p:nvSpPr>
            <p:cNvPr id="20" name="object 20"/>
            <p:cNvSpPr/>
            <p:nvPr/>
          </p:nvSpPr>
          <p:spPr>
            <a:xfrm>
              <a:off x="5726811" y="1469812"/>
              <a:ext cx="480695" cy="391795"/>
            </a:xfrm>
            <a:custGeom>
              <a:avLst/>
              <a:gdLst/>
              <a:ahLst/>
              <a:cxnLst/>
              <a:rect l="l" t="t" r="r" b="b"/>
              <a:pathLst>
                <a:path w="480695" h="391794">
                  <a:moveTo>
                    <a:pt x="240270" y="0"/>
                  </a:moveTo>
                  <a:lnTo>
                    <a:pt x="0" y="391716"/>
                  </a:lnTo>
                  <a:lnTo>
                    <a:pt x="480543" y="391716"/>
                  </a:lnTo>
                  <a:lnTo>
                    <a:pt x="240270" y="0"/>
                  </a:lnTo>
                  <a:close/>
                </a:path>
              </a:pathLst>
            </a:custGeom>
            <a:ln w="18667">
              <a:solidFill>
                <a:srgbClr val="182F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44201" y="1611497"/>
              <a:ext cx="46355" cy="195580"/>
            </a:xfrm>
            <a:custGeom>
              <a:avLst/>
              <a:gdLst/>
              <a:ahLst/>
              <a:cxnLst/>
              <a:rect l="l" t="t" r="r" b="b"/>
              <a:pathLst>
                <a:path w="46354" h="195580">
                  <a:moveTo>
                    <a:pt x="22920" y="149558"/>
                  </a:moveTo>
                  <a:lnTo>
                    <a:pt x="21668" y="149558"/>
                  </a:lnTo>
                  <a:lnTo>
                    <a:pt x="13001" y="151606"/>
                  </a:lnTo>
                  <a:lnTo>
                    <a:pt x="6035" y="156637"/>
                  </a:lnTo>
                  <a:lnTo>
                    <a:pt x="1469" y="163905"/>
                  </a:lnTo>
                  <a:lnTo>
                    <a:pt x="45" y="172396"/>
                  </a:lnTo>
                  <a:lnTo>
                    <a:pt x="0" y="172669"/>
                  </a:lnTo>
                  <a:lnTo>
                    <a:pt x="1810" y="181349"/>
                  </a:lnTo>
                  <a:lnTo>
                    <a:pt x="1863" y="181605"/>
                  </a:lnTo>
                  <a:lnTo>
                    <a:pt x="6840" y="188881"/>
                  </a:lnTo>
                  <a:lnTo>
                    <a:pt x="14188" y="193763"/>
                  </a:lnTo>
                  <a:lnTo>
                    <a:pt x="23161" y="195514"/>
                  </a:lnTo>
                  <a:lnTo>
                    <a:pt x="31583" y="193763"/>
                  </a:lnTo>
                  <a:lnTo>
                    <a:pt x="31949" y="193763"/>
                  </a:lnTo>
                  <a:lnTo>
                    <a:pt x="39397" y="188683"/>
                  </a:lnTo>
                  <a:lnTo>
                    <a:pt x="44287" y="181349"/>
                  </a:lnTo>
                  <a:lnTo>
                    <a:pt x="45988" y="172669"/>
                  </a:lnTo>
                  <a:lnTo>
                    <a:pt x="46042" y="172396"/>
                  </a:lnTo>
                  <a:lnTo>
                    <a:pt x="44271" y="163905"/>
                  </a:lnTo>
                  <a:lnTo>
                    <a:pt x="44178" y="163459"/>
                  </a:lnTo>
                  <a:lnTo>
                    <a:pt x="39201" y="156183"/>
                  </a:lnTo>
                  <a:lnTo>
                    <a:pt x="31854" y="151301"/>
                  </a:lnTo>
                  <a:lnTo>
                    <a:pt x="22920" y="149558"/>
                  </a:lnTo>
                  <a:close/>
                </a:path>
                <a:path w="46354" h="195580">
                  <a:moveTo>
                    <a:pt x="42579" y="0"/>
                  </a:moveTo>
                  <a:lnTo>
                    <a:pt x="3181" y="0"/>
                  </a:lnTo>
                  <a:lnTo>
                    <a:pt x="6386" y="134405"/>
                  </a:lnTo>
                  <a:lnTo>
                    <a:pt x="39390" y="134405"/>
                  </a:lnTo>
                  <a:lnTo>
                    <a:pt x="42579" y="0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44686" y="1491148"/>
              <a:ext cx="480695" cy="391795"/>
            </a:xfrm>
            <a:custGeom>
              <a:avLst/>
              <a:gdLst/>
              <a:ahLst/>
              <a:cxnLst/>
              <a:rect l="l" t="t" r="r" b="b"/>
              <a:pathLst>
                <a:path w="480695" h="391794">
                  <a:moveTo>
                    <a:pt x="240270" y="0"/>
                  </a:moveTo>
                  <a:lnTo>
                    <a:pt x="0" y="391716"/>
                  </a:lnTo>
                  <a:lnTo>
                    <a:pt x="480543" y="391716"/>
                  </a:lnTo>
                  <a:lnTo>
                    <a:pt x="240270" y="0"/>
                  </a:lnTo>
                  <a:close/>
                </a:path>
              </a:pathLst>
            </a:custGeom>
            <a:ln w="18667">
              <a:solidFill>
                <a:srgbClr val="182F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62076" y="1632833"/>
              <a:ext cx="46355" cy="195580"/>
            </a:xfrm>
            <a:custGeom>
              <a:avLst/>
              <a:gdLst/>
              <a:ahLst/>
              <a:cxnLst/>
              <a:rect l="l" t="t" r="r" b="b"/>
              <a:pathLst>
                <a:path w="46354" h="195580">
                  <a:moveTo>
                    <a:pt x="22920" y="149558"/>
                  </a:moveTo>
                  <a:lnTo>
                    <a:pt x="21668" y="149558"/>
                  </a:lnTo>
                  <a:lnTo>
                    <a:pt x="13001" y="151606"/>
                  </a:lnTo>
                  <a:lnTo>
                    <a:pt x="6035" y="156637"/>
                  </a:lnTo>
                  <a:lnTo>
                    <a:pt x="1469" y="163905"/>
                  </a:lnTo>
                  <a:lnTo>
                    <a:pt x="45" y="172396"/>
                  </a:lnTo>
                  <a:lnTo>
                    <a:pt x="0" y="172669"/>
                  </a:lnTo>
                  <a:lnTo>
                    <a:pt x="1810" y="181349"/>
                  </a:lnTo>
                  <a:lnTo>
                    <a:pt x="1863" y="181605"/>
                  </a:lnTo>
                  <a:lnTo>
                    <a:pt x="6840" y="188881"/>
                  </a:lnTo>
                  <a:lnTo>
                    <a:pt x="14188" y="193763"/>
                  </a:lnTo>
                  <a:lnTo>
                    <a:pt x="23161" y="195514"/>
                  </a:lnTo>
                  <a:lnTo>
                    <a:pt x="31583" y="193763"/>
                  </a:lnTo>
                  <a:lnTo>
                    <a:pt x="31949" y="193763"/>
                  </a:lnTo>
                  <a:lnTo>
                    <a:pt x="39397" y="188683"/>
                  </a:lnTo>
                  <a:lnTo>
                    <a:pt x="44287" y="181349"/>
                  </a:lnTo>
                  <a:lnTo>
                    <a:pt x="45988" y="172669"/>
                  </a:lnTo>
                  <a:lnTo>
                    <a:pt x="46042" y="172396"/>
                  </a:lnTo>
                  <a:lnTo>
                    <a:pt x="44271" y="163905"/>
                  </a:lnTo>
                  <a:lnTo>
                    <a:pt x="44178" y="163459"/>
                  </a:lnTo>
                  <a:lnTo>
                    <a:pt x="39201" y="156183"/>
                  </a:lnTo>
                  <a:lnTo>
                    <a:pt x="31854" y="151301"/>
                  </a:lnTo>
                  <a:lnTo>
                    <a:pt x="22920" y="149558"/>
                  </a:lnTo>
                  <a:close/>
                </a:path>
                <a:path w="46354" h="195580">
                  <a:moveTo>
                    <a:pt x="42579" y="0"/>
                  </a:moveTo>
                  <a:lnTo>
                    <a:pt x="3181" y="0"/>
                  </a:lnTo>
                  <a:lnTo>
                    <a:pt x="6386" y="134405"/>
                  </a:lnTo>
                  <a:lnTo>
                    <a:pt x="39390" y="134405"/>
                  </a:lnTo>
                  <a:lnTo>
                    <a:pt x="42579" y="0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182F61"/>
                </a:solidFill>
              </a:rPr>
              <a:t>Proprietary</a:t>
            </a:r>
            <a:r>
              <a:rPr spc="-30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and</a:t>
            </a:r>
            <a:r>
              <a:rPr spc="5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confidential.</a:t>
            </a:r>
            <a:r>
              <a:rPr spc="-20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Do</a:t>
            </a:r>
            <a:r>
              <a:rPr spc="5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not</a:t>
            </a:r>
            <a:r>
              <a:rPr spc="5" dirty="0">
                <a:solidFill>
                  <a:srgbClr val="182F61"/>
                </a:solidFill>
              </a:rPr>
              <a:t> </a:t>
            </a:r>
            <a:r>
              <a:rPr spc="-10" dirty="0">
                <a:solidFill>
                  <a:srgbClr val="182F61"/>
                </a:solidFill>
              </a:rPr>
              <a:t>distribute.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25" dirty="0">
                <a:solidFill>
                  <a:srgbClr val="182F61"/>
                </a:solidFill>
              </a:rPr>
              <a:t>15</a:t>
            </a:fld>
            <a:endParaRPr spc="-25" dirty="0">
              <a:solidFill>
                <a:srgbClr val="182F6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8305" y="266382"/>
            <a:ext cx="11504930" cy="681990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590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65"/>
              </a:spcBef>
            </a:pPr>
            <a:r>
              <a:rPr sz="3600" dirty="0">
                <a:solidFill>
                  <a:srgbClr val="182F61"/>
                </a:solidFill>
              </a:rPr>
              <a:t>ITM</a:t>
            </a:r>
            <a:r>
              <a:rPr sz="3600" spc="-40" dirty="0">
                <a:solidFill>
                  <a:srgbClr val="182F61"/>
                </a:solidFill>
              </a:rPr>
              <a:t> </a:t>
            </a:r>
            <a:r>
              <a:rPr sz="3600" spc="-30" dirty="0">
                <a:solidFill>
                  <a:srgbClr val="182F61"/>
                </a:solidFill>
              </a:rPr>
              <a:t>fraud</a:t>
            </a:r>
            <a:r>
              <a:rPr sz="3600" spc="-330" dirty="0">
                <a:solidFill>
                  <a:srgbClr val="182F61"/>
                </a:solidFill>
              </a:rPr>
              <a:t> </a:t>
            </a:r>
            <a:r>
              <a:rPr sz="2400" dirty="0">
                <a:solidFill>
                  <a:srgbClr val="182F61"/>
                </a:solidFill>
              </a:rPr>
              <a:t>–</a:t>
            </a:r>
            <a:r>
              <a:rPr sz="2400" spc="-20" dirty="0">
                <a:solidFill>
                  <a:srgbClr val="182F61"/>
                </a:solidFill>
              </a:rPr>
              <a:t> </a:t>
            </a:r>
            <a:r>
              <a:rPr sz="2000" b="0" dirty="0">
                <a:solidFill>
                  <a:srgbClr val="182F61"/>
                </a:solidFill>
                <a:latin typeface="Century Gothic"/>
                <a:cs typeface="Century Gothic"/>
              </a:rPr>
              <a:t>unauthorized</a:t>
            </a:r>
            <a:r>
              <a:rPr sz="2000" b="0" spc="-45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b="0" dirty="0">
                <a:solidFill>
                  <a:srgbClr val="182F61"/>
                </a:solidFill>
                <a:latin typeface="Century Gothic"/>
                <a:cs typeface="Century Gothic"/>
              </a:rPr>
              <a:t>withdrawals</a:t>
            </a:r>
            <a:r>
              <a:rPr sz="2000" b="0" spc="-5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b="0" dirty="0">
                <a:solidFill>
                  <a:srgbClr val="182F61"/>
                </a:solidFill>
                <a:latin typeface="Century Gothic"/>
                <a:cs typeface="Century Gothic"/>
              </a:rPr>
              <a:t>from</a:t>
            </a:r>
            <a:r>
              <a:rPr sz="2000" b="0" spc="-3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b="0" dirty="0">
                <a:solidFill>
                  <a:srgbClr val="182F61"/>
                </a:solidFill>
                <a:latin typeface="Century Gothic"/>
                <a:cs typeface="Century Gothic"/>
              </a:rPr>
              <a:t>member</a:t>
            </a:r>
            <a:r>
              <a:rPr sz="2000" b="0" spc="-6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b="0" spc="-10" dirty="0">
                <a:solidFill>
                  <a:srgbClr val="182F61"/>
                </a:solidFill>
                <a:latin typeface="Century Gothic"/>
                <a:cs typeface="Century Gothic"/>
              </a:rPr>
              <a:t>accounts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8305" y="1040244"/>
            <a:ext cx="6733540" cy="4864735"/>
          </a:xfrm>
          <a:custGeom>
            <a:avLst/>
            <a:gdLst/>
            <a:ahLst/>
            <a:cxnLst/>
            <a:rect l="l" t="t" r="r" b="b"/>
            <a:pathLst>
              <a:path w="6733540" h="4864735">
                <a:moveTo>
                  <a:pt x="6733032" y="0"/>
                </a:moveTo>
                <a:lnTo>
                  <a:pt x="0" y="0"/>
                </a:lnTo>
                <a:lnTo>
                  <a:pt x="0" y="4864608"/>
                </a:lnTo>
                <a:lnTo>
                  <a:pt x="6733032" y="4864608"/>
                </a:lnTo>
                <a:lnTo>
                  <a:pt x="6733032" y="0"/>
                </a:lnTo>
                <a:close/>
              </a:path>
            </a:pathLst>
          </a:custGeom>
          <a:solidFill>
            <a:srgbClr val="18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7210" y="1207769"/>
            <a:ext cx="6376670" cy="362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What’s</a:t>
            </a:r>
            <a:r>
              <a:rPr sz="16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happening?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119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Fraudsters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target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self-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service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feature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outside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ITMs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during</a:t>
            </a:r>
            <a:endParaRPr sz="1600">
              <a:latin typeface="Century Gothic"/>
              <a:cs typeface="Century Gothic"/>
            </a:endParaRPr>
          </a:p>
          <a:p>
            <a:pPr marL="182880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non-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business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hours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(late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night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over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weekends)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member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accounts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counterfeit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debit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cards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ITMs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Many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found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deep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insert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skimmers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their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machines</a:t>
            </a:r>
            <a:endParaRPr sz="1600">
              <a:latin typeface="Century Gothic"/>
              <a:cs typeface="Century Gothic"/>
            </a:endParaRPr>
          </a:p>
          <a:p>
            <a:pPr marL="182880" marR="372110" indent="-170815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Others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had</a:t>
            </a:r>
            <a:r>
              <a:rPr sz="16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fraudsters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member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accounts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1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alternate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authentication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allowed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ITM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such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combination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account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number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plus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SSN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date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birth</a:t>
            </a:r>
            <a:endParaRPr sz="1600">
              <a:latin typeface="Century Gothic"/>
              <a:cs typeface="Century Gothic"/>
            </a:endParaRPr>
          </a:p>
          <a:p>
            <a:pPr marL="182880" marR="529590" indent="-170815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some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cases,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fraudsters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took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advances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against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member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home-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equity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line-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of-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credit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(HELOC)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loans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ITMs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Mid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six-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seven-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figure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losses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common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5" name="object 5" descr="A person using a credit card machine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247" y="1064247"/>
            <a:ext cx="4572000" cy="48406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182F61"/>
                </a:solidFill>
              </a:rPr>
              <a:t>Proprietary</a:t>
            </a:r>
            <a:r>
              <a:rPr spc="-30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and</a:t>
            </a:r>
            <a:r>
              <a:rPr spc="5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confidential.</a:t>
            </a:r>
            <a:r>
              <a:rPr spc="-20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Do</a:t>
            </a:r>
            <a:r>
              <a:rPr spc="5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not</a:t>
            </a:r>
            <a:r>
              <a:rPr spc="5" dirty="0">
                <a:solidFill>
                  <a:srgbClr val="182F61"/>
                </a:solidFill>
              </a:rPr>
              <a:t> </a:t>
            </a:r>
            <a:r>
              <a:rPr spc="-10" dirty="0">
                <a:solidFill>
                  <a:srgbClr val="182F61"/>
                </a:solidFill>
              </a:rPr>
              <a:t>distribute.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25" dirty="0">
                <a:solidFill>
                  <a:srgbClr val="182F61"/>
                </a:solidFill>
              </a:rPr>
              <a:t>16</a:t>
            </a:fld>
            <a:endParaRPr spc="-25" dirty="0">
              <a:solidFill>
                <a:srgbClr val="182F6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2"/>
            <a:ext cx="12192000" cy="765810"/>
          </a:xfrm>
          <a:custGeom>
            <a:avLst/>
            <a:gdLst/>
            <a:ahLst/>
            <a:cxnLst/>
            <a:rect l="l" t="t" r="r" b="b"/>
            <a:pathLst>
              <a:path w="12192000" h="765810">
                <a:moveTo>
                  <a:pt x="12192000" y="0"/>
                </a:moveTo>
                <a:lnTo>
                  <a:pt x="0" y="0"/>
                </a:lnTo>
                <a:lnTo>
                  <a:pt x="0" y="765187"/>
                </a:lnTo>
                <a:lnTo>
                  <a:pt x="12192000" y="765187"/>
                </a:lnTo>
                <a:lnTo>
                  <a:pt x="12192000" y="0"/>
                </a:lnTo>
                <a:close/>
              </a:path>
            </a:pathLst>
          </a:custGeom>
          <a:solidFill>
            <a:srgbClr val="18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77" y="876757"/>
            <a:ext cx="7328534" cy="591185"/>
          </a:xfrm>
          <a:custGeom>
            <a:avLst/>
            <a:gdLst/>
            <a:ahLst/>
            <a:cxnLst/>
            <a:rect l="l" t="t" r="r" b="b"/>
            <a:pathLst>
              <a:path w="7328534" h="591185">
                <a:moveTo>
                  <a:pt x="7328408" y="0"/>
                </a:moveTo>
                <a:lnTo>
                  <a:pt x="0" y="0"/>
                </a:lnTo>
                <a:lnTo>
                  <a:pt x="0" y="590600"/>
                </a:lnTo>
                <a:lnTo>
                  <a:pt x="7328408" y="590600"/>
                </a:lnTo>
                <a:lnTo>
                  <a:pt x="732840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301" y="1376578"/>
            <a:ext cx="2975610" cy="306197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70"/>
              </a:spcBef>
              <a:buClr>
                <a:srgbClr val="5F8BFF"/>
              </a:buClr>
              <a:buFont typeface="Wingdings"/>
              <a:buChar char=""/>
              <a:tabLst>
                <a:tab pos="238125" algn="l"/>
              </a:tabLst>
            </a:pP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Date</a:t>
            </a:r>
            <a:r>
              <a:rPr sz="1600" b="1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b="1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loss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: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March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24,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2023</a:t>
            </a:r>
            <a:endParaRPr sz="1600">
              <a:latin typeface="Century Gothic"/>
              <a:cs typeface="Century Gothic"/>
            </a:endParaRPr>
          </a:p>
          <a:p>
            <a:pPr marL="238125" indent="-225425">
              <a:lnSpc>
                <a:spcPct val="100000"/>
              </a:lnSpc>
              <a:spcBef>
                <a:spcPts val="975"/>
              </a:spcBef>
              <a:buClr>
                <a:srgbClr val="5F8BFF"/>
              </a:buClr>
              <a:buFont typeface="Wingdings"/>
              <a:buChar char=""/>
              <a:tabLst>
                <a:tab pos="238125" algn="l"/>
              </a:tabLst>
            </a:pP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b="1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affected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: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197</a:t>
            </a:r>
            <a:endParaRPr sz="1600">
              <a:latin typeface="Century Gothic"/>
              <a:cs typeface="Century Gothic"/>
            </a:endParaRPr>
          </a:p>
          <a:p>
            <a:pPr marL="238125" indent="-225425">
              <a:lnSpc>
                <a:spcPct val="100000"/>
              </a:lnSpc>
              <a:spcBef>
                <a:spcPts val="960"/>
              </a:spcBef>
              <a:buClr>
                <a:srgbClr val="5F8BFF"/>
              </a:buClr>
              <a:buFont typeface="Wingdings"/>
              <a:buChar char=""/>
              <a:tabLst>
                <a:tab pos="238125" algn="l"/>
              </a:tabLst>
            </a:pP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Total</a:t>
            </a:r>
            <a:r>
              <a:rPr sz="16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loss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: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$1,747,785</a:t>
            </a:r>
            <a:endParaRPr sz="1600">
              <a:latin typeface="Century Gothic"/>
              <a:cs typeface="Century Gothic"/>
            </a:endParaRPr>
          </a:p>
          <a:p>
            <a:pPr marL="238125" indent="-225425">
              <a:lnSpc>
                <a:spcPct val="100000"/>
              </a:lnSpc>
              <a:spcBef>
                <a:spcPts val="969"/>
              </a:spcBef>
              <a:buClr>
                <a:srgbClr val="5F8BFF"/>
              </a:buClr>
              <a:buFont typeface="Wingdings"/>
              <a:buChar char=""/>
              <a:tabLst>
                <a:tab pos="238125" algn="l"/>
              </a:tabLst>
            </a:pP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Loss</a:t>
            </a:r>
            <a:r>
              <a:rPr sz="1600" b="1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per</a:t>
            </a:r>
            <a:r>
              <a:rPr sz="1600" b="1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: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$8,872</a:t>
            </a:r>
            <a:endParaRPr sz="1600">
              <a:latin typeface="Century Gothic"/>
              <a:cs typeface="Century Gothic"/>
            </a:endParaRPr>
          </a:p>
          <a:p>
            <a:pPr marL="238125" marR="67945" indent="-226060">
              <a:lnSpc>
                <a:spcPct val="114100"/>
              </a:lnSpc>
              <a:spcBef>
                <a:spcPts val="705"/>
              </a:spcBef>
              <a:buClr>
                <a:srgbClr val="5F8BFF"/>
              </a:buClr>
              <a:buFont typeface="Wingdings"/>
              <a:buChar char=""/>
              <a:tabLst>
                <a:tab pos="23812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Withdrawals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occurred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over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4-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hour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period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using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the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self-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service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feature</a:t>
            </a:r>
            <a:endParaRPr sz="1600">
              <a:latin typeface="Century Gothic"/>
              <a:cs typeface="Century Gothic"/>
            </a:endParaRPr>
          </a:p>
          <a:p>
            <a:pPr marL="238125" marR="59690" indent="-226060">
              <a:lnSpc>
                <a:spcPct val="114399"/>
              </a:lnSpc>
              <a:spcBef>
                <a:spcPts val="680"/>
              </a:spcBef>
              <a:buClr>
                <a:srgbClr val="5F8BFF"/>
              </a:buClr>
              <a:buFont typeface="Wingdings"/>
              <a:buChar char=""/>
              <a:tabLst>
                <a:tab pos="23812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Multiple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individual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losses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over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$50,000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75284" y="131775"/>
            <a:ext cx="4901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ITM</a:t>
            </a:r>
            <a:r>
              <a:rPr sz="3600" spc="-45" dirty="0"/>
              <a:t> </a:t>
            </a:r>
            <a:r>
              <a:rPr sz="3600" dirty="0"/>
              <a:t>fraud</a:t>
            </a:r>
            <a:r>
              <a:rPr sz="3600" spc="-30" dirty="0"/>
              <a:t> </a:t>
            </a:r>
            <a:r>
              <a:rPr sz="3600" dirty="0"/>
              <a:t>case</a:t>
            </a:r>
            <a:r>
              <a:rPr sz="3600" spc="-30" dirty="0"/>
              <a:t> </a:t>
            </a:r>
            <a:r>
              <a:rPr sz="3600" spc="-10" dirty="0"/>
              <a:t>studies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3628897" y="900557"/>
            <a:ext cx="47625" cy="3526154"/>
          </a:xfrm>
          <a:custGeom>
            <a:avLst/>
            <a:gdLst/>
            <a:ahLst/>
            <a:cxnLst/>
            <a:rect l="l" t="t" r="r" b="b"/>
            <a:pathLst>
              <a:path w="47625" h="3526154">
                <a:moveTo>
                  <a:pt x="0" y="0"/>
                </a:moveTo>
                <a:lnTo>
                  <a:pt x="47625" y="3525901"/>
                </a:lnTo>
              </a:path>
            </a:pathLst>
          </a:custGeom>
          <a:ln w="6350">
            <a:solidFill>
              <a:srgbClr val="F9DF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63721" y="1395120"/>
            <a:ext cx="3105785" cy="241744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70"/>
              </a:spcBef>
              <a:buClr>
                <a:srgbClr val="5F8BFF"/>
              </a:buClr>
              <a:buFont typeface="Wingdings"/>
              <a:buChar char=""/>
              <a:tabLst>
                <a:tab pos="238125" algn="l"/>
              </a:tabLst>
            </a:pP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Date</a:t>
            </a:r>
            <a:r>
              <a:rPr sz="1600" b="1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b="1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loss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: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March</a:t>
            </a:r>
            <a:r>
              <a:rPr sz="16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4,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2024</a:t>
            </a:r>
            <a:endParaRPr sz="1600">
              <a:latin typeface="Century Gothic"/>
              <a:cs typeface="Century Gothic"/>
            </a:endParaRPr>
          </a:p>
          <a:p>
            <a:pPr marL="238125" indent="-225425">
              <a:lnSpc>
                <a:spcPct val="100000"/>
              </a:lnSpc>
              <a:spcBef>
                <a:spcPts val="975"/>
              </a:spcBef>
              <a:buClr>
                <a:srgbClr val="5F8BFF"/>
              </a:buClr>
              <a:buFont typeface="Wingdings"/>
              <a:buChar char=""/>
              <a:tabLst>
                <a:tab pos="238125" algn="l"/>
              </a:tabLst>
            </a:pP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b="1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affected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: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302</a:t>
            </a:r>
            <a:endParaRPr sz="1600">
              <a:latin typeface="Century Gothic"/>
              <a:cs typeface="Century Gothic"/>
            </a:endParaRPr>
          </a:p>
          <a:p>
            <a:pPr marL="238125" indent="-225425">
              <a:lnSpc>
                <a:spcPct val="100000"/>
              </a:lnSpc>
              <a:spcBef>
                <a:spcPts val="960"/>
              </a:spcBef>
              <a:buClr>
                <a:srgbClr val="5F8BFF"/>
              </a:buClr>
              <a:buFont typeface="Wingdings"/>
              <a:buChar char=""/>
              <a:tabLst>
                <a:tab pos="238125" algn="l"/>
              </a:tabLst>
            </a:pP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Total</a:t>
            </a:r>
            <a:r>
              <a:rPr sz="16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loss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: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$393,990</a:t>
            </a:r>
            <a:endParaRPr sz="1600">
              <a:latin typeface="Century Gothic"/>
              <a:cs typeface="Century Gothic"/>
            </a:endParaRPr>
          </a:p>
          <a:p>
            <a:pPr marL="238125" indent="-225425">
              <a:lnSpc>
                <a:spcPct val="100000"/>
              </a:lnSpc>
              <a:spcBef>
                <a:spcPts val="975"/>
              </a:spcBef>
              <a:buClr>
                <a:srgbClr val="5F8BFF"/>
              </a:buClr>
              <a:buFont typeface="Wingdings"/>
              <a:buChar char=""/>
              <a:tabLst>
                <a:tab pos="238125" algn="l"/>
              </a:tabLst>
            </a:pP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Loss</a:t>
            </a:r>
            <a:r>
              <a:rPr sz="1600" b="1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per</a:t>
            </a:r>
            <a:r>
              <a:rPr sz="1600" b="1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: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$1,305</a:t>
            </a:r>
            <a:endParaRPr sz="1600">
              <a:latin typeface="Century Gothic"/>
              <a:cs typeface="Century Gothic"/>
            </a:endParaRPr>
          </a:p>
          <a:p>
            <a:pPr marL="238125" marR="5080" indent="-226060">
              <a:lnSpc>
                <a:spcPct val="114100"/>
              </a:lnSpc>
              <a:spcBef>
                <a:spcPts val="700"/>
              </a:spcBef>
              <a:buClr>
                <a:srgbClr val="5F8BFF"/>
              </a:buClr>
              <a:buFont typeface="Wingdings"/>
              <a:buChar char=""/>
              <a:tabLst>
                <a:tab pos="23812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Withdrawals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occurred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over</a:t>
            </a:r>
            <a:r>
              <a:rPr sz="1600" spc="-9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a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6-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hour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period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using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self-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service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feature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6815" y="876808"/>
            <a:ext cx="4331334" cy="371335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77418" y="971803"/>
            <a:ext cx="5472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8520" algn="l"/>
              </a:tabLst>
            </a:pPr>
            <a:r>
              <a:rPr sz="2400" b="1" dirty="0">
                <a:solidFill>
                  <a:srgbClr val="182F61"/>
                </a:solidFill>
                <a:latin typeface="Century Gothic"/>
                <a:cs typeface="Century Gothic"/>
              </a:rPr>
              <a:t>Credit</a:t>
            </a:r>
            <a:r>
              <a:rPr sz="2400" b="1" spc="-45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182F61"/>
                </a:solidFill>
                <a:latin typeface="Century Gothic"/>
                <a:cs typeface="Century Gothic"/>
              </a:rPr>
              <a:t>union</a:t>
            </a:r>
            <a:r>
              <a:rPr sz="2400" b="1" spc="-6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400" b="1" spc="-50" dirty="0">
                <a:solidFill>
                  <a:srgbClr val="182F61"/>
                </a:solidFill>
                <a:latin typeface="Century Gothic"/>
                <a:cs typeface="Century Gothic"/>
              </a:rPr>
              <a:t>A</a:t>
            </a:r>
            <a:r>
              <a:rPr sz="2400" b="1" dirty="0">
                <a:solidFill>
                  <a:srgbClr val="182F61"/>
                </a:solidFill>
                <a:latin typeface="Century Gothic"/>
                <a:cs typeface="Century Gothic"/>
              </a:rPr>
              <a:t>	Credit</a:t>
            </a:r>
            <a:r>
              <a:rPr sz="2400" b="1" spc="-4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182F61"/>
                </a:solidFill>
                <a:latin typeface="Century Gothic"/>
                <a:cs typeface="Century Gothic"/>
              </a:rPr>
              <a:t>union</a:t>
            </a:r>
            <a:r>
              <a:rPr sz="2400" b="1" spc="-6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400" b="1" spc="-50" dirty="0">
                <a:solidFill>
                  <a:srgbClr val="182F61"/>
                </a:solidFill>
                <a:latin typeface="Century Gothic"/>
                <a:cs typeface="Century Gothic"/>
              </a:rPr>
              <a:t>B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182F61"/>
                </a:solidFill>
              </a:rPr>
              <a:t>Proprietary</a:t>
            </a:r>
            <a:r>
              <a:rPr spc="-30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and</a:t>
            </a:r>
            <a:r>
              <a:rPr spc="5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confidential.</a:t>
            </a:r>
            <a:r>
              <a:rPr spc="-20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Do</a:t>
            </a:r>
            <a:r>
              <a:rPr spc="5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not</a:t>
            </a:r>
            <a:r>
              <a:rPr spc="5" dirty="0">
                <a:solidFill>
                  <a:srgbClr val="182F61"/>
                </a:solidFill>
              </a:rPr>
              <a:t> </a:t>
            </a:r>
            <a:r>
              <a:rPr spc="-10" dirty="0">
                <a:solidFill>
                  <a:srgbClr val="182F61"/>
                </a:solidFill>
              </a:rPr>
              <a:t>distribute.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25" dirty="0">
                <a:solidFill>
                  <a:srgbClr val="182F61"/>
                </a:solidFill>
              </a:rPr>
              <a:t>17</a:t>
            </a:fld>
            <a:endParaRPr spc="-25" dirty="0">
              <a:solidFill>
                <a:srgbClr val="182F61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750" y="4659134"/>
            <a:ext cx="11582400" cy="1616075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42545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disparity</a:t>
            </a:r>
            <a:r>
              <a:rPr sz="1400" spc="-3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in</a:t>
            </a:r>
            <a:r>
              <a:rPr sz="14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</a:rPr>
              <a:t>losses:</a:t>
            </a:r>
            <a:endParaRPr sz="1400">
              <a:latin typeface="Century Gothic"/>
              <a:cs typeface="Century Gothic"/>
            </a:endParaRPr>
          </a:p>
          <a:p>
            <a:pPr marL="606425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06425" algn="l"/>
              </a:tabLst>
            </a:pP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Both</a:t>
            </a:r>
            <a:r>
              <a:rPr sz="14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credit</a:t>
            </a:r>
            <a:r>
              <a:rPr sz="1400" spc="-3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unions</a:t>
            </a:r>
            <a:r>
              <a:rPr sz="1400" spc="-5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had</a:t>
            </a:r>
            <a:r>
              <a:rPr sz="1400" spc="-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single</a:t>
            </a:r>
            <a:r>
              <a:rPr sz="1400" spc="-5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withdrawal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limit</a:t>
            </a:r>
            <a:r>
              <a:rPr sz="1400" spc="-5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of</a:t>
            </a:r>
            <a:r>
              <a:rPr sz="14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$2,500</a:t>
            </a:r>
            <a:r>
              <a:rPr sz="1400" spc="-2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but</a:t>
            </a:r>
            <a:r>
              <a:rPr sz="14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Credit</a:t>
            </a:r>
            <a:r>
              <a:rPr sz="14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Union</a:t>
            </a:r>
            <a:r>
              <a:rPr sz="1400" spc="-4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did</a:t>
            </a:r>
            <a:r>
              <a:rPr sz="1400" spc="-3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not</a:t>
            </a:r>
            <a:r>
              <a:rPr sz="1400" spc="-2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have</a:t>
            </a:r>
            <a:r>
              <a:rPr sz="14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daily</a:t>
            </a:r>
            <a:r>
              <a:rPr sz="1400" spc="-2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limit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–</a:t>
            </a:r>
            <a:r>
              <a:rPr sz="1400" spc="-1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fraudsters</a:t>
            </a:r>
            <a:r>
              <a:rPr sz="1400" spc="-1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182F60"/>
                </a:solidFill>
                <a:latin typeface="Century Gothic"/>
                <a:cs typeface="Century Gothic"/>
              </a:rPr>
              <a:t>made</a:t>
            </a:r>
            <a:endParaRPr sz="1400">
              <a:latin typeface="Century Gothic"/>
              <a:cs typeface="Century Gothic"/>
            </a:endParaRPr>
          </a:p>
          <a:p>
            <a:pPr marL="606425">
              <a:lnSpc>
                <a:spcPct val="100000"/>
              </a:lnSpc>
            </a:pP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multiple</a:t>
            </a:r>
            <a:r>
              <a:rPr sz="1400" spc="-6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$2,500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withdrawals</a:t>
            </a:r>
            <a:r>
              <a:rPr sz="1400" spc="-3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from</a:t>
            </a:r>
            <a:r>
              <a:rPr sz="1400" spc="-6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single</a:t>
            </a:r>
            <a:r>
              <a:rPr sz="1400" spc="-4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member’s</a:t>
            </a:r>
            <a:r>
              <a:rPr sz="1400" spc="-5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</a:rPr>
              <a:t>account</a:t>
            </a:r>
            <a:endParaRPr sz="1400">
              <a:latin typeface="Century Gothic"/>
              <a:cs typeface="Century Gothic"/>
            </a:endParaRPr>
          </a:p>
          <a:p>
            <a:pPr marL="606425" marR="45974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06425" algn="l"/>
              </a:tabLst>
            </a:pP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Credit</a:t>
            </a:r>
            <a:r>
              <a:rPr sz="1400" spc="-4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Union</a:t>
            </a:r>
            <a:r>
              <a:rPr sz="1400" spc="-4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A</a:t>
            </a:r>
            <a:r>
              <a:rPr sz="1400" spc="-1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allowed</a:t>
            </a:r>
            <a:r>
              <a:rPr sz="1400" spc="-6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members</a:t>
            </a:r>
            <a:r>
              <a:rPr sz="1400" spc="-4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to</a:t>
            </a:r>
            <a:r>
              <a:rPr sz="1400" spc="-1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take</a:t>
            </a:r>
            <a:r>
              <a:rPr sz="14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advances</a:t>
            </a:r>
            <a:r>
              <a:rPr sz="1400" spc="-4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against</a:t>
            </a:r>
            <a:r>
              <a:rPr sz="1400" spc="-6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line-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</a:rPr>
              <a:t>of-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credit</a:t>
            </a:r>
            <a:r>
              <a:rPr sz="1400" spc="-5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loans</a:t>
            </a:r>
            <a:r>
              <a:rPr sz="1400" spc="-6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(e.g.,</a:t>
            </a:r>
            <a:r>
              <a:rPr sz="1400" spc="1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HELOCs)</a:t>
            </a:r>
            <a:r>
              <a:rPr sz="14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using</a:t>
            </a:r>
            <a:r>
              <a:rPr sz="14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the</a:t>
            </a:r>
            <a:r>
              <a:rPr sz="1400" spc="-4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self-service</a:t>
            </a:r>
            <a:r>
              <a:rPr sz="1400" spc="-6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</a:rPr>
              <a:t>feature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while</a:t>
            </a:r>
            <a:r>
              <a:rPr sz="1400" spc="-5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Credit</a:t>
            </a:r>
            <a:r>
              <a:rPr sz="14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Union</a:t>
            </a:r>
            <a:r>
              <a:rPr sz="1400" spc="-3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B</a:t>
            </a:r>
            <a:r>
              <a:rPr sz="1400" spc="-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did</a:t>
            </a:r>
            <a:r>
              <a:rPr sz="14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182F60"/>
                </a:solidFill>
                <a:latin typeface="Century Gothic"/>
                <a:cs typeface="Century Gothic"/>
              </a:rPr>
              <a:t>not</a:t>
            </a:r>
            <a:endParaRPr sz="1400">
              <a:latin typeface="Century Gothic"/>
              <a:cs typeface="Century Gothic"/>
            </a:endParaRPr>
          </a:p>
          <a:p>
            <a:pPr marL="606425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06425" algn="l"/>
              </a:tabLst>
            </a:pP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Credit</a:t>
            </a:r>
            <a:r>
              <a:rPr sz="1400" spc="-4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Union</a:t>
            </a:r>
            <a:r>
              <a:rPr sz="1400" spc="-5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A:</a:t>
            </a:r>
            <a:r>
              <a:rPr sz="1400" spc="-3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Fraudsters</a:t>
            </a:r>
            <a:r>
              <a:rPr sz="14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took</a:t>
            </a:r>
            <a:r>
              <a:rPr sz="1400" spc="-4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advances</a:t>
            </a:r>
            <a:r>
              <a:rPr sz="1400" spc="-4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against</a:t>
            </a:r>
            <a:r>
              <a:rPr sz="1400" spc="-5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member</a:t>
            </a:r>
            <a:r>
              <a:rPr sz="1400" spc="-4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HELOCs</a:t>
            </a:r>
            <a:r>
              <a:rPr sz="1400" spc="-3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to</a:t>
            </a:r>
            <a:r>
              <a:rPr sz="1400" spc="-1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fund</a:t>
            </a:r>
            <a:r>
              <a:rPr sz="1400" spc="-2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82F60"/>
                </a:solidFill>
                <a:latin typeface="Century Gothic"/>
                <a:cs typeface="Century Gothic"/>
              </a:rPr>
              <a:t>the</a:t>
            </a:r>
            <a:r>
              <a:rPr sz="1400" spc="-2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182F60"/>
                </a:solidFill>
                <a:latin typeface="Century Gothic"/>
                <a:cs typeface="Century Gothic"/>
              </a:rPr>
              <a:t>withdrawals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305" y="266382"/>
            <a:ext cx="11504930" cy="681990"/>
          </a:xfrm>
          <a:custGeom>
            <a:avLst/>
            <a:gdLst/>
            <a:ahLst/>
            <a:cxnLst/>
            <a:rect l="l" t="t" r="r" b="b"/>
            <a:pathLst>
              <a:path w="11504930" h="681990">
                <a:moveTo>
                  <a:pt x="11504930" y="0"/>
                </a:moveTo>
                <a:lnTo>
                  <a:pt x="0" y="0"/>
                </a:lnTo>
                <a:lnTo>
                  <a:pt x="0" y="681926"/>
                </a:lnTo>
                <a:lnTo>
                  <a:pt x="11504930" y="681926"/>
                </a:lnTo>
                <a:lnTo>
                  <a:pt x="11504930" y="0"/>
                </a:lnTo>
                <a:close/>
              </a:path>
            </a:pathLst>
          </a:custGeom>
          <a:solidFill>
            <a:srgbClr val="F9D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37210" y="311277"/>
            <a:ext cx="5219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2F61"/>
                </a:solidFill>
              </a:rPr>
              <a:t>ITM</a:t>
            </a:r>
            <a:r>
              <a:rPr sz="3600" spc="-80" dirty="0">
                <a:solidFill>
                  <a:srgbClr val="182F61"/>
                </a:solidFill>
              </a:rPr>
              <a:t> </a:t>
            </a:r>
            <a:r>
              <a:rPr sz="3600" dirty="0">
                <a:solidFill>
                  <a:srgbClr val="182F61"/>
                </a:solidFill>
              </a:rPr>
              <a:t>fraud</a:t>
            </a:r>
            <a:r>
              <a:rPr sz="3600" spc="-75" dirty="0">
                <a:solidFill>
                  <a:srgbClr val="182F61"/>
                </a:solidFill>
              </a:rPr>
              <a:t> </a:t>
            </a:r>
            <a:r>
              <a:rPr sz="3600" dirty="0">
                <a:solidFill>
                  <a:srgbClr val="182F61"/>
                </a:solidFill>
              </a:rPr>
              <a:t>risk</a:t>
            </a:r>
            <a:r>
              <a:rPr sz="3600" spc="-80" dirty="0">
                <a:solidFill>
                  <a:srgbClr val="182F61"/>
                </a:solidFill>
              </a:rPr>
              <a:t> </a:t>
            </a:r>
            <a:r>
              <a:rPr sz="3600" spc="-10" dirty="0">
                <a:solidFill>
                  <a:srgbClr val="182F61"/>
                </a:solidFill>
              </a:rPr>
              <a:t>mitigation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58305" y="1040257"/>
            <a:ext cx="5734685" cy="5208270"/>
          </a:xfrm>
          <a:custGeom>
            <a:avLst/>
            <a:gdLst/>
            <a:ahLst/>
            <a:cxnLst/>
            <a:rect l="l" t="t" r="r" b="b"/>
            <a:pathLst>
              <a:path w="5734685" h="5208270">
                <a:moveTo>
                  <a:pt x="5734558" y="0"/>
                </a:moveTo>
                <a:lnTo>
                  <a:pt x="0" y="0"/>
                </a:lnTo>
                <a:lnTo>
                  <a:pt x="0" y="5208143"/>
                </a:lnTo>
                <a:lnTo>
                  <a:pt x="5734558" y="5208143"/>
                </a:lnTo>
                <a:lnTo>
                  <a:pt x="5734558" y="0"/>
                </a:lnTo>
                <a:close/>
              </a:path>
            </a:pathLst>
          </a:custGeom>
          <a:solidFill>
            <a:srgbClr val="18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7210" y="1116329"/>
            <a:ext cx="4869815" cy="3773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general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119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Block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fallback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transactions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ITMs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ATMs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Set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reasonable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daily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withdrawal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limits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skimming/shimming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detection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technology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Conduct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daily</a:t>
            </a:r>
            <a:r>
              <a:rPr sz="1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inspections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ITMs/ATMs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endParaRPr sz="1600">
              <a:latin typeface="Century Gothic"/>
              <a:cs typeface="Century Gothic"/>
            </a:endParaRPr>
          </a:p>
          <a:p>
            <a:pPr marL="18288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including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opening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inspect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deep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shimmers</a:t>
            </a:r>
            <a:endParaRPr sz="1600">
              <a:latin typeface="Century Gothic"/>
              <a:cs typeface="Century Gothic"/>
            </a:endParaRPr>
          </a:p>
          <a:p>
            <a:pPr marL="171450" marR="51435" lvl="1" indent="-171450" algn="ctr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7145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1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foreign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device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tampering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detected</a:t>
            </a:r>
            <a:r>
              <a:rPr sz="16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endParaRPr sz="1600">
              <a:latin typeface="Century Gothic"/>
              <a:cs typeface="Century Gothic"/>
            </a:endParaRPr>
          </a:p>
          <a:p>
            <a:pPr marR="89535"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machine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should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automatically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shut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down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Ensure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ITMs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ATMs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EMV-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enabled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Educate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members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risk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ITM/ATMs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endParaRPr sz="1600">
              <a:latin typeface="Century Gothic"/>
              <a:cs typeface="Century Gothic"/>
            </a:endParaRPr>
          </a:p>
          <a:p>
            <a:pPr marL="18288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report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signs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tampering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9123" y="982217"/>
            <a:ext cx="5547995" cy="5266690"/>
          </a:xfrm>
          <a:custGeom>
            <a:avLst/>
            <a:gdLst/>
            <a:ahLst/>
            <a:cxnLst/>
            <a:rect l="l" t="t" r="r" b="b"/>
            <a:pathLst>
              <a:path w="5547995" h="5266690">
                <a:moveTo>
                  <a:pt x="5547868" y="0"/>
                </a:moveTo>
                <a:lnTo>
                  <a:pt x="0" y="0"/>
                </a:lnTo>
                <a:lnTo>
                  <a:pt x="0" y="5266182"/>
                </a:lnTo>
                <a:lnTo>
                  <a:pt x="5547868" y="5266182"/>
                </a:lnTo>
                <a:lnTo>
                  <a:pt x="55478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78626" y="1057732"/>
            <a:ext cx="5308600" cy="512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82F61"/>
                </a:solidFill>
                <a:latin typeface="Century Gothic"/>
                <a:cs typeface="Century Gothic"/>
              </a:rPr>
              <a:t>ITM</a:t>
            </a:r>
            <a:r>
              <a:rPr sz="1600" b="1" spc="-3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182F61"/>
                </a:solidFill>
                <a:latin typeface="Century Gothic"/>
                <a:cs typeface="Century Gothic"/>
              </a:rPr>
              <a:t>self-</a:t>
            </a:r>
            <a:r>
              <a:rPr sz="1600" b="1" dirty="0">
                <a:solidFill>
                  <a:srgbClr val="182F61"/>
                </a:solidFill>
                <a:latin typeface="Century Gothic"/>
                <a:cs typeface="Century Gothic"/>
              </a:rPr>
              <a:t>service</a:t>
            </a:r>
            <a:r>
              <a:rPr sz="1600" b="1" spc="-5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182F61"/>
                </a:solidFill>
                <a:latin typeface="Century Gothic"/>
                <a:cs typeface="Century Gothic"/>
              </a:rPr>
              <a:t>option:</a:t>
            </a:r>
            <a:endParaRPr sz="1600">
              <a:latin typeface="Century Gothic"/>
              <a:cs typeface="Century Gothic"/>
            </a:endParaRPr>
          </a:p>
          <a:p>
            <a:pPr marL="182880" marR="189230" indent="-170815">
              <a:lnSpc>
                <a:spcPct val="100000"/>
              </a:lnSpc>
              <a:spcBef>
                <a:spcPts val="1195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If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debit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card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used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authenticate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members,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ensure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ITM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reads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EMV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chip,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if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detected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decline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transaction</a:t>
            </a:r>
            <a:endParaRPr sz="1600">
              <a:latin typeface="Century Gothic"/>
              <a:cs typeface="Century Gothic"/>
            </a:endParaRPr>
          </a:p>
          <a:p>
            <a:pPr marL="356235" lvl="1" indent="-171450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35623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Do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not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allow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fallback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transactions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Avoid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using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easily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compromised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identification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endParaRPr sz="1600">
              <a:latin typeface="Century Gothic"/>
              <a:cs typeface="Century Gothic"/>
            </a:endParaRPr>
          </a:p>
          <a:p>
            <a:pPr marL="182880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access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(i.e.: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SSN,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DOB,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number)</a:t>
            </a:r>
            <a:endParaRPr sz="1600">
              <a:latin typeface="Century Gothic"/>
              <a:cs typeface="Century Gothic"/>
            </a:endParaRPr>
          </a:p>
          <a:p>
            <a:pPr marL="360045" marR="213360" lvl="1" indent="-172720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36004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Implement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one-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time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passcodes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sent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devices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before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proceeding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transaction access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Set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reasonable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daily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withdrawal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limits</a:t>
            </a:r>
            <a:endParaRPr sz="1600">
              <a:latin typeface="Century Gothic"/>
              <a:cs typeface="Century Gothic"/>
            </a:endParaRPr>
          </a:p>
          <a:p>
            <a:pPr marL="356235" lvl="1" indent="-171450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35623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Single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transaction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daily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limits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Do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allow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access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line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accounts</a:t>
            </a:r>
            <a:endParaRPr sz="1600">
              <a:latin typeface="Century Gothic"/>
              <a:cs typeface="Century Gothic"/>
            </a:endParaRPr>
          </a:p>
          <a:p>
            <a:pPr marL="182880" marR="5080" indent="-17081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Limit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hours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operations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normal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business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hours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for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self-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service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option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require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use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video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teller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if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available.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Machines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can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function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as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ATM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during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nonbusiness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hours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182F61"/>
                </a:solidFill>
              </a:rPr>
              <a:t>Proprietary</a:t>
            </a:r>
            <a:r>
              <a:rPr spc="-30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and</a:t>
            </a:r>
            <a:r>
              <a:rPr spc="5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confidential.</a:t>
            </a:r>
            <a:r>
              <a:rPr spc="-20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Do</a:t>
            </a:r>
            <a:r>
              <a:rPr spc="5" dirty="0">
                <a:solidFill>
                  <a:srgbClr val="182F61"/>
                </a:solidFill>
              </a:rPr>
              <a:t> </a:t>
            </a:r>
            <a:r>
              <a:rPr dirty="0">
                <a:solidFill>
                  <a:srgbClr val="182F61"/>
                </a:solidFill>
              </a:rPr>
              <a:t>not</a:t>
            </a:r>
            <a:r>
              <a:rPr spc="5" dirty="0">
                <a:solidFill>
                  <a:srgbClr val="182F61"/>
                </a:solidFill>
              </a:rPr>
              <a:t> </a:t>
            </a:r>
            <a:r>
              <a:rPr spc="-10" dirty="0">
                <a:solidFill>
                  <a:srgbClr val="182F61"/>
                </a:solidFill>
              </a:rPr>
              <a:t>distribute.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25" dirty="0">
                <a:solidFill>
                  <a:srgbClr val="182F61"/>
                </a:solidFill>
              </a:rPr>
              <a:t>18</a:t>
            </a:fld>
            <a:endParaRPr spc="-25" dirty="0">
              <a:solidFill>
                <a:srgbClr val="182F6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966" y="6529831"/>
            <a:ext cx="23075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Proprietary</a:t>
            </a:r>
            <a:r>
              <a:rPr sz="8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and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confidential.</a:t>
            </a:r>
            <a:r>
              <a:rPr sz="8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Do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not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distribute.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7561" y="553558"/>
            <a:ext cx="444500" cy="441959"/>
            <a:chOff x="707561" y="553558"/>
            <a:chExt cx="444500" cy="441959"/>
          </a:xfrm>
        </p:grpSpPr>
        <p:sp>
          <p:nvSpPr>
            <p:cNvPr id="4" name="object 4"/>
            <p:cNvSpPr/>
            <p:nvPr/>
          </p:nvSpPr>
          <p:spPr>
            <a:xfrm>
              <a:off x="707561" y="553558"/>
              <a:ext cx="335280" cy="92710"/>
            </a:xfrm>
            <a:custGeom>
              <a:avLst/>
              <a:gdLst/>
              <a:ahLst/>
              <a:cxnLst/>
              <a:rect l="l" t="t" r="r" b="b"/>
              <a:pathLst>
                <a:path w="335280" h="92709">
                  <a:moveTo>
                    <a:pt x="335041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335041" y="92361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0858" y="553558"/>
              <a:ext cx="81280" cy="92710"/>
            </a:xfrm>
            <a:custGeom>
              <a:avLst/>
              <a:gdLst/>
              <a:ahLst/>
              <a:cxnLst/>
              <a:rect l="l" t="t" r="r" b="b"/>
              <a:pathLst>
                <a:path w="81280" h="92709">
                  <a:moveTo>
                    <a:pt x="80732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80732" y="92361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561" y="670415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6089" y="670415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561" y="786871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320" y="786871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7561" y="903316"/>
              <a:ext cx="81280" cy="92075"/>
            </a:xfrm>
            <a:custGeom>
              <a:avLst/>
              <a:gdLst/>
              <a:ahLst/>
              <a:cxnLst/>
              <a:rect l="l" t="t" r="r" b="b"/>
              <a:pathLst>
                <a:path w="81279" h="92075">
                  <a:moveTo>
                    <a:pt x="8073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80732" y="91959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6550" y="903327"/>
              <a:ext cx="335280" cy="92075"/>
            </a:xfrm>
            <a:custGeom>
              <a:avLst/>
              <a:gdLst/>
              <a:ahLst/>
              <a:cxnLst/>
              <a:rect l="l" t="t" r="r" b="b"/>
              <a:pathLst>
                <a:path w="335280" h="92075">
                  <a:moveTo>
                    <a:pt x="335041" y="0"/>
                  </a:moveTo>
                  <a:lnTo>
                    <a:pt x="0" y="0"/>
                  </a:lnTo>
                  <a:lnTo>
                    <a:pt x="0" y="91949"/>
                  </a:lnTo>
                  <a:lnTo>
                    <a:pt x="335041" y="91949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37680" y="642305"/>
            <a:ext cx="1485265" cy="339725"/>
            <a:chOff x="1337680" y="642305"/>
            <a:chExt cx="1485265" cy="339725"/>
          </a:xfrm>
        </p:grpSpPr>
        <p:sp>
          <p:nvSpPr>
            <p:cNvPr id="13" name="object 13"/>
            <p:cNvSpPr/>
            <p:nvPr/>
          </p:nvSpPr>
          <p:spPr>
            <a:xfrm>
              <a:off x="1337680" y="646321"/>
              <a:ext cx="191770" cy="257175"/>
            </a:xfrm>
            <a:custGeom>
              <a:avLst/>
              <a:gdLst/>
              <a:ahLst/>
              <a:cxnLst/>
              <a:rect l="l" t="t" r="r" b="b"/>
              <a:pathLst>
                <a:path w="191769" h="257175">
                  <a:moveTo>
                    <a:pt x="191740" y="0"/>
                  </a:moveTo>
                  <a:lnTo>
                    <a:pt x="0" y="0"/>
                  </a:lnTo>
                  <a:lnTo>
                    <a:pt x="0" y="40558"/>
                  </a:lnTo>
                  <a:lnTo>
                    <a:pt x="74677" y="40558"/>
                  </a:lnTo>
                  <a:lnTo>
                    <a:pt x="74677" y="256603"/>
                  </a:lnTo>
                  <a:lnTo>
                    <a:pt x="117062" y="256603"/>
                  </a:lnTo>
                  <a:lnTo>
                    <a:pt x="117062" y="40558"/>
                  </a:lnTo>
                  <a:lnTo>
                    <a:pt x="191740" y="40558"/>
                  </a:lnTo>
                  <a:lnTo>
                    <a:pt x="191740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733" y="720210"/>
              <a:ext cx="103338" cy="1831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4153" y="722218"/>
              <a:ext cx="160254" cy="1843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39839" y="642305"/>
              <a:ext cx="177800" cy="266065"/>
            </a:xfrm>
            <a:custGeom>
              <a:avLst/>
              <a:gdLst/>
              <a:ahLst/>
              <a:cxnLst/>
              <a:rect l="l" t="t" r="r" b="b"/>
              <a:pathLst>
                <a:path w="177800" h="266065">
                  <a:moveTo>
                    <a:pt x="92439" y="0"/>
                  </a:moveTo>
                  <a:lnTo>
                    <a:pt x="59288" y="4969"/>
                  </a:lnTo>
                  <a:lnTo>
                    <a:pt x="32797" y="19275"/>
                  </a:lnTo>
                  <a:lnTo>
                    <a:pt x="15238" y="42014"/>
                  </a:lnTo>
                  <a:lnTo>
                    <a:pt x="8880" y="72282"/>
                  </a:lnTo>
                  <a:lnTo>
                    <a:pt x="12671" y="96226"/>
                  </a:lnTo>
                  <a:lnTo>
                    <a:pt x="24068" y="115953"/>
                  </a:lnTo>
                  <a:lnTo>
                    <a:pt x="43110" y="131916"/>
                  </a:lnTo>
                  <a:lnTo>
                    <a:pt x="69833" y="144565"/>
                  </a:lnTo>
                  <a:lnTo>
                    <a:pt x="98090" y="154604"/>
                  </a:lnTo>
                  <a:lnTo>
                    <a:pt x="114218" y="161876"/>
                  </a:lnTo>
                  <a:lnTo>
                    <a:pt x="125690" y="170617"/>
                  </a:lnTo>
                  <a:lnTo>
                    <a:pt x="132546" y="181089"/>
                  </a:lnTo>
                  <a:lnTo>
                    <a:pt x="134823" y="193557"/>
                  </a:lnTo>
                  <a:lnTo>
                    <a:pt x="131676" y="206645"/>
                  </a:lnTo>
                  <a:lnTo>
                    <a:pt x="122966" y="216647"/>
                  </a:lnTo>
                  <a:lnTo>
                    <a:pt x="109790" y="223034"/>
                  </a:lnTo>
                  <a:lnTo>
                    <a:pt x="93246" y="225281"/>
                  </a:lnTo>
                  <a:lnTo>
                    <a:pt x="75226" y="223016"/>
                  </a:lnTo>
                  <a:lnTo>
                    <a:pt x="58985" y="216496"/>
                  </a:lnTo>
                  <a:lnTo>
                    <a:pt x="44939" y="206137"/>
                  </a:lnTo>
                  <a:lnTo>
                    <a:pt x="33504" y="192352"/>
                  </a:lnTo>
                  <a:lnTo>
                    <a:pt x="0" y="219257"/>
                  </a:lnTo>
                  <a:lnTo>
                    <a:pt x="15112" y="237993"/>
                  </a:lnTo>
                  <a:lnTo>
                    <a:pt x="36127" y="252588"/>
                  </a:lnTo>
                  <a:lnTo>
                    <a:pt x="61987" y="262062"/>
                  </a:lnTo>
                  <a:lnTo>
                    <a:pt x="91631" y="265438"/>
                  </a:lnTo>
                  <a:lnTo>
                    <a:pt x="126353" y="260155"/>
                  </a:lnTo>
                  <a:lnTo>
                    <a:pt x="153543" y="245159"/>
                  </a:lnTo>
                  <a:lnTo>
                    <a:pt x="171273" y="221729"/>
                  </a:lnTo>
                  <a:lnTo>
                    <a:pt x="177612" y="191147"/>
                  </a:lnTo>
                  <a:lnTo>
                    <a:pt x="173657" y="165296"/>
                  </a:lnTo>
                  <a:lnTo>
                    <a:pt x="161717" y="144565"/>
                  </a:lnTo>
                  <a:lnTo>
                    <a:pt x="142588" y="128352"/>
                  </a:lnTo>
                  <a:lnTo>
                    <a:pt x="117062" y="116053"/>
                  </a:lnTo>
                  <a:lnTo>
                    <a:pt x="90824" y="106416"/>
                  </a:lnTo>
                  <a:lnTo>
                    <a:pt x="73466" y="99231"/>
                  </a:lnTo>
                  <a:lnTo>
                    <a:pt x="61256" y="91407"/>
                  </a:lnTo>
                  <a:lnTo>
                    <a:pt x="54040" y="81851"/>
                  </a:lnTo>
                  <a:lnTo>
                    <a:pt x="51669" y="69471"/>
                  </a:lnTo>
                  <a:lnTo>
                    <a:pt x="54910" y="57035"/>
                  </a:lnTo>
                  <a:lnTo>
                    <a:pt x="63678" y="47686"/>
                  </a:lnTo>
                  <a:lnTo>
                    <a:pt x="76532" y="41801"/>
                  </a:lnTo>
                  <a:lnTo>
                    <a:pt x="92035" y="39755"/>
                  </a:lnTo>
                  <a:lnTo>
                    <a:pt x="106195" y="41311"/>
                  </a:lnTo>
                  <a:lnTo>
                    <a:pt x="119030" y="45879"/>
                  </a:lnTo>
                  <a:lnTo>
                    <a:pt x="130579" y="53308"/>
                  </a:lnTo>
                  <a:lnTo>
                    <a:pt x="140878" y="63448"/>
                  </a:lnTo>
                  <a:lnTo>
                    <a:pt x="170346" y="34936"/>
                  </a:lnTo>
                  <a:lnTo>
                    <a:pt x="154653" y="20160"/>
                  </a:lnTo>
                  <a:lnTo>
                    <a:pt x="136236" y="9185"/>
                  </a:lnTo>
                  <a:lnTo>
                    <a:pt x="115397" y="2352"/>
                  </a:lnTo>
                  <a:lnTo>
                    <a:pt x="92439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4073" y="718604"/>
              <a:ext cx="185281" cy="18793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88412" y="718616"/>
              <a:ext cx="394970" cy="263525"/>
            </a:xfrm>
            <a:custGeom>
              <a:avLst/>
              <a:gdLst/>
              <a:ahLst/>
              <a:cxnLst/>
              <a:rect l="l" t="t" r="r" b="b"/>
              <a:pathLst>
                <a:path w="394969" h="263525">
                  <a:moveTo>
                    <a:pt x="184873" y="3606"/>
                  </a:moveTo>
                  <a:lnTo>
                    <a:pt x="148551" y="3606"/>
                  </a:lnTo>
                  <a:lnTo>
                    <a:pt x="148551" y="91147"/>
                  </a:lnTo>
                  <a:lnTo>
                    <a:pt x="144411" y="113360"/>
                  </a:lnTo>
                  <a:lnTo>
                    <a:pt x="133007" y="130911"/>
                  </a:lnTo>
                  <a:lnTo>
                    <a:pt x="115849" y="142430"/>
                  </a:lnTo>
                  <a:lnTo>
                    <a:pt x="94462" y="146570"/>
                  </a:lnTo>
                  <a:lnTo>
                    <a:pt x="73063" y="142430"/>
                  </a:lnTo>
                  <a:lnTo>
                    <a:pt x="55905" y="130911"/>
                  </a:lnTo>
                  <a:lnTo>
                    <a:pt x="44500" y="113360"/>
                  </a:lnTo>
                  <a:lnTo>
                    <a:pt x="40436" y="91554"/>
                  </a:lnTo>
                  <a:lnTo>
                    <a:pt x="40360" y="91147"/>
                  </a:lnTo>
                  <a:lnTo>
                    <a:pt x="44450" y="68935"/>
                  </a:lnTo>
                  <a:lnTo>
                    <a:pt x="55753" y="51396"/>
                  </a:lnTo>
                  <a:lnTo>
                    <a:pt x="72898" y="39878"/>
                  </a:lnTo>
                  <a:lnTo>
                    <a:pt x="94462" y="35737"/>
                  </a:lnTo>
                  <a:lnTo>
                    <a:pt x="116027" y="39878"/>
                  </a:lnTo>
                  <a:lnTo>
                    <a:pt x="133159" y="51396"/>
                  </a:lnTo>
                  <a:lnTo>
                    <a:pt x="144462" y="68935"/>
                  </a:lnTo>
                  <a:lnTo>
                    <a:pt x="148551" y="91147"/>
                  </a:lnTo>
                  <a:lnTo>
                    <a:pt x="148551" y="3606"/>
                  </a:lnTo>
                  <a:lnTo>
                    <a:pt x="144919" y="3606"/>
                  </a:lnTo>
                  <a:lnTo>
                    <a:pt x="144919" y="27698"/>
                  </a:lnTo>
                  <a:lnTo>
                    <a:pt x="134759" y="16764"/>
                  </a:lnTo>
                  <a:lnTo>
                    <a:pt x="121145" y="7975"/>
                  </a:lnTo>
                  <a:lnTo>
                    <a:pt x="104889" y="2120"/>
                  </a:lnTo>
                  <a:lnTo>
                    <a:pt x="86791" y="0"/>
                  </a:lnTo>
                  <a:lnTo>
                    <a:pt x="52616" y="7124"/>
                  </a:lnTo>
                  <a:lnTo>
                    <a:pt x="25082" y="26644"/>
                  </a:lnTo>
                  <a:lnTo>
                    <a:pt x="6692" y="55727"/>
                  </a:lnTo>
                  <a:lnTo>
                    <a:pt x="76" y="91147"/>
                  </a:lnTo>
                  <a:lnTo>
                    <a:pt x="0" y="91554"/>
                  </a:lnTo>
                  <a:lnTo>
                    <a:pt x="6692" y="127609"/>
                  </a:lnTo>
                  <a:lnTo>
                    <a:pt x="25082" y="156806"/>
                  </a:lnTo>
                  <a:lnTo>
                    <a:pt x="52616" y="176377"/>
                  </a:lnTo>
                  <a:lnTo>
                    <a:pt x="86791" y="183515"/>
                  </a:lnTo>
                  <a:lnTo>
                    <a:pt x="104889" y="181381"/>
                  </a:lnTo>
                  <a:lnTo>
                    <a:pt x="121145" y="175475"/>
                  </a:lnTo>
                  <a:lnTo>
                    <a:pt x="134759" y="166573"/>
                  </a:lnTo>
                  <a:lnTo>
                    <a:pt x="144919" y="155397"/>
                  </a:lnTo>
                  <a:lnTo>
                    <a:pt x="144919" y="171869"/>
                  </a:lnTo>
                  <a:lnTo>
                    <a:pt x="140601" y="196062"/>
                  </a:lnTo>
                  <a:lnTo>
                    <a:pt x="128866" y="213664"/>
                  </a:lnTo>
                  <a:lnTo>
                    <a:pt x="111531" y="224434"/>
                  </a:lnTo>
                  <a:lnTo>
                    <a:pt x="90424" y="228079"/>
                  </a:lnTo>
                  <a:lnTo>
                    <a:pt x="72961" y="226250"/>
                  </a:lnTo>
                  <a:lnTo>
                    <a:pt x="57023" y="220992"/>
                  </a:lnTo>
                  <a:lnTo>
                    <a:pt x="42913" y="212763"/>
                  </a:lnTo>
                  <a:lnTo>
                    <a:pt x="30276" y="201574"/>
                  </a:lnTo>
                  <a:lnTo>
                    <a:pt x="6057" y="230085"/>
                  </a:lnTo>
                  <a:lnTo>
                    <a:pt x="21793" y="243763"/>
                  </a:lnTo>
                  <a:lnTo>
                    <a:pt x="41783" y="254279"/>
                  </a:lnTo>
                  <a:lnTo>
                    <a:pt x="65087" y="261035"/>
                  </a:lnTo>
                  <a:lnTo>
                    <a:pt x="90830" y="263410"/>
                  </a:lnTo>
                  <a:lnTo>
                    <a:pt x="128168" y="257975"/>
                  </a:lnTo>
                  <a:lnTo>
                    <a:pt x="157988" y="241274"/>
                  </a:lnTo>
                  <a:lnTo>
                    <a:pt x="167132" y="228079"/>
                  </a:lnTo>
                  <a:lnTo>
                    <a:pt x="177736" y="212763"/>
                  </a:lnTo>
                  <a:lnTo>
                    <a:pt x="184873" y="171869"/>
                  </a:lnTo>
                  <a:lnTo>
                    <a:pt x="184873" y="155397"/>
                  </a:lnTo>
                  <a:lnTo>
                    <a:pt x="184873" y="146570"/>
                  </a:lnTo>
                  <a:lnTo>
                    <a:pt x="184873" y="35737"/>
                  </a:lnTo>
                  <a:lnTo>
                    <a:pt x="184873" y="27698"/>
                  </a:lnTo>
                  <a:lnTo>
                    <a:pt x="184873" y="3606"/>
                  </a:lnTo>
                  <a:close/>
                </a:path>
                <a:path w="394969" h="263525">
                  <a:moveTo>
                    <a:pt x="394385" y="89547"/>
                  </a:moveTo>
                  <a:lnTo>
                    <a:pt x="391490" y="73482"/>
                  </a:lnTo>
                  <a:lnTo>
                    <a:pt x="387451" y="50990"/>
                  </a:lnTo>
                  <a:lnTo>
                    <a:pt x="375615" y="33324"/>
                  </a:lnTo>
                  <a:lnTo>
                    <a:pt x="368642" y="22936"/>
                  </a:lnTo>
                  <a:lnTo>
                    <a:pt x="354012" y="13906"/>
                  </a:lnTo>
                  <a:lnTo>
                    <a:pt x="354012" y="73482"/>
                  </a:lnTo>
                  <a:lnTo>
                    <a:pt x="253504" y="73482"/>
                  </a:lnTo>
                  <a:lnTo>
                    <a:pt x="288518" y="36042"/>
                  </a:lnTo>
                  <a:lnTo>
                    <a:pt x="305574" y="33324"/>
                  </a:lnTo>
                  <a:lnTo>
                    <a:pt x="322948" y="36042"/>
                  </a:lnTo>
                  <a:lnTo>
                    <a:pt x="322440" y="36042"/>
                  </a:lnTo>
                  <a:lnTo>
                    <a:pt x="336753" y="43611"/>
                  </a:lnTo>
                  <a:lnTo>
                    <a:pt x="347802" y="56197"/>
                  </a:lnTo>
                  <a:lnTo>
                    <a:pt x="354012" y="73482"/>
                  </a:lnTo>
                  <a:lnTo>
                    <a:pt x="354012" y="13906"/>
                  </a:lnTo>
                  <a:lnTo>
                    <a:pt x="340906" y="5803"/>
                  </a:lnTo>
                  <a:lnTo>
                    <a:pt x="307187" y="0"/>
                  </a:lnTo>
                  <a:lnTo>
                    <a:pt x="269252" y="7213"/>
                  </a:lnTo>
                  <a:lnTo>
                    <a:pt x="239268" y="27051"/>
                  </a:lnTo>
                  <a:lnTo>
                    <a:pt x="219430" y="56743"/>
                  </a:lnTo>
                  <a:lnTo>
                    <a:pt x="211924" y="93560"/>
                  </a:lnTo>
                  <a:lnTo>
                    <a:pt x="218960" y="131457"/>
                  </a:lnTo>
                  <a:lnTo>
                    <a:pt x="238569" y="161175"/>
                  </a:lnTo>
                  <a:lnTo>
                    <a:pt x="268465" y="180581"/>
                  </a:lnTo>
                  <a:lnTo>
                    <a:pt x="306374" y="187528"/>
                  </a:lnTo>
                  <a:lnTo>
                    <a:pt x="333222" y="184619"/>
                  </a:lnTo>
                  <a:lnTo>
                    <a:pt x="356082" y="176288"/>
                  </a:lnTo>
                  <a:lnTo>
                    <a:pt x="374777" y="163131"/>
                  </a:lnTo>
                  <a:lnTo>
                    <a:pt x="384492" y="151384"/>
                  </a:lnTo>
                  <a:lnTo>
                    <a:pt x="389128" y="145757"/>
                  </a:lnTo>
                  <a:lnTo>
                    <a:pt x="358851" y="124079"/>
                  </a:lnTo>
                  <a:lnTo>
                    <a:pt x="350443" y="134950"/>
                  </a:lnTo>
                  <a:lnTo>
                    <a:pt x="339077" y="143611"/>
                  </a:lnTo>
                  <a:lnTo>
                    <a:pt x="324688" y="149326"/>
                  </a:lnTo>
                  <a:lnTo>
                    <a:pt x="307187" y="151384"/>
                  </a:lnTo>
                  <a:lnTo>
                    <a:pt x="286105" y="147904"/>
                  </a:lnTo>
                  <a:lnTo>
                    <a:pt x="268744" y="138036"/>
                  </a:lnTo>
                  <a:lnTo>
                    <a:pt x="256667" y="122580"/>
                  </a:lnTo>
                  <a:lnTo>
                    <a:pt x="251485" y="102400"/>
                  </a:lnTo>
                  <a:lnTo>
                    <a:pt x="393979" y="102400"/>
                  </a:lnTo>
                  <a:lnTo>
                    <a:pt x="394385" y="96774"/>
                  </a:lnTo>
                  <a:lnTo>
                    <a:pt x="394385" y="895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5524" y="672022"/>
              <a:ext cx="129172" cy="23250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59789" y="66278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889" y="0"/>
                  </a:moveTo>
                  <a:lnTo>
                    <a:pt x="19413" y="2472"/>
                  </a:lnTo>
                  <a:lnTo>
                    <a:pt x="9284" y="9236"/>
                  </a:lnTo>
                  <a:lnTo>
                    <a:pt x="2485" y="19313"/>
                  </a:lnTo>
                  <a:lnTo>
                    <a:pt x="0" y="31724"/>
                  </a:lnTo>
                  <a:lnTo>
                    <a:pt x="2478" y="43902"/>
                  </a:lnTo>
                  <a:lnTo>
                    <a:pt x="9233" y="53860"/>
                  </a:lnTo>
                  <a:lnTo>
                    <a:pt x="19243" y="60580"/>
                  </a:lnTo>
                  <a:lnTo>
                    <a:pt x="31485" y="63046"/>
                  </a:lnTo>
                  <a:lnTo>
                    <a:pt x="43728" y="60580"/>
                  </a:lnTo>
                  <a:lnTo>
                    <a:pt x="46634" y="58629"/>
                  </a:lnTo>
                  <a:lnTo>
                    <a:pt x="31485" y="58629"/>
                  </a:lnTo>
                  <a:lnTo>
                    <a:pt x="21192" y="56514"/>
                  </a:lnTo>
                  <a:lnTo>
                    <a:pt x="12715" y="50748"/>
                  </a:lnTo>
                  <a:lnTo>
                    <a:pt x="6963" y="42196"/>
                  </a:lnTo>
                  <a:lnTo>
                    <a:pt x="4925" y="32125"/>
                  </a:lnTo>
                  <a:lnTo>
                    <a:pt x="4843" y="31724"/>
                  </a:lnTo>
                  <a:lnTo>
                    <a:pt x="6879" y="21251"/>
                  </a:lnTo>
                  <a:lnTo>
                    <a:pt x="6912" y="21082"/>
                  </a:lnTo>
                  <a:lnTo>
                    <a:pt x="12513" y="12699"/>
                  </a:lnTo>
                  <a:lnTo>
                    <a:pt x="12614" y="12549"/>
                  </a:lnTo>
                  <a:lnTo>
                    <a:pt x="21106" y="6933"/>
                  </a:lnTo>
                  <a:lnTo>
                    <a:pt x="20898" y="6933"/>
                  </a:lnTo>
                  <a:lnTo>
                    <a:pt x="31889" y="4818"/>
                  </a:lnTo>
                  <a:lnTo>
                    <a:pt x="46965" y="4818"/>
                  </a:lnTo>
                  <a:lnTo>
                    <a:pt x="43898" y="2698"/>
                  </a:lnTo>
                  <a:lnTo>
                    <a:pt x="31889" y="0"/>
                  </a:lnTo>
                  <a:close/>
                </a:path>
                <a:path w="63500" h="63500">
                  <a:moveTo>
                    <a:pt x="46965" y="4818"/>
                  </a:moveTo>
                  <a:lnTo>
                    <a:pt x="31889" y="4818"/>
                  </a:lnTo>
                  <a:lnTo>
                    <a:pt x="41949" y="6933"/>
                  </a:lnTo>
                  <a:lnTo>
                    <a:pt x="50306" y="12699"/>
                  </a:lnTo>
                  <a:lnTo>
                    <a:pt x="55901" y="21082"/>
                  </a:lnTo>
                  <a:lnTo>
                    <a:pt x="56014" y="21251"/>
                  </a:lnTo>
                  <a:lnTo>
                    <a:pt x="58127" y="31724"/>
                  </a:lnTo>
                  <a:lnTo>
                    <a:pt x="56065" y="42196"/>
                  </a:lnTo>
                  <a:lnTo>
                    <a:pt x="50407" y="50748"/>
                  </a:lnTo>
                  <a:lnTo>
                    <a:pt x="41949" y="56514"/>
                  </a:lnTo>
                  <a:lnTo>
                    <a:pt x="31485" y="58629"/>
                  </a:lnTo>
                  <a:lnTo>
                    <a:pt x="46634" y="58629"/>
                  </a:lnTo>
                  <a:lnTo>
                    <a:pt x="53737" y="53860"/>
                  </a:lnTo>
                  <a:lnTo>
                    <a:pt x="60492" y="43902"/>
                  </a:lnTo>
                  <a:lnTo>
                    <a:pt x="62889" y="32125"/>
                  </a:lnTo>
                  <a:lnTo>
                    <a:pt x="62971" y="31724"/>
                  </a:lnTo>
                  <a:lnTo>
                    <a:pt x="60499" y="19538"/>
                  </a:lnTo>
                  <a:lnTo>
                    <a:pt x="53788" y="9537"/>
                  </a:lnTo>
                  <a:lnTo>
                    <a:pt x="46965" y="4818"/>
                  </a:lnTo>
                  <a:close/>
                </a:path>
                <a:path w="63500" h="63500">
                  <a:moveTo>
                    <a:pt x="37540" y="14456"/>
                  </a:moveTo>
                  <a:lnTo>
                    <a:pt x="17357" y="14456"/>
                  </a:lnTo>
                  <a:lnTo>
                    <a:pt x="17357" y="48991"/>
                  </a:lnTo>
                  <a:lnTo>
                    <a:pt x="23008" y="48991"/>
                  </a:lnTo>
                  <a:lnTo>
                    <a:pt x="23008" y="34535"/>
                  </a:lnTo>
                  <a:lnTo>
                    <a:pt x="44604" y="34535"/>
                  </a:lnTo>
                  <a:lnTo>
                    <a:pt x="44403" y="33731"/>
                  </a:lnTo>
                  <a:lnTo>
                    <a:pt x="40770" y="32125"/>
                  </a:lnTo>
                  <a:lnTo>
                    <a:pt x="44403" y="30519"/>
                  </a:lnTo>
                  <a:lnTo>
                    <a:pt x="44672" y="30117"/>
                  </a:lnTo>
                  <a:lnTo>
                    <a:pt x="23008" y="30117"/>
                  </a:lnTo>
                  <a:lnTo>
                    <a:pt x="23008" y="19313"/>
                  </a:lnTo>
                  <a:lnTo>
                    <a:pt x="45347" y="19313"/>
                  </a:lnTo>
                  <a:lnTo>
                    <a:pt x="44403" y="17669"/>
                  </a:lnTo>
                  <a:lnTo>
                    <a:pt x="41577" y="16062"/>
                  </a:lnTo>
                  <a:lnTo>
                    <a:pt x="39559" y="14858"/>
                  </a:lnTo>
                  <a:lnTo>
                    <a:pt x="37540" y="14456"/>
                  </a:lnTo>
                  <a:close/>
                </a:path>
                <a:path w="63500" h="63500">
                  <a:moveTo>
                    <a:pt x="44604" y="34535"/>
                  </a:moveTo>
                  <a:lnTo>
                    <a:pt x="38348" y="34535"/>
                  </a:lnTo>
                  <a:lnTo>
                    <a:pt x="39559" y="35739"/>
                  </a:lnTo>
                  <a:lnTo>
                    <a:pt x="39854" y="42196"/>
                  </a:lnTo>
                  <a:lnTo>
                    <a:pt x="39962" y="44574"/>
                  </a:lnTo>
                  <a:lnTo>
                    <a:pt x="40063" y="46983"/>
                  </a:lnTo>
                  <a:lnTo>
                    <a:pt x="40265" y="47786"/>
                  </a:lnTo>
                  <a:lnTo>
                    <a:pt x="40366" y="48188"/>
                  </a:lnTo>
                  <a:lnTo>
                    <a:pt x="41173" y="48991"/>
                  </a:lnTo>
                  <a:lnTo>
                    <a:pt x="48036" y="48991"/>
                  </a:lnTo>
                  <a:lnTo>
                    <a:pt x="46825" y="47786"/>
                  </a:lnTo>
                  <a:lnTo>
                    <a:pt x="46421" y="46983"/>
                  </a:lnTo>
                  <a:lnTo>
                    <a:pt x="46017" y="45377"/>
                  </a:lnTo>
                  <a:lnTo>
                    <a:pt x="45614" y="42566"/>
                  </a:lnTo>
                  <a:lnTo>
                    <a:pt x="44851" y="35739"/>
                  </a:lnTo>
                  <a:lnTo>
                    <a:pt x="44806" y="35338"/>
                  </a:lnTo>
                  <a:lnTo>
                    <a:pt x="44604" y="34535"/>
                  </a:lnTo>
                  <a:close/>
                </a:path>
                <a:path w="63500" h="63500">
                  <a:moveTo>
                    <a:pt x="45347" y="19313"/>
                  </a:moveTo>
                  <a:lnTo>
                    <a:pt x="38395" y="19313"/>
                  </a:lnTo>
                  <a:lnTo>
                    <a:pt x="40366" y="20881"/>
                  </a:lnTo>
                  <a:lnTo>
                    <a:pt x="40366" y="28511"/>
                  </a:lnTo>
                  <a:lnTo>
                    <a:pt x="38348" y="30117"/>
                  </a:lnTo>
                  <a:lnTo>
                    <a:pt x="44672" y="30117"/>
                  </a:lnTo>
                  <a:lnTo>
                    <a:pt x="46017" y="28109"/>
                  </a:lnTo>
                  <a:lnTo>
                    <a:pt x="46017" y="20480"/>
                  </a:lnTo>
                  <a:lnTo>
                    <a:pt x="45347" y="19313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xfrm>
            <a:off x="625246" y="3308350"/>
            <a:ext cx="6083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82F60"/>
                </a:solidFill>
              </a:rPr>
              <a:t>ITM/ATM</a:t>
            </a:r>
            <a:r>
              <a:rPr sz="4800" spc="-200" dirty="0">
                <a:solidFill>
                  <a:srgbClr val="182F60"/>
                </a:solidFill>
              </a:rPr>
              <a:t> </a:t>
            </a:r>
            <a:r>
              <a:rPr sz="4800" spc="-10" dirty="0">
                <a:solidFill>
                  <a:srgbClr val="182F60"/>
                </a:solidFill>
              </a:rPr>
              <a:t>jackpotting</a:t>
            </a:r>
            <a:endParaRPr sz="4800"/>
          </a:p>
        </p:txBody>
      </p:sp>
      <p:grpSp>
        <p:nvGrpSpPr>
          <p:cNvPr id="22" name="object 22"/>
          <p:cNvGrpSpPr/>
          <p:nvPr/>
        </p:nvGrpSpPr>
        <p:grpSpPr>
          <a:xfrm>
            <a:off x="10249100" y="1647649"/>
            <a:ext cx="1374140" cy="1377315"/>
            <a:chOff x="10249100" y="1647649"/>
            <a:chExt cx="1374140" cy="1377315"/>
          </a:xfrm>
        </p:grpSpPr>
        <p:sp>
          <p:nvSpPr>
            <p:cNvPr id="23" name="object 23"/>
            <p:cNvSpPr/>
            <p:nvPr/>
          </p:nvSpPr>
          <p:spPr>
            <a:xfrm>
              <a:off x="10249100" y="1647649"/>
              <a:ext cx="1374140" cy="1377315"/>
            </a:xfrm>
            <a:custGeom>
              <a:avLst/>
              <a:gdLst/>
              <a:ahLst/>
              <a:cxnLst/>
              <a:rect l="l" t="t" r="r" b="b"/>
              <a:pathLst>
                <a:path w="1374140" h="1377314">
                  <a:moveTo>
                    <a:pt x="869477" y="830847"/>
                  </a:moveTo>
                  <a:lnTo>
                    <a:pt x="792483" y="830847"/>
                  </a:lnTo>
                  <a:lnTo>
                    <a:pt x="883704" y="921898"/>
                  </a:lnTo>
                  <a:lnTo>
                    <a:pt x="815288" y="990186"/>
                  </a:lnTo>
                  <a:lnTo>
                    <a:pt x="1202999" y="1377143"/>
                  </a:lnTo>
                  <a:lnTo>
                    <a:pt x="1282814" y="1297469"/>
                  </a:lnTo>
                  <a:lnTo>
                    <a:pt x="1202999" y="1297469"/>
                  </a:lnTo>
                  <a:lnTo>
                    <a:pt x="892258" y="990186"/>
                  </a:lnTo>
                  <a:lnTo>
                    <a:pt x="983479" y="899135"/>
                  </a:lnTo>
                  <a:lnTo>
                    <a:pt x="1063897" y="899135"/>
                  </a:lnTo>
                  <a:lnTo>
                    <a:pt x="1046662" y="882057"/>
                  </a:lnTo>
                  <a:lnTo>
                    <a:pt x="920783" y="882057"/>
                  </a:lnTo>
                  <a:lnTo>
                    <a:pt x="869477" y="830847"/>
                  </a:lnTo>
                  <a:close/>
                </a:path>
                <a:path w="1374140" h="1377314">
                  <a:moveTo>
                    <a:pt x="1063897" y="899135"/>
                  </a:moveTo>
                  <a:lnTo>
                    <a:pt x="983479" y="899135"/>
                  </a:lnTo>
                  <a:lnTo>
                    <a:pt x="1291360" y="1209273"/>
                  </a:lnTo>
                  <a:lnTo>
                    <a:pt x="1202999" y="1297469"/>
                  </a:lnTo>
                  <a:lnTo>
                    <a:pt x="1282814" y="1297469"/>
                  </a:lnTo>
                  <a:lnTo>
                    <a:pt x="1374025" y="1206419"/>
                  </a:lnTo>
                  <a:lnTo>
                    <a:pt x="1063897" y="899135"/>
                  </a:lnTo>
                  <a:close/>
                </a:path>
                <a:path w="1374140" h="1377314">
                  <a:moveTo>
                    <a:pt x="476071" y="0"/>
                  </a:moveTo>
                  <a:lnTo>
                    <a:pt x="427504" y="2460"/>
                  </a:lnTo>
                  <a:lnTo>
                    <a:pt x="380315" y="9680"/>
                  </a:lnTo>
                  <a:lnTo>
                    <a:pt x="334746" y="21419"/>
                  </a:lnTo>
                  <a:lnTo>
                    <a:pt x="291039" y="37434"/>
                  </a:lnTo>
                  <a:lnTo>
                    <a:pt x="249438" y="57483"/>
                  </a:lnTo>
                  <a:lnTo>
                    <a:pt x="210183" y="81325"/>
                  </a:lnTo>
                  <a:lnTo>
                    <a:pt x="173518" y="108718"/>
                  </a:lnTo>
                  <a:lnTo>
                    <a:pt x="139684" y="139421"/>
                  </a:lnTo>
                  <a:lnTo>
                    <a:pt x="108923" y="173190"/>
                  </a:lnTo>
                  <a:lnTo>
                    <a:pt x="81478" y="209786"/>
                  </a:lnTo>
                  <a:lnTo>
                    <a:pt x="57591" y="248966"/>
                  </a:lnTo>
                  <a:lnTo>
                    <a:pt x="37504" y="290487"/>
                  </a:lnTo>
                  <a:lnTo>
                    <a:pt x="21459" y="334109"/>
                  </a:lnTo>
                  <a:lnTo>
                    <a:pt x="9699" y="379590"/>
                  </a:lnTo>
                  <a:lnTo>
                    <a:pt x="2465" y="426688"/>
                  </a:lnTo>
                  <a:lnTo>
                    <a:pt x="0" y="475160"/>
                  </a:lnTo>
                  <a:lnTo>
                    <a:pt x="2465" y="523637"/>
                  </a:lnTo>
                  <a:lnTo>
                    <a:pt x="9699" y="570739"/>
                  </a:lnTo>
                  <a:lnTo>
                    <a:pt x="21459" y="616223"/>
                  </a:lnTo>
                  <a:lnTo>
                    <a:pt x="37504" y="659847"/>
                  </a:lnTo>
                  <a:lnTo>
                    <a:pt x="57591" y="701371"/>
                  </a:lnTo>
                  <a:lnTo>
                    <a:pt x="81478" y="740553"/>
                  </a:lnTo>
                  <a:lnTo>
                    <a:pt x="108923" y="777150"/>
                  </a:lnTo>
                  <a:lnTo>
                    <a:pt x="139684" y="810921"/>
                  </a:lnTo>
                  <a:lnTo>
                    <a:pt x="173518" y="841624"/>
                  </a:lnTo>
                  <a:lnTo>
                    <a:pt x="210183" y="869018"/>
                  </a:lnTo>
                  <a:lnTo>
                    <a:pt x="249438" y="892861"/>
                  </a:lnTo>
                  <a:lnTo>
                    <a:pt x="291039" y="912911"/>
                  </a:lnTo>
                  <a:lnTo>
                    <a:pt x="334746" y="928926"/>
                  </a:lnTo>
                  <a:lnTo>
                    <a:pt x="380315" y="940664"/>
                  </a:lnTo>
                  <a:lnTo>
                    <a:pt x="427504" y="947885"/>
                  </a:lnTo>
                  <a:lnTo>
                    <a:pt x="476071" y="950345"/>
                  </a:lnTo>
                  <a:lnTo>
                    <a:pt x="526808" y="947608"/>
                  </a:lnTo>
                  <a:lnTo>
                    <a:pt x="576200" y="939594"/>
                  </a:lnTo>
                  <a:lnTo>
                    <a:pt x="623947" y="926604"/>
                  </a:lnTo>
                  <a:lnTo>
                    <a:pt x="669749" y="908936"/>
                  </a:lnTo>
                  <a:lnTo>
                    <a:pt x="694748" y="896281"/>
                  </a:lnTo>
                  <a:lnTo>
                    <a:pt x="473212" y="896281"/>
                  </a:lnTo>
                  <a:lnTo>
                    <a:pt x="424443" y="893460"/>
                  </a:lnTo>
                  <a:lnTo>
                    <a:pt x="377300" y="885207"/>
                  </a:lnTo>
                  <a:lnTo>
                    <a:pt x="332101" y="871840"/>
                  </a:lnTo>
                  <a:lnTo>
                    <a:pt x="289164" y="853677"/>
                  </a:lnTo>
                  <a:lnTo>
                    <a:pt x="248807" y="831034"/>
                  </a:lnTo>
                  <a:lnTo>
                    <a:pt x="211348" y="804228"/>
                  </a:lnTo>
                  <a:lnTo>
                    <a:pt x="177105" y="773578"/>
                  </a:lnTo>
                  <a:lnTo>
                    <a:pt x="146397" y="739400"/>
                  </a:lnTo>
                  <a:lnTo>
                    <a:pt x="119540" y="702011"/>
                  </a:lnTo>
                  <a:lnTo>
                    <a:pt x="96853" y="661729"/>
                  </a:lnTo>
                  <a:lnTo>
                    <a:pt x="78654" y="618872"/>
                  </a:lnTo>
                  <a:lnTo>
                    <a:pt x="65261" y="573755"/>
                  </a:lnTo>
                  <a:lnTo>
                    <a:pt x="56992" y="526697"/>
                  </a:lnTo>
                  <a:lnTo>
                    <a:pt x="54165" y="478015"/>
                  </a:lnTo>
                  <a:lnTo>
                    <a:pt x="56992" y="429332"/>
                  </a:lnTo>
                  <a:lnTo>
                    <a:pt x="65261" y="382274"/>
                  </a:lnTo>
                  <a:lnTo>
                    <a:pt x="78654" y="337158"/>
                  </a:lnTo>
                  <a:lnTo>
                    <a:pt x="96853" y="294300"/>
                  </a:lnTo>
                  <a:lnTo>
                    <a:pt x="119540" y="254018"/>
                  </a:lnTo>
                  <a:lnTo>
                    <a:pt x="146397" y="216629"/>
                  </a:lnTo>
                  <a:lnTo>
                    <a:pt x="177105" y="182451"/>
                  </a:lnTo>
                  <a:lnTo>
                    <a:pt x="211348" y="151801"/>
                  </a:lnTo>
                  <a:lnTo>
                    <a:pt x="248807" y="124996"/>
                  </a:lnTo>
                  <a:lnTo>
                    <a:pt x="289045" y="102419"/>
                  </a:lnTo>
                  <a:lnTo>
                    <a:pt x="332101" y="84189"/>
                  </a:lnTo>
                  <a:lnTo>
                    <a:pt x="377300" y="70823"/>
                  </a:lnTo>
                  <a:lnTo>
                    <a:pt x="424443" y="62570"/>
                  </a:lnTo>
                  <a:lnTo>
                    <a:pt x="473212" y="59748"/>
                  </a:lnTo>
                  <a:lnTo>
                    <a:pt x="1351220" y="59748"/>
                  </a:lnTo>
                  <a:lnTo>
                    <a:pt x="1351220" y="45525"/>
                  </a:lnTo>
                  <a:lnTo>
                    <a:pt x="675622" y="45525"/>
                  </a:lnTo>
                  <a:lnTo>
                    <a:pt x="629211" y="26400"/>
                  </a:lnTo>
                  <a:lnTo>
                    <a:pt x="580127" y="12085"/>
                  </a:lnTo>
                  <a:lnTo>
                    <a:pt x="528902" y="3109"/>
                  </a:lnTo>
                  <a:lnTo>
                    <a:pt x="476071" y="0"/>
                  </a:lnTo>
                  <a:close/>
                </a:path>
                <a:path w="1374140" h="1377314">
                  <a:moveTo>
                    <a:pt x="1351220" y="59748"/>
                  </a:moveTo>
                  <a:lnTo>
                    <a:pt x="473212" y="59748"/>
                  </a:lnTo>
                  <a:lnTo>
                    <a:pt x="521985" y="62570"/>
                  </a:lnTo>
                  <a:lnTo>
                    <a:pt x="569131" y="70823"/>
                  </a:lnTo>
                  <a:lnTo>
                    <a:pt x="614331" y="84189"/>
                  </a:lnTo>
                  <a:lnTo>
                    <a:pt x="657388" y="102419"/>
                  </a:lnTo>
                  <a:lnTo>
                    <a:pt x="697626" y="124996"/>
                  </a:lnTo>
                  <a:lnTo>
                    <a:pt x="735085" y="151801"/>
                  </a:lnTo>
                  <a:lnTo>
                    <a:pt x="769326" y="182451"/>
                  </a:lnTo>
                  <a:lnTo>
                    <a:pt x="800034" y="216629"/>
                  </a:lnTo>
                  <a:lnTo>
                    <a:pt x="826889" y="254018"/>
                  </a:lnTo>
                  <a:lnTo>
                    <a:pt x="849575" y="294300"/>
                  </a:lnTo>
                  <a:lnTo>
                    <a:pt x="867772" y="337158"/>
                  </a:lnTo>
                  <a:lnTo>
                    <a:pt x="881164" y="382274"/>
                  </a:lnTo>
                  <a:lnTo>
                    <a:pt x="889432" y="429332"/>
                  </a:lnTo>
                  <a:lnTo>
                    <a:pt x="892258" y="478015"/>
                  </a:lnTo>
                  <a:lnTo>
                    <a:pt x="889472" y="526697"/>
                  </a:lnTo>
                  <a:lnTo>
                    <a:pt x="881314" y="573755"/>
                  </a:lnTo>
                  <a:lnTo>
                    <a:pt x="868082" y="618872"/>
                  </a:lnTo>
                  <a:lnTo>
                    <a:pt x="850075" y="661729"/>
                  </a:lnTo>
                  <a:lnTo>
                    <a:pt x="827593" y="702011"/>
                  </a:lnTo>
                  <a:lnTo>
                    <a:pt x="800934" y="739400"/>
                  </a:lnTo>
                  <a:lnTo>
                    <a:pt x="770399" y="773578"/>
                  </a:lnTo>
                  <a:lnTo>
                    <a:pt x="736285" y="804228"/>
                  </a:lnTo>
                  <a:lnTo>
                    <a:pt x="698892" y="831034"/>
                  </a:lnTo>
                  <a:lnTo>
                    <a:pt x="658520" y="853677"/>
                  </a:lnTo>
                  <a:lnTo>
                    <a:pt x="615466" y="871840"/>
                  </a:lnTo>
                  <a:lnTo>
                    <a:pt x="570031" y="885207"/>
                  </a:lnTo>
                  <a:lnTo>
                    <a:pt x="522513" y="893460"/>
                  </a:lnTo>
                  <a:lnTo>
                    <a:pt x="473212" y="896281"/>
                  </a:lnTo>
                  <a:lnTo>
                    <a:pt x="694748" y="896281"/>
                  </a:lnTo>
                  <a:lnTo>
                    <a:pt x="713305" y="886887"/>
                  </a:lnTo>
                  <a:lnTo>
                    <a:pt x="754317" y="860758"/>
                  </a:lnTo>
                  <a:lnTo>
                    <a:pt x="792483" y="830847"/>
                  </a:lnTo>
                  <a:lnTo>
                    <a:pt x="869477" y="830847"/>
                  </a:lnTo>
                  <a:lnTo>
                    <a:pt x="829562" y="791007"/>
                  </a:lnTo>
                  <a:lnTo>
                    <a:pt x="861667" y="750073"/>
                  </a:lnTo>
                  <a:lnTo>
                    <a:pt x="889396" y="706003"/>
                  </a:lnTo>
                  <a:lnTo>
                    <a:pt x="912476" y="659065"/>
                  </a:lnTo>
                  <a:lnTo>
                    <a:pt x="930631" y="609531"/>
                  </a:lnTo>
                  <a:lnTo>
                    <a:pt x="943588" y="557672"/>
                  </a:lnTo>
                  <a:lnTo>
                    <a:pt x="1351220" y="557672"/>
                  </a:lnTo>
                  <a:lnTo>
                    <a:pt x="1351220" y="500777"/>
                  </a:lnTo>
                  <a:lnTo>
                    <a:pt x="949283" y="500777"/>
                  </a:lnTo>
                  <a:lnTo>
                    <a:pt x="949283" y="475160"/>
                  </a:lnTo>
                  <a:lnTo>
                    <a:pt x="948215" y="443198"/>
                  </a:lnTo>
                  <a:lnTo>
                    <a:pt x="945009" y="411499"/>
                  </a:lnTo>
                  <a:lnTo>
                    <a:pt x="939662" y="380335"/>
                  </a:lnTo>
                  <a:lnTo>
                    <a:pt x="932173" y="349978"/>
                  </a:lnTo>
                  <a:lnTo>
                    <a:pt x="1351220" y="349978"/>
                  </a:lnTo>
                  <a:lnTo>
                    <a:pt x="1351220" y="293059"/>
                  </a:lnTo>
                  <a:lnTo>
                    <a:pt x="915064" y="293059"/>
                  </a:lnTo>
                  <a:lnTo>
                    <a:pt x="893900" y="248376"/>
                  </a:lnTo>
                  <a:lnTo>
                    <a:pt x="868222" y="206698"/>
                  </a:lnTo>
                  <a:lnTo>
                    <a:pt x="838305" y="168299"/>
                  </a:lnTo>
                  <a:lnTo>
                    <a:pt x="804420" y="133448"/>
                  </a:lnTo>
                  <a:lnTo>
                    <a:pt x="766842" y="102419"/>
                  </a:lnTo>
                  <a:lnTo>
                    <a:pt x="1351220" y="102419"/>
                  </a:lnTo>
                  <a:lnTo>
                    <a:pt x="1351220" y="59748"/>
                  </a:lnTo>
                  <a:close/>
                </a:path>
                <a:path w="1374140" h="1377314">
                  <a:moveTo>
                    <a:pt x="983479" y="819454"/>
                  </a:moveTo>
                  <a:lnTo>
                    <a:pt x="920783" y="882057"/>
                  </a:lnTo>
                  <a:lnTo>
                    <a:pt x="1046662" y="882057"/>
                  </a:lnTo>
                  <a:lnTo>
                    <a:pt x="983479" y="819454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23010" y="1826896"/>
              <a:ext cx="598805" cy="597535"/>
            </a:xfrm>
            <a:custGeom>
              <a:avLst/>
              <a:gdLst/>
              <a:ahLst/>
              <a:cxnLst/>
              <a:rect l="l" t="t" r="r" b="b"/>
              <a:pathLst>
                <a:path w="598804" h="597535">
                  <a:moveTo>
                    <a:pt x="299302" y="0"/>
                  </a:moveTo>
                  <a:lnTo>
                    <a:pt x="250746" y="3909"/>
                  </a:lnTo>
                  <a:lnTo>
                    <a:pt x="204687" y="15229"/>
                  </a:lnTo>
                  <a:lnTo>
                    <a:pt x="161741" y="33344"/>
                  </a:lnTo>
                  <a:lnTo>
                    <a:pt x="122524" y="57639"/>
                  </a:lnTo>
                  <a:lnTo>
                    <a:pt x="87651" y="87500"/>
                  </a:lnTo>
                  <a:lnTo>
                    <a:pt x="57739" y="122311"/>
                  </a:lnTo>
                  <a:lnTo>
                    <a:pt x="33401" y="161459"/>
                  </a:lnTo>
                  <a:lnTo>
                    <a:pt x="15255" y="204327"/>
                  </a:lnTo>
                  <a:lnTo>
                    <a:pt x="3916" y="250302"/>
                  </a:lnTo>
                  <a:lnTo>
                    <a:pt x="0" y="298768"/>
                  </a:lnTo>
                  <a:lnTo>
                    <a:pt x="3916" y="347234"/>
                  </a:lnTo>
                  <a:lnTo>
                    <a:pt x="15255" y="393209"/>
                  </a:lnTo>
                  <a:lnTo>
                    <a:pt x="33401" y="436077"/>
                  </a:lnTo>
                  <a:lnTo>
                    <a:pt x="57739" y="475224"/>
                  </a:lnTo>
                  <a:lnTo>
                    <a:pt x="87651" y="510036"/>
                  </a:lnTo>
                  <a:lnTo>
                    <a:pt x="122524" y="539896"/>
                  </a:lnTo>
                  <a:lnTo>
                    <a:pt x="161741" y="564192"/>
                  </a:lnTo>
                  <a:lnTo>
                    <a:pt x="204687" y="582307"/>
                  </a:lnTo>
                  <a:lnTo>
                    <a:pt x="250746" y="593626"/>
                  </a:lnTo>
                  <a:lnTo>
                    <a:pt x="299302" y="597536"/>
                  </a:lnTo>
                  <a:lnTo>
                    <a:pt x="347864" y="593626"/>
                  </a:lnTo>
                  <a:lnTo>
                    <a:pt x="393928" y="582307"/>
                  </a:lnTo>
                  <a:lnTo>
                    <a:pt x="436878" y="564192"/>
                  </a:lnTo>
                  <a:lnTo>
                    <a:pt x="476098" y="539896"/>
                  </a:lnTo>
                  <a:lnTo>
                    <a:pt x="510973" y="510036"/>
                  </a:lnTo>
                  <a:lnTo>
                    <a:pt x="540887" y="475224"/>
                  </a:lnTo>
                  <a:lnTo>
                    <a:pt x="547995" y="463791"/>
                  </a:lnTo>
                  <a:lnTo>
                    <a:pt x="228051" y="463791"/>
                  </a:lnTo>
                  <a:lnTo>
                    <a:pt x="99751" y="332900"/>
                  </a:lnTo>
                  <a:lnTo>
                    <a:pt x="139666" y="293083"/>
                  </a:lnTo>
                  <a:lnTo>
                    <a:pt x="316411" y="293083"/>
                  </a:lnTo>
                  <a:lnTo>
                    <a:pt x="456102" y="153653"/>
                  </a:lnTo>
                  <a:lnTo>
                    <a:pt x="560373" y="153653"/>
                  </a:lnTo>
                  <a:lnTo>
                    <a:pt x="540887" y="122311"/>
                  </a:lnTo>
                  <a:lnTo>
                    <a:pt x="510973" y="87500"/>
                  </a:lnTo>
                  <a:lnTo>
                    <a:pt x="476098" y="57639"/>
                  </a:lnTo>
                  <a:lnTo>
                    <a:pt x="436878" y="33344"/>
                  </a:lnTo>
                  <a:lnTo>
                    <a:pt x="393928" y="15229"/>
                  </a:lnTo>
                  <a:lnTo>
                    <a:pt x="347864" y="3909"/>
                  </a:lnTo>
                  <a:lnTo>
                    <a:pt x="299302" y="0"/>
                  </a:lnTo>
                  <a:close/>
                </a:path>
                <a:path w="598804" h="597535">
                  <a:moveTo>
                    <a:pt x="560373" y="153653"/>
                  </a:moveTo>
                  <a:lnTo>
                    <a:pt x="456102" y="153653"/>
                  </a:lnTo>
                  <a:lnTo>
                    <a:pt x="496017" y="193494"/>
                  </a:lnTo>
                  <a:lnTo>
                    <a:pt x="228051" y="463791"/>
                  </a:lnTo>
                  <a:lnTo>
                    <a:pt x="547995" y="463791"/>
                  </a:lnTo>
                  <a:lnTo>
                    <a:pt x="565225" y="436077"/>
                  </a:lnTo>
                  <a:lnTo>
                    <a:pt x="583372" y="393209"/>
                  </a:lnTo>
                  <a:lnTo>
                    <a:pt x="594711" y="347234"/>
                  </a:lnTo>
                  <a:lnTo>
                    <a:pt x="598628" y="298768"/>
                  </a:lnTo>
                  <a:lnTo>
                    <a:pt x="594711" y="250302"/>
                  </a:lnTo>
                  <a:lnTo>
                    <a:pt x="583372" y="204327"/>
                  </a:lnTo>
                  <a:lnTo>
                    <a:pt x="565225" y="161459"/>
                  </a:lnTo>
                  <a:lnTo>
                    <a:pt x="560373" y="153653"/>
                  </a:lnTo>
                  <a:close/>
                </a:path>
                <a:path w="598804" h="597535">
                  <a:moveTo>
                    <a:pt x="316411" y="293083"/>
                  </a:moveTo>
                  <a:lnTo>
                    <a:pt x="139666" y="293083"/>
                  </a:lnTo>
                  <a:lnTo>
                    <a:pt x="225191" y="384134"/>
                  </a:lnTo>
                  <a:lnTo>
                    <a:pt x="316411" y="293083"/>
                  </a:lnTo>
                  <a:close/>
                </a:path>
              </a:pathLst>
            </a:custGeom>
            <a:solidFill>
              <a:srgbClr val="57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22762" y="1980550"/>
              <a:ext cx="399415" cy="310515"/>
            </a:xfrm>
            <a:custGeom>
              <a:avLst/>
              <a:gdLst/>
              <a:ahLst/>
              <a:cxnLst/>
              <a:rect l="l" t="t" r="r" b="b"/>
              <a:pathLst>
                <a:path w="399415" h="310514">
                  <a:moveTo>
                    <a:pt x="359186" y="0"/>
                  </a:moveTo>
                  <a:lnTo>
                    <a:pt x="128299" y="230480"/>
                  </a:lnTo>
                  <a:lnTo>
                    <a:pt x="42774" y="139430"/>
                  </a:lnTo>
                  <a:lnTo>
                    <a:pt x="0" y="179246"/>
                  </a:lnTo>
                  <a:lnTo>
                    <a:pt x="128299" y="310137"/>
                  </a:lnTo>
                  <a:lnTo>
                    <a:pt x="399101" y="39840"/>
                  </a:lnTo>
                  <a:lnTo>
                    <a:pt x="359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"/>
            <a:ext cx="4059554" cy="6367145"/>
          </a:xfrm>
          <a:custGeom>
            <a:avLst/>
            <a:gdLst/>
            <a:ahLst/>
            <a:cxnLst/>
            <a:rect l="l" t="t" r="r" b="b"/>
            <a:pathLst>
              <a:path w="4059554" h="6367145">
                <a:moveTo>
                  <a:pt x="4059047" y="0"/>
                </a:moveTo>
                <a:lnTo>
                  <a:pt x="0" y="0"/>
                </a:lnTo>
                <a:lnTo>
                  <a:pt x="0" y="6367145"/>
                </a:lnTo>
                <a:lnTo>
                  <a:pt x="4059047" y="6367145"/>
                </a:lnTo>
                <a:lnTo>
                  <a:pt x="4059047" y="0"/>
                </a:lnTo>
                <a:close/>
              </a:path>
            </a:pathLst>
          </a:custGeom>
          <a:solidFill>
            <a:srgbClr val="F9D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52950" y="1579219"/>
            <a:ext cx="6239510" cy="26168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95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2000" spc="-10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636368"/>
                </a:solidFill>
                <a:latin typeface="Century Gothic"/>
                <a:cs typeface="Century Gothic"/>
              </a:rPr>
              <a:t>takeovers</a:t>
            </a:r>
            <a:endParaRPr sz="20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Interactive</a:t>
            </a:r>
            <a:r>
              <a:rPr sz="20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Teller</a:t>
            </a:r>
            <a:r>
              <a:rPr sz="20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Machine</a:t>
            </a:r>
            <a:r>
              <a:rPr sz="20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(ITM)</a:t>
            </a:r>
            <a:r>
              <a:rPr sz="20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636368"/>
                </a:solidFill>
                <a:latin typeface="Century Gothic"/>
                <a:cs typeface="Century Gothic"/>
              </a:rPr>
              <a:t>fraud</a:t>
            </a:r>
            <a:endParaRPr sz="20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101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ATM/ITM</a:t>
            </a:r>
            <a:r>
              <a:rPr sz="20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636368"/>
                </a:solidFill>
                <a:latin typeface="Century Gothic"/>
                <a:cs typeface="Century Gothic"/>
              </a:rPr>
              <a:t>jackpotting</a:t>
            </a:r>
            <a:endParaRPr sz="20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Fraudulent</a:t>
            </a:r>
            <a:r>
              <a:rPr sz="20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636368"/>
                </a:solidFill>
                <a:latin typeface="Century Gothic"/>
                <a:cs typeface="Century Gothic"/>
              </a:rPr>
              <a:t>checks/deposits</a:t>
            </a:r>
            <a:endParaRPr sz="2000">
              <a:latin typeface="Century Gothic"/>
              <a:cs typeface="Century Gothic"/>
            </a:endParaRPr>
          </a:p>
          <a:p>
            <a:pPr marL="528955" lvl="1" indent="-229870">
              <a:lnSpc>
                <a:spcPct val="100000"/>
              </a:lnSpc>
              <a:spcBef>
                <a:spcPts val="1000"/>
              </a:spcBef>
              <a:buClr>
                <a:srgbClr val="5F8BFF"/>
              </a:buClr>
              <a:buFont typeface="Arial"/>
              <a:buChar char="•"/>
              <a:tabLst>
                <a:tab pos="528955" algn="l"/>
              </a:tabLst>
            </a:pP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Fraudulent</a:t>
            </a:r>
            <a:r>
              <a:rPr sz="20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20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clearing</a:t>
            </a:r>
            <a:r>
              <a:rPr sz="20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20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endParaRPr sz="2000">
              <a:latin typeface="Century Gothic"/>
              <a:cs typeface="Century Gothic"/>
            </a:endParaRPr>
          </a:p>
          <a:p>
            <a:pPr marL="528955" lvl="1" indent="-229870">
              <a:lnSpc>
                <a:spcPct val="100000"/>
              </a:lnSpc>
              <a:spcBef>
                <a:spcPts val="1005"/>
              </a:spcBef>
              <a:buClr>
                <a:srgbClr val="5F8BFF"/>
              </a:buClr>
              <a:buFont typeface="Arial"/>
              <a:buChar char="•"/>
              <a:tabLst>
                <a:tab pos="528955" algn="l"/>
              </a:tabLst>
            </a:pP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Fraudulent</a:t>
            </a:r>
            <a:r>
              <a:rPr sz="20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business</a:t>
            </a:r>
            <a:r>
              <a:rPr sz="20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77595" y="417017"/>
            <a:ext cx="2750820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spc="-10" dirty="0">
                <a:solidFill>
                  <a:srgbClr val="182F61"/>
                </a:solidFill>
              </a:rPr>
              <a:t>Losses</a:t>
            </a:r>
            <a:endParaRPr sz="3600"/>
          </a:p>
          <a:p>
            <a:pPr marL="12700">
              <a:lnSpc>
                <a:spcPts val="4105"/>
              </a:lnSpc>
            </a:pPr>
            <a:r>
              <a:rPr sz="3600" dirty="0">
                <a:solidFill>
                  <a:srgbClr val="182F61"/>
                </a:solidFill>
              </a:rPr>
              <a:t>on</a:t>
            </a:r>
            <a:r>
              <a:rPr sz="3600" spc="-20" dirty="0">
                <a:solidFill>
                  <a:srgbClr val="182F61"/>
                </a:solidFill>
              </a:rPr>
              <a:t> </a:t>
            </a:r>
            <a:r>
              <a:rPr sz="3600" dirty="0">
                <a:solidFill>
                  <a:srgbClr val="182F61"/>
                </a:solidFill>
              </a:rPr>
              <a:t>the</a:t>
            </a:r>
            <a:r>
              <a:rPr sz="3600" spc="-5" dirty="0">
                <a:solidFill>
                  <a:srgbClr val="182F61"/>
                </a:solidFill>
              </a:rPr>
              <a:t> </a:t>
            </a:r>
            <a:r>
              <a:rPr sz="3600" spc="-10" dirty="0">
                <a:solidFill>
                  <a:srgbClr val="182F61"/>
                </a:solidFill>
              </a:rPr>
              <a:t>radar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8730488" y="6527088"/>
            <a:ext cx="23075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Proprietary</a:t>
            </a:r>
            <a:r>
              <a:rPr sz="8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and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confidential.</a:t>
            </a:r>
            <a:r>
              <a:rPr sz="8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Do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not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distribute.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47195" y="6526479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182F60"/>
                </a:solidFill>
                <a:latin typeface="Century Gothic"/>
                <a:cs typeface="Century Gothic"/>
              </a:rPr>
              <a:t>2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7591" y="555688"/>
            <a:ext cx="3490595" cy="4854575"/>
            <a:chOff x="187591" y="555688"/>
            <a:chExt cx="3490595" cy="48545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228" y="2197734"/>
              <a:ext cx="3296538" cy="3212465"/>
            </a:xfrm>
            <a:prstGeom prst="rect">
              <a:avLst/>
            </a:prstGeom>
          </p:spPr>
        </p:pic>
        <p:pic>
          <p:nvPicPr>
            <p:cNvPr id="9" name="object 9" descr="Radar - Free technology icons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591" y="555688"/>
              <a:ext cx="699452" cy="69945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73575" y="587794"/>
            <a:ext cx="7718425" cy="6527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R="286385" algn="r">
              <a:lnSpc>
                <a:spcPts val="2390"/>
              </a:lnSpc>
            </a:pP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While</a:t>
            </a:r>
            <a:r>
              <a:rPr sz="2000" spc="15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each</a:t>
            </a:r>
            <a:r>
              <a:rPr sz="2000" spc="-3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credit</a:t>
            </a:r>
            <a:r>
              <a:rPr sz="2000" spc="-2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union</a:t>
            </a:r>
            <a:r>
              <a:rPr sz="2000" spc="-2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has</a:t>
            </a:r>
            <a:r>
              <a:rPr sz="2000" spc="-3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its</a:t>
            </a:r>
            <a:r>
              <a:rPr sz="2000" spc="-4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own</a:t>
            </a:r>
            <a:r>
              <a:rPr sz="2000" spc="-15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unique</a:t>
            </a:r>
            <a:r>
              <a:rPr sz="2000" spc="-5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risk</a:t>
            </a:r>
            <a:r>
              <a:rPr sz="2000" spc="-3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182F61"/>
                </a:solidFill>
                <a:latin typeface="Century Gothic"/>
                <a:cs typeface="Century Gothic"/>
              </a:rPr>
              <a:t>footprint,</a:t>
            </a:r>
            <a:endParaRPr sz="2000">
              <a:latin typeface="Century Gothic"/>
              <a:cs typeface="Century Gothic"/>
            </a:endParaRPr>
          </a:p>
          <a:p>
            <a:pPr marR="294640" algn="r">
              <a:lnSpc>
                <a:spcPct val="100000"/>
              </a:lnSpc>
            </a:pP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these</a:t>
            </a:r>
            <a:r>
              <a:rPr sz="2000" spc="-6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fraud</a:t>
            </a:r>
            <a:r>
              <a:rPr sz="2000" spc="-4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risks</a:t>
            </a:r>
            <a:r>
              <a:rPr sz="2000" spc="-3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and</a:t>
            </a:r>
            <a:r>
              <a:rPr sz="2000" spc="-25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trends</a:t>
            </a:r>
            <a:r>
              <a:rPr sz="2000" spc="-4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should</a:t>
            </a:r>
            <a:r>
              <a:rPr sz="2000" spc="-4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be</a:t>
            </a:r>
            <a:r>
              <a:rPr sz="2000" spc="-4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on</a:t>
            </a:r>
            <a:r>
              <a:rPr sz="2000" spc="-1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82F61"/>
                </a:solidFill>
                <a:latin typeface="Century Gothic"/>
                <a:cs typeface="Century Gothic"/>
              </a:rPr>
              <a:t>your</a:t>
            </a:r>
            <a:r>
              <a:rPr sz="2000" spc="-2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182F61"/>
                </a:solidFill>
                <a:latin typeface="Century Gothic"/>
                <a:cs typeface="Century Gothic"/>
              </a:rPr>
              <a:t>radar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3518" y="6511543"/>
            <a:ext cx="23075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Proprietary</a:t>
            </a:r>
            <a:r>
              <a:rPr sz="8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and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confidential.</a:t>
            </a:r>
            <a:r>
              <a:rPr sz="8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Do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not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distribute.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50243" y="6511543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182F60"/>
                </a:solidFill>
                <a:latin typeface="Century Gothic"/>
                <a:cs typeface="Century Gothic"/>
              </a:rPr>
              <a:t>20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58305" y="266382"/>
            <a:ext cx="11504930" cy="681990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590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65"/>
              </a:spcBef>
            </a:pPr>
            <a:r>
              <a:rPr sz="3600" dirty="0">
                <a:solidFill>
                  <a:srgbClr val="182F61"/>
                </a:solidFill>
              </a:rPr>
              <a:t>ITM/ATM </a:t>
            </a:r>
            <a:r>
              <a:rPr sz="3600" spc="-10" dirty="0">
                <a:solidFill>
                  <a:srgbClr val="182F61"/>
                </a:solidFill>
              </a:rPr>
              <a:t>jackpotting</a:t>
            </a:r>
            <a:r>
              <a:rPr sz="3600" spc="-350" dirty="0">
                <a:solidFill>
                  <a:srgbClr val="182F61"/>
                </a:solidFill>
              </a:rPr>
              <a:t> </a:t>
            </a:r>
            <a:r>
              <a:rPr sz="2400" dirty="0">
                <a:solidFill>
                  <a:srgbClr val="182F61"/>
                </a:solidFill>
              </a:rPr>
              <a:t>–</a:t>
            </a:r>
            <a:r>
              <a:rPr sz="2400" spc="10" dirty="0">
                <a:solidFill>
                  <a:srgbClr val="182F61"/>
                </a:solidFill>
              </a:rPr>
              <a:t> </a:t>
            </a:r>
            <a:r>
              <a:rPr sz="2000" b="0" dirty="0">
                <a:solidFill>
                  <a:srgbClr val="182F61"/>
                </a:solidFill>
                <a:latin typeface="Century Gothic"/>
                <a:cs typeface="Century Gothic"/>
              </a:rPr>
              <a:t>causes</a:t>
            </a:r>
            <a:r>
              <a:rPr sz="2000" b="0" spc="-35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b="0" dirty="0">
                <a:solidFill>
                  <a:srgbClr val="182F61"/>
                </a:solidFill>
                <a:latin typeface="Century Gothic"/>
                <a:cs typeface="Century Gothic"/>
              </a:rPr>
              <a:t>machine</a:t>
            </a:r>
            <a:r>
              <a:rPr sz="2000" b="0" spc="-15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b="0" dirty="0">
                <a:solidFill>
                  <a:srgbClr val="182F61"/>
                </a:solidFill>
                <a:latin typeface="Century Gothic"/>
                <a:cs typeface="Century Gothic"/>
              </a:rPr>
              <a:t>to</a:t>
            </a:r>
            <a:r>
              <a:rPr sz="2000" b="0" spc="-35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2000" b="0" dirty="0">
                <a:solidFill>
                  <a:srgbClr val="182F61"/>
                </a:solidFill>
                <a:latin typeface="Century Gothic"/>
                <a:cs typeface="Century Gothic"/>
              </a:rPr>
              <a:t>dispense</a:t>
            </a:r>
            <a:r>
              <a:rPr sz="2000" b="0" spc="-20" dirty="0">
                <a:solidFill>
                  <a:srgbClr val="182F61"/>
                </a:solidFill>
                <a:latin typeface="Century Gothic"/>
                <a:cs typeface="Century Gothic"/>
              </a:rPr>
              <a:t> cash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8305" y="1040257"/>
            <a:ext cx="5734685" cy="5151120"/>
          </a:xfrm>
          <a:custGeom>
            <a:avLst/>
            <a:gdLst/>
            <a:ahLst/>
            <a:cxnLst/>
            <a:rect l="l" t="t" r="r" b="b"/>
            <a:pathLst>
              <a:path w="5734685" h="5151120">
                <a:moveTo>
                  <a:pt x="5734558" y="0"/>
                </a:moveTo>
                <a:lnTo>
                  <a:pt x="0" y="0"/>
                </a:lnTo>
                <a:lnTo>
                  <a:pt x="0" y="5150993"/>
                </a:lnTo>
                <a:lnTo>
                  <a:pt x="5734558" y="5150993"/>
                </a:lnTo>
                <a:lnTo>
                  <a:pt x="5734558" y="0"/>
                </a:lnTo>
                <a:close/>
              </a:path>
            </a:pathLst>
          </a:custGeom>
          <a:solidFill>
            <a:srgbClr val="18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What’s</a:t>
            </a:r>
            <a:r>
              <a:rPr spc="-60" dirty="0"/>
              <a:t> </a:t>
            </a:r>
            <a:r>
              <a:rPr spc="-10" dirty="0"/>
              <a:t>happening?</a:t>
            </a:r>
          </a:p>
          <a:p>
            <a:pPr marL="182880" marR="100965" indent="-170815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b="0" dirty="0">
                <a:latin typeface="Century Gothic"/>
                <a:cs typeface="Century Gothic"/>
              </a:rPr>
              <a:t>Most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common: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fraudster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9DF7D"/>
                </a:solidFill>
              </a:rPr>
              <a:t>infects</a:t>
            </a:r>
            <a:r>
              <a:rPr spc="-55" dirty="0">
                <a:solidFill>
                  <a:srgbClr val="F9DF7D"/>
                </a:solidFill>
              </a:rPr>
              <a:t> </a:t>
            </a:r>
            <a:r>
              <a:rPr dirty="0">
                <a:solidFill>
                  <a:srgbClr val="F9DF7D"/>
                </a:solidFill>
              </a:rPr>
              <a:t>the</a:t>
            </a:r>
            <a:r>
              <a:rPr spc="-60" dirty="0">
                <a:solidFill>
                  <a:srgbClr val="F9DF7D"/>
                </a:solidFill>
              </a:rPr>
              <a:t> </a:t>
            </a:r>
            <a:r>
              <a:rPr dirty="0">
                <a:solidFill>
                  <a:srgbClr val="F9DF7D"/>
                </a:solidFill>
              </a:rPr>
              <a:t>machine</a:t>
            </a:r>
            <a:r>
              <a:rPr spc="-45" dirty="0">
                <a:solidFill>
                  <a:srgbClr val="F9DF7D"/>
                </a:solidFill>
              </a:rPr>
              <a:t> </a:t>
            </a:r>
            <a:r>
              <a:rPr spc="-20" dirty="0">
                <a:solidFill>
                  <a:srgbClr val="F9DF7D"/>
                </a:solidFill>
              </a:rPr>
              <a:t>with </a:t>
            </a:r>
            <a:r>
              <a:rPr dirty="0">
                <a:solidFill>
                  <a:srgbClr val="F9DF7D"/>
                </a:solidFill>
              </a:rPr>
              <a:t>malware</a:t>
            </a:r>
            <a:r>
              <a:rPr b="0" dirty="0">
                <a:latin typeface="Century Gothic"/>
                <a:cs typeface="Century Gothic"/>
              </a:rPr>
              <a:t>.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Usually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by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inserting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flash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drive</a:t>
            </a:r>
            <a:r>
              <a:rPr b="0" spc="-6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containing </a:t>
            </a:r>
            <a:r>
              <a:rPr b="0" dirty="0">
                <a:latin typeface="Century Gothic"/>
                <a:cs typeface="Century Gothic"/>
              </a:rPr>
              <a:t>malware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into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the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USB</a:t>
            </a:r>
            <a:r>
              <a:rPr b="0" spc="-1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port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–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simply</a:t>
            </a:r>
            <a:r>
              <a:rPr b="0" spc="-6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by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accessing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spc="-25" dirty="0">
                <a:latin typeface="Century Gothic"/>
                <a:cs typeface="Century Gothic"/>
              </a:rPr>
              <a:t>the </a:t>
            </a:r>
            <a:r>
              <a:rPr b="0" dirty="0">
                <a:latin typeface="Century Gothic"/>
                <a:cs typeface="Century Gothic"/>
              </a:rPr>
              <a:t>ATM/ITM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top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spc="-25" dirty="0">
                <a:latin typeface="Century Gothic"/>
                <a:cs typeface="Century Gothic"/>
              </a:rPr>
              <a:t>hat</a:t>
            </a:r>
          </a:p>
          <a:p>
            <a:pPr marL="182880" marR="214629" indent="-170815">
              <a:lnSpc>
                <a:spcPct val="99700"/>
              </a:lnSpc>
              <a:spcBef>
                <a:spcPts val="1205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b="0" dirty="0">
                <a:latin typeface="Century Gothic"/>
                <a:cs typeface="Century Gothic"/>
              </a:rPr>
              <a:t>Fraudsters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connect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9DF7D"/>
                </a:solidFill>
              </a:rPr>
              <a:t>black</a:t>
            </a:r>
            <a:r>
              <a:rPr spc="-40" dirty="0">
                <a:solidFill>
                  <a:srgbClr val="F9DF7D"/>
                </a:solidFill>
              </a:rPr>
              <a:t> </a:t>
            </a:r>
            <a:r>
              <a:rPr dirty="0">
                <a:solidFill>
                  <a:srgbClr val="F9DF7D"/>
                </a:solidFill>
              </a:rPr>
              <a:t>box</a:t>
            </a:r>
            <a:r>
              <a:rPr b="0" dirty="0">
                <a:latin typeface="Century Gothic"/>
                <a:cs typeface="Century Gothic"/>
              </a:rPr>
              <a:t>,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usually</a:t>
            </a:r>
            <a:r>
              <a:rPr b="0" spc="-6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laptop, </a:t>
            </a:r>
            <a:r>
              <a:rPr b="0" dirty="0">
                <a:latin typeface="Century Gothic"/>
                <a:cs typeface="Century Gothic"/>
              </a:rPr>
              <a:t>directly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the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ATM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dispenser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send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commands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spc="-25" dirty="0">
                <a:latin typeface="Century Gothic"/>
                <a:cs typeface="Century Gothic"/>
              </a:rPr>
              <a:t>to </a:t>
            </a:r>
            <a:r>
              <a:rPr b="0" dirty="0">
                <a:latin typeface="Century Gothic"/>
                <a:cs typeface="Century Gothic"/>
              </a:rPr>
              <a:t>the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machine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disburse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cash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until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its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empty</a:t>
            </a:r>
          </a:p>
          <a:p>
            <a:pPr marL="182880" marR="5080" indent="-170815">
              <a:lnSpc>
                <a:spcPct val="99900"/>
              </a:lnSpc>
              <a:spcBef>
                <a:spcPts val="1220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pc="-20" dirty="0">
                <a:solidFill>
                  <a:srgbClr val="F9DF7D"/>
                </a:solidFill>
              </a:rPr>
              <a:t>Man-</a:t>
            </a:r>
            <a:r>
              <a:rPr spc="-10" dirty="0">
                <a:solidFill>
                  <a:srgbClr val="F9DF7D"/>
                </a:solidFill>
              </a:rPr>
              <a:t>in-</a:t>
            </a:r>
            <a:r>
              <a:rPr spc="-20" dirty="0">
                <a:solidFill>
                  <a:srgbClr val="F9DF7D"/>
                </a:solidFill>
              </a:rPr>
              <a:t>the-</a:t>
            </a:r>
            <a:r>
              <a:rPr dirty="0">
                <a:solidFill>
                  <a:srgbClr val="F9DF7D"/>
                </a:solidFill>
              </a:rPr>
              <a:t>middle attack</a:t>
            </a:r>
            <a:r>
              <a:rPr b="0" dirty="0">
                <a:latin typeface="Century Gothic"/>
                <a:cs typeface="Century Gothic"/>
              </a:rPr>
              <a:t>.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Fraudsters</a:t>
            </a:r>
            <a:r>
              <a:rPr b="0" spc="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install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device </a:t>
            </a:r>
            <a:r>
              <a:rPr b="0" dirty="0">
                <a:latin typeface="Century Gothic"/>
                <a:cs typeface="Century Gothic"/>
              </a:rPr>
              <a:t>between</a:t>
            </a:r>
            <a:r>
              <a:rPr b="0" spc="-3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the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ATM’s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computer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and</a:t>
            </a:r>
            <a:r>
              <a:rPr b="0" spc="-6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the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network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cable </a:t>
            </a:r>
            <a:r>
              <a:rPr b="0" dirty="0">
                <a:latin typeface="Century Gothic"/>
                <a:cs typeface="Century Gothic"/>
              </a:rPr>
              <a:t>connection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the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acquirer’s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host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system.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Requires</a:t>
            </a:r>
            <a:r>
              <a:rPr b="0" spc="50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the</a:t>
            </a:r>
            <a:r>
              <a:rPr b="0" spc="-3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fraudsters</a:t>
            </a:r>
            <a:r>
              <a:rPr b="0" spc="-1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to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insert</a:t>
            </a:r>
            <a:r>
              <a:rPr b="0" spc="-3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any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card</a:t>
            </a:r>
            <a:r>
              <a:rPr b="0" spc="-1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-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like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gift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card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or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spc="-50" dirty="0">
                <a:latin typeface="Century Gothic"/>
                <a:cs typeface="Century Gothic"/>
              </a:rPr>
              <a:t>a </a:t>
            </a:r>
            <a:r>
              <a:rPr b="0" dirty="0">
                <a:latin typeface="Century Gothic"/>
                <a:cs typeface="Century Gothic"/>
              </a:rPr>
              <a:t>stolen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card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–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and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messages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are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intercepted</a:t>
            </a:r>
            <a:r>
              <a:rPr b="0" spc="-10" dirty="0">
                <a:latin typeface="Century Gothic"/>
                <a:cs typeface="Century Gothic"/>
              </a:rPr>
              <a:t> </a:t>
            </a:r>
            <a:r>
              <a:rPr b="0" spc="-25" dirty="0">
                <a:latin typeface="Century Gothic"/>
                <a:cs typeface="Century Gothic"/>
              </a:rPr>
              <a:t>and </a:t>
            </a:r>
            <a:r>
              <a:rPr b="0" spc="-10" dirty="0">
                <a:latin typeface="Century Gothic"/>
                <a:cs typeface="Century Gothic"/>
              </a:rPr>
              <a:t>modified</a:t>
            </a:r>
          </a:p>
        </p:txBody>
      </p:sp>
      <p:sp>
        <p:nvSpPr>
          <p:cNvPr id="7" name="object 7"/>
          <p:cNvSpPr/>
          <p:nvPr/>
        </p:nvSpPr>
        <p:spPr>
          <a:xfrm>
            <a:off x="6199123" y="1040257"/>
            <a:ext cx="5547995" cy="5151120"/>
          </a:xfrm>
          <a:custGeom>
            <a:avLst/>
            <a:gdLst/>
            <a:ahLst/>
            <a:cxnLst/>
            <a:rect l="l" t="t" r="r" b="b"/>
            <a:pathLst>
              <a:path w="5547995" h="5151120">
                <a:moveTo>
                  <a:pt x="5547868" y="0"/>
                </a:moveTo>
                <a:lnTo>
                  <a:pt x="0" y="0"/>
                </a:lnTo>
                <a:lnTo>
                  <a:pt x="0" y="5150993"/>
                </a:lnTo>
                <a:lnTo>
                  <a:pt x="5547868" y="5150993"/>
                </a:lnTo>
                <a:lnTo>
                  <a:pt x="55478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78626" y="1002944"/>
            <a:ext cx="5246370" cy="461073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Mitigation</a:t>
            </a:r>
            <a:r>
              <a:rPr sz="1600" b="1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636368"/>
                </a:solidFill>
                <a:latin typeface="Century Gothic"/>
                <a:cs typeface="Century Gothic"/>
              </a:rPr>
              <a:t>tips</a:t>
            </a:r>
            <a:endParaRPr sz="1600">
              <a:latin typeface="Century Gothic"/>
              <a:cs typeface="Century Gothic"/>
            </a:endParaRPr>
          </a:p>
          <a:p>
            <a:pPr marL="182245" indent="-169545" algn="just">
              <a:lnSpc>
                <a:spcPct val="100000"/>
              </a:lnSpc>
              <a:spcBef>
                <a:spcPts val="890"/>
              </a:spcBef>
              <a:buClr>
                <a:srgbClr val="5F8BFF"/>
              </a:buClr>
              <a:buFont typeface="Arial"/>
              <a:buChar char="•"/>
              <a:tabLst>
                <a:tab pos="18224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Work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ATM/ITM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vendor</a:t>
            </a:r>
            <a:endParaRPr sz="1600">
              <a:latin typeface="Century Gothic"/>
              <a:cs typeface="Century Gothic"/>
            </a:endParaRPr>
          </a:p>
          <a:p>
            <a:pPr marL="181610" marR="137160" indent="-169545" algn="just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161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Replace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ATM/ITM top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hat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lock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equipping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it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</a:t>
            </a:r>
            <a:r>
              <a:rPr sz="16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alarm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critical -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audible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alarm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to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startle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criminal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get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them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flee</a:t>
            </a:r>
            <a:endParaRPr sz="1600">
              <a:latin typeface="Century Gothic"/>
              <a:cs typeface="Century Gothic"/>
            </a:endParaRPr>
          </a:p>
          <a:p>
            <a:pPr marL="182245" indent="-169545" algn="just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224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Encrypt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machine’s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hard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drive</a:t>
            </a:r>
            <a:endParaRPr sz="1600">
              <a:latin typeface="Century Gothic"/>
              <a:cs typeface="Century Gothic"/>
            </a:endParaRPr>
          </a:p>
          <a:p>
            <a:pPr marL="181610" marR="19685" indent="-169545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161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Encrypt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communication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between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machine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acquirer’s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host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system.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If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router</a:t>
            </a:r>
            <a:r>
              <a:rPr sz="16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used,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communication</a:t>
            </a:r>
            <a:r>
              <a:rPr sz="16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link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between</a:t>
            </a:r>
            <a:r>
              <a:rPr sz="1600" spc="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machine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and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router must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also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protected.</a:t>
            </a:r>
            <a:endParaRPr sz="1600">
              <a:latin typeface="Century Gothic"/>
              <a:cs typeface="Century Gothic"/>
            </a:endParaRPr>
          </a:p>
          <a:p>
            <a:pPr marL="181610" marR="172085" indent="-169545">
              <a:lnSpc>
                <a:spcPct val="100000"/>
              </a:lnSpc>
              <a:spcBef>
                <a:spcPts val="605"/>
              </a:spcBef>
              <a:buClr>
                <a:srgbClr val="5F8BFF"/>
              </a:buClr>
              <a:buFont typeface="Arial"/>
              <a:buChar char="•"/>
              <a:tabLst>
                <a:tab pos="18161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Ensure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ATM/ITM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operating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system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supported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ensure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security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patches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are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installed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when</a:t>
            </a:r>
            <a:endParaRPr sz="1600">
              <a:latin typeface="Century Gothic"/>
              <a:cs typeface="Century Gothic"/>
            </a:endParaRPr>
          </a:p>
          <a:p>
            <a:pPr marL="181610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they’re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made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available</a:t>
            </a:r>
            <a:endParaRPr sz="1600">
              <a:latin typeface="Century Gothic"/>
              <a:cs typeface="Century Gothic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224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Dispense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throttling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shuts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down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machine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when</a:t>
            </a:r>
            <a:endParaRPr sz="1600">
              <a:latin typeface="Century Gothic"/>
              <a:cs typeface="Century Gothic"/>
            </a:endParaRPr>
          </a:p>
          <a:p>
            <a:pPr marL="181610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velocity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cash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dispensed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reaches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specified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limit</a:t>
            </a:r>
            <a:endParaRPr sz="1600">
              <a:latin typeface="Century Gothic"/>
              <a:cs typeface="Century Gothic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224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Frequent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inspections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966" y="6529831"/>
            <a:ext cx="23075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Proprietary</a:t>
            </a:r>
            <a:r>
              <a:rPr sz="8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and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confidential.</a:t>
            </a:r>
            <a:r>
              <a:rPr sz="8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Do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not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distribute.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7561" y="553558"/>
            <a:ext cx="444500" cy="441959"/>
            <a:chOff x="707561" y="553558"/>
            <a:chExt cx="444500" cy="441959"/>
          </a:xfrm>
        </p:grpSpPr>
        <p:sp>
          <p:nvSpPr>
            <p:cNvPr id="4" name="object 4"/>
            <p:cNvSpPr/>
            <p:nvPr/>
          </p:nvSpPr>
          <p:spPr>
            <a:xfrm>
              <a:off x="707561" y="553558"/>
              <a:ext cx="335280" cy="92710"/>
            </a:xfrm>
            <a:custGeom>
              <a:avLst/>
              <a:gdLst/>
              <a:ahLst/>
              <a:cxnLst/>
              <a:rect l="l" t="t" r="r" b="b"/>
              <a:pathLst>
                <a:path w="335280" h="92709">
                  <a:moveTo>
                    <a:pt x="335041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335041" y="92361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0858" y="553558"/>
              <a:ext cx="81280" cy="92710"/>
            </a:xfrm>
            <a:custGeom>
              <a:avLst/>
              <a:gdLst/>
              <a:ahLst/>
              <a:cxnLst/>
              <a:rect l="l" t="t" r="r" b="b"/>
              <a:pathLst>
                <a:path w="81280" h="92709">
                  <a:moveTo>
                    <a:pt x="80732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80732" y="92361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561" y="670415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6089" y="670415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561" y="786871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320" y="786871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7561" y="903316"/>
              <a:ext cx="81280" cy="92075"/>
            </a:xfrm>
            <a:custGeom>
              <a:avLst/>
              <a:gdLst/>
              <a:ahLst/>
              <a:cxnLst/>
              <a:rect l="l" t="t" r="r" b="b"/>
              <a:pathLst>
                <a:path w="81279" h="92075">
                  <a:moveTo>
                    <a:pt x="8073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80732" y="91959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6550" y="903327"/>
              <a:ext cx="335280" cy="92075"/>
            </a:xfrm>
            <a:custGeom>
              <a:avLst/>
              <a:gdLst/>
              <a:ahLst/>
              <a:cxnLst/>
              <a:rect l="l" t="t" r="r" b="b"/>
              <a:pathLst>
                <a:path w="335280" h="92075">
                  <a:moveTo>
                    <a:pt x="335041" y="0"/>
                  </a:moveTo>
                  <a:lnTo>
                    <a:pt x="0" y="0"/>
                  </a:lnTo>
                  <a:lnTo>
                    <a:pt x="0" y="91949"/>
                  </a:lnTo>
                  <a:lnTo>
                    <a:pt x="335041" y="91949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37680" y="642305"/>
            <a:ext cx="1485265" cy="339725"/>
            <a:chOff x="1337680" y="642305"/>
            <a:chExt cx="1485265" cy="339725"/>
          </a:xfrm>
        </p:grpSpPr>
        <p:sp>
          <p:nvSpPr>
            <p:cNvPr id="13" name="object 13"/>
            <p:cNvSpPr/>
            <p:nvPr/>
          </p:nvSpPr>
          <p:spPr>
            <a:xfrm>
              <a:off x="1337680" y="646321"/>
              <a:ext cx="191770" cy="257175"/>
            </a:xfrm>
            <a:custGeom>
              <a:avLst/>
              <a:gdLst/>
              <a:ahLst/>
              <a:cxnLst/>
              <a:rect l="l" t="t" r="r" b="b"/>
              <a:pathLst>
                <a:path w="191769" h="257175">
                  <a:moveTo>
                    <a:pt x="191740" y="0"/>
                  </a:moveTo>
                  <a:lnTo>
                    <a:pt x="0" y="0"/>
                  </a:lnTo>
                  <a:lnTo>
                    <a:pt x="0" y="40558"/>
                  </a:lnTo>
                  <a:lnTo>
                    <a:pt x="74677" y="40558"/>
                  </a:lnTo>
                  <a:lnTo>
                    <a:pt x="74677" y="256603"/>
                  </a:lnTo>
                  <a:lnTo>
                    <a:pt x="117062" y="256603"/>
                  </a:lnTo>
                  <a:lnTo>
                    <a:pt x="117062" y="40558"/>
                  </a:lnTo>
                  <a:lnTo>
                    <a:pt x="191740" y="40558"/>
                  </a:lnTo>
                  <a:lnTo>
                    <a:pt x="191740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733" y="720210"/>
              <a:ext cx="103338" cy="1831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4153" y="722218"/>
              <a:ext cx="160254" cy="1843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39839" y="642305"/>
              <a:ext cx="177800" cy="266065"/>
            </a:xfrm>
            <a:custGeom>
              <a:avLst/>
              <a:gdLst/>
              <a:ahLst/>
              <a:cxnLst/>
              <a:rect l="l" t="t" r="r" b="b"/>
              <a:pathLst>
                <a:path w="177800" h="266065">
                  <a:moveTo>
                    <a:pt x="92439" y="0"/>
                  </a:moveTo>
                  <a:lnTo>
                    <a:pt x="59288" y="4969"/>
                  </a:lnTo>
                  <a:lnTo>
                    <a:pt x="32797" y="19275"/>
                  </a:lnTo>
                  <a:lnTo>
                    <a:pt x="15238" y="42014"/>
                  </a:lnTo>
                  <a:lnTo>
                    <a:pt x="8880" y="72282"/>
                  </a:lnTo>
                  <a:lnTo>
                    <a:pt x="12671" y="96226"/>
                  </a:lnTo>
                  <a:lnTo>
                    <a:pt x="24068" y="115953"/>
                  </a:lnTo>
                  <a:lnTo>
                    <a:pt x="43110" y="131916"/>
                  </a:lnTo>
                  <a:lnTo>
                    <a:pt x="69833" y="144565"/>
                  </a:lnTo>
                  <a:lnTo>
                    <a:pt x="98090" y="154604"/>
                  </a:lnTo>
                  <a:lnTo>
                    <a:pt x="114218" y="161876"/>
                  </a:lnTo>
                  <a:lnTo>
                    <a:pt x="125690" y="170617"/>
                  </a:lnTo>
                  <a:lnTo>
                    <a:pt x="132546" y="181089"/>
                  </a:lnTo>
                  <a:lnTo>
                    <a:pt x="134823" y="193557"/>
                  </a:lnTo>
                  <a:lnTo>
                    <a:pt x="131676" y="206645"/>
                  </a:lnTo>
                  <a:lnTo>
                    <a:pt x="122966" y="216647"/>
                  </a:lnTo>
                  <a:lnTo>
                    <a:pt x="109790" y="223034"/>
                  </a:lnTo>
                  <a:lnTo>
                    <a:pt x="93246" y="225281"/>
                  </a:lnTo>
                  <a:lnTo>
                    <a:pt x="75226" y="223016"/>
                  </a:lnTo>
                  <a:lnTo>
                    <a:pt x="58985" y="216496"/>
                  </a:lnTo>
                  <a:lnTo>
                    <a:pt x="44939" y="206137"/>
                  </a:lnTo>
                  <a:lnTo>
                    <a:pt x="33504" y="192352"/>
                  </a:lnTo>
                  <a:lnTo>
                    <a:pt x="0" y="219257"/>
                  </a:lnTo>
                  <a:lnTo>
                    <a:pt x="15112" y="237993"/>
                  </a:lnTo>
                  <a:lnTo>
                    <a:pt x="36127" y="252588"/>
                  </a:lnTo>
                  <a:lnTo>
                    <a:pt x="61987" y="262062"/>
                  </a:lnTo>
                  <a:lnTo>
                    <a:pt x="91631" y="265438"/>
                  </a:lnTo>
                  <a:lnTo>
                    <a:pt x="126353" y="260155"/>
                  </a:lnTo>
                  <a:lnTo>
                    <a:pt x="153543" y="245159"/>
                  </a:lnTo>
                  <a:lnTo>
                    <a:pt x="171273" y="221729"/>
                  </a:lnTo>
                  <a:lnTo>
                    <a:pt x="177612" y="191147"/>
                  </a:lnTo>
                  <a:lnTo>
                    <a:pt x="173657" y="165296"/>
                  </a:lnTo>
                  <a:lnTo>
                    <a:pt x="161717" y="144565"/>
                  </a:lnTo>
                  <a:lnTo>
                    <a:pt x="142588" y="128352"/>
                  </a:lnTo>
                  <a:lnTo>
                    <a:pt x="117062" y="116053"/>
                  </a:lnTo>
                  <a:lnTo>
                    <a:pt x="90824" y="106416"/>
                  </a:lnTo>
                  <a:lnTo>
                    <a:pt x="73466" y="99231"/>
                  </a:lnTo>
                  <a:lnTo>
                    <a:pt x="61256" y="91407"/>
                  </a:lnTo>
                  <a:lnTo>
                    <a:pt x="54040" y="81851"/>
                  </a:lnTo>
                  <a:lnTo>
                    <a:pt x="51669" y="69471"/>
                  </a:lnTo>
                  <a:lnTo>
                    <a:pt x="54910" y="57035"/>
                  </a:lnTo>
                  <a:lnTo>
                    <a:pt x="63678" y="47686"/>
                  </a:lnTo>
                  <a:lnTo>
                    <a:pt x="76532" y="41801"/>
                  </a:lnTo>
                  <a:lnTo>
                    <a:pt x="92035" y="39755"/>
                  </a:lnTo>
                  <a:lnTo>
                    <a:pt x="106195" y="41311"/>
                  </a:lnTo>
                  <a:lnTo>
                    <a:pt x="119030" y="45879"/>
                  </a:lnTo>
                  <a:lnTo>
                    <a:pt x="130579" y="53308"/>
                  </a:lnTo>
                  <a:lnTo>
                    <a:pt x="140878" y="63448"/>
                  </a:lnTo>
                  <a:lnTo>
                    <a:pt x="170346" y="34936"/>
                  </a:lnTo>
                  <a:lnTo>
                    <a:pt x="154653" y="20160"/>
                  </a:lnTo>
                  <a:lnTo>
                    <a:pt x="136236" y="9185"/>
                  </a:lnTo>
                  <a:lnTo>
                    <a:pt x="115397" y="2352"/>
                  </a:lnTo>
                  <a:lnTo>
                    <a:pt x="92439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4073" y="718604"/>
              <a:ext cx="185281" cy="18793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88412" y="718616"/>
              <a:ext cx="394970" cy="263525"/>
            </a:xfrm>
            <a:custGeom>
              <a:avLst/>
              <a:gdLst/>
              <a:ahLst/>
              <a:cxnLst/>
              <a:rect l="l" t="t" r="r" b="b"/>
              <a:pathLst>
                <a:path w="394969" h="263525">
                  <a:moveTo>
                    <a:pt x="184873" y="3606"/>
                  </a:moveTo>
                  <a:lnTo>
                    <a:pt x="148551" y="3606"/>
                  </a:lnTo>
                  <a:lnTo>
                    <a:pt x="148551" y="91147"/>
                  </a:lnTo>
                  <a:lnTo>
                    <a:pt x="144411" y="113360"/>
                  </a:lnTo>
                  <a:lnTo>
                    <a:pt x="133007" y="130911"/>
                  </a:lnTo>
                  <a:lnTo>
                    <a:pt x="115849" y="142430"/>
                  </a:lnTo>
                  <a:lnTo>
                    <a:pt x="94462" y="146570"/>
                  </a:lnTo>
                  <a:lnTo>
                    <a:pt x="73063" y="142430"/>
                  </a:lnTo>
                  <a:lnTo>
                    <a:pt x="55905" y="130911"/>
                  </a:lnTo>
                  <a:lnTo>
                    <a:pt x="44500" y="113360"/>
                  </a:lnTo>
                  <a:lnTo>
                    <a:pt x="40436" y="91554"/>
                  </a:lnTo>
                  <a:lnTo>
                    <a:pt x="40360" y="91147"/>
                  </a:lnTo>
                  <a:lnTo>
                    <a:pt x="44450" y="68935"/>
                  </a:lnTo>
                  <a:lnTo>
                    <a:pt x="55753" y="51396"/>
                  </a:lnTo>
                  <a:lnTo>
                    <a:pt x="72898" y="39878"/>
                  </a:lnTo>
                  <a:lnTo>
                    <a:pt x="94462" y="35737"/>
                  </a:lnTo>
                  <a:lnTo>
                    <a:pt x="116027" y="39878"/>
                  </a:lnTo>
                  <a:lnTo>
                    <a:pt x="133159" y="51396"/>
                  </a:lnTo>
                  <a:lnTo>
                    <a:pt x="144462" y="68935"/>
                  </a:lnTo>
                  <a:lnTo>
                    <a:pt x="148551" y="91147"/>
                  </a:lnTo>
                  <a:lnTo>
                    <a:pt x="148551" y="3606"/>
                  </a:lnTo>
                  <a:lnTo>
                    <a:pt x="144919" y="3606"/>
                  </a:lnTo>
                  <a:lnTo>
                    <a:pt x="144919" y="27698"/>
                  </a:lnTo>
                  <a:lnTo>
                    <a:pt x="134759" y="16764"/>
                  </a:lnTo>
                  <a:lnTo>
                    <a:pt x="121145" y="7975"/>
                  </a:lnTo>
                  <a:lnTo>
                    <a:pt x="104889" y="2120"/>
                  </a:lnTo>
                  <a:lnTo>
                    <a:pt x="86791" y="0"/>
                  </a:lnTo>
                  <a:lnTo>
                    <a:pt x="52616" y="7124"/>
                  </a:lnTo>
                  <a:lnTo>
                    <a:pt x="25082" y="26644"/>
                  </a:lnTo>
                  <a:lnTo>
                    <a:pt x="6692" y="55727"/>
                  </a:lnTo>
                  <a:lnTo>
                    <a:pt x="76" y="91147"/>
                  </a:lnTo>
                  <a:lnTo>
                    <a:pt x="0" y="91554"/>
                  </a:lnTo>
                  <a:lnTo>
                    <a:pt x="6692" y="127609"/>
                  </a:lnTo>
                  <a:lnTo>
                    <a:pt x="25082" y="156806"/>
                  </a:lnTo>
                  <a:lnTo>
                    <a:pt x="52616" y="176377"/>
                  </a:lnTo>
                  <a:lnTo>
                    <a:pt x="86791" y="183515"/>
                  </a:lnTo>
                  <a:lnTo>
                    <a:pt x="104889" y="181381"/>
                  </a:lnTo>
                  <a:lnTo>
                    <a:pt x="121145" y="175475"/>
                  </a:lnTo>
                  <a:lnTo>
                    <a:pt x="134759" y="166573"/>
                  </a:lnTo>
                  <a:lnTo>
                    <a:pt x="144919" y="155397"/>
                  </a:lnTo>
                  <a:lnTo>
                    <a:pt x="144919" y="171869"/>
                  </a:lnTo>
                  <a:lnTo>
                    <a:pt x="140601" y="196062"/>
                  </a:lnTo>
                  <a:lnTo>
                    <a:pt x="128866" y="213664"/>
                  </a:lnTo>
                  <a:lnTo>
                    <a:pt x="111531" y="224434"/>
                  </a:lnTo>
                  <a:lnTo>
                    <a:pt x="90424" y="228079"/>
                  </a:lnTo>
                  <a:lnTo>
                    <a:pt x="72961" y="226250"/>
                  </a:lnTo>
                  <a:lnTo>
                    <a:pt x="57023" y="220992"/>
                  </a:lnTo>
                  <a:lnTo>
                    <a:pt x="42913" y="212763"/>
                  </a:lnTo>
                  <a:lnTo>
                    <a:pt x="30276" y="201574"/>
                  </a:lnTo>
                  <a:lnTo>
                    <a:pt x="6057" y="230085"/>
                  </a:lnTo>
                  <a:lnTo>
                    <a:pt x="21793" y="243763"/>
                  </a:lnTo>
                  <a:lnTo>
                    <a:pt x="41783" y="254279"/>
                  </a:lnTo>
                  <a:lnTo>
                    <a:pt x="65087" y="261035"/>
                  </a:lnTo>
                  <a:lnTo>
                    <a:pt x="90830" y="263410"/>
                  </a:lnTo>
                  <a:lnTo>
                    <a:pt x="128168" y="257975"/>
                  </a:lnTo>
                  <a:lnTo>
                    <a:pt x="157988" y="241274"/>
                  </a:lnTo>
                  <a:lnTo>
                    <a:pt x="167132" y="228079"/>
                  </a:lnTo>
                  <a:lnTo>
                    <a:pt x="177736" y="212763"/>
                  </a:lnTo>
                  <a:lnTo>
                    <a:pt x="184873" y="171869"/>
                  </a:lnTo>
                  <a:lnTo>
                    <a:pt x="184873" y="155397"/>
                  </a:lnTo>
                  <a:lnTo>
                    <a:pt x="184873" y="146570"/>
                  </a:lnTo>
                  <a:lnTo>
                    <a:pt x="184873" y="35737"/>
                  </a:lnTo>
                  <a:lnTo>
                    <a:pt x="184873" y="27698"/>
                  </a:lnTo>
                  <a:lnTo>
                    <a:pt x="184873" y="3606"/>
                  </a:lnTo>
                  <a:close/>
                </a:path>
                <a:path w="394969" h="263525">
                  <a:moveTo>
                    <a:pt x="394385" y="89547"/>
                  </a:moveTo>
                  <a:lnTo>
                    <a:pt x="391490" y="73482"/>
                  </a:lnTo>
                  <a:lnTo>
                    <a:pt x="387451" y="50990"/>
                  </a:lnTo>
                  <a:lnTo>
                    <a:pt x="375615" y="33324"/>
                  </a:lnTo>
                  <a:lnTo>
                    <a:pt x="368642" y="22936"/>
                  </a:lnTo>
                  <a:lnTo>
                    <a:pt x="354012" y="13906"/>
                  </a:lnTo>
                  <a:lnTo>
                    <a:pt x="354012" y="73482"/>
                  </a:lnTo>
                  <a:lnTo>
                    <a:pt x="253504" y="73482"/>
                  </a:lnTo>
                  <a:lnTo>
                    <a:pt x="288518" y="36042"/>
                  </a:lnTo>
                  <a:lnTo>
                    <a:pt x="305574" y="33324"/>
                  </a:lnTo>
                  <a:lnTo>
                    <a:pt x="322948" y="36042"/>
                  </a:lnTo>
                  <a:lnTo>
                    <a:pt x="322440" y="36042"/>
                  </a:lnTo>
                  <a:lnTo>
                    <a:pt x="336753" y="43611"/>
                  </a:lnTo>
                  <a:lnTo>
                    <a:pt x="347802" y="56197"/>
                  </a:lnTo>
                  <a:lnTo>
                    <a:pt x="354012" y="73482"/>
                  </a:lnTo>
                  <a:lnTo>
                    <a:pt x="354012" y="13906"/>
                  </a:lnTo>
                  <a:lnTo>
                    <a:pt x="340906" y="5803"/>
                  </a:lnTo>
                  <a:lnTo>
                    <a:pt x="307187" y="0"/>
                  </a:lnTo>
                  <a:lnTo>
                    <a:pt x="269252" y="7213"/>
                  </a:lnTo>
                  <a:lnTo>
                    <a:pt x="239268" y="27051"/>
                  </a:lnTo>
                  <a:lnTo>
                    <a:pt x="219430" y="56743"/>
                  </a:lnTo>
                  <a:lnTo>
                    <a:pt x="211924" y="93560"/>
                  </a:lnTo>
                  <a:lnTo>
                    <a:pt x="218960" y="131457"/>
                  </a:lnTo>
                  <a:lnTo>
                    <a:pt x="238569" y="161175"/>
                  </a:lnTo>
                  <a:lnTo>
                    <a:pt x="268465" y="180581"/>
                  </a:lnTo>
                  <a:lnTo>
                    <a:pt x="306374" y="187528"/>
                  </a:lnTo>
                  <a:lnTo>
                    <a:pt x="333222" y="184619"/>
                  </a:lnTo>
                  <a:lnTo>
                    <a:pt x="356082" y="176288"/>
                  </a:lnTo>
                  <a:lnTo>
                    <a:pt x="374777" y="163131"/>
                  </a:lnTo>
                  <a:lnTo>
                    <a:pt x="384492" y="151384"/>
                  </a:lnTo>
                  <a:lnTo>
                    <a:pt x="389128" y="145757"/>
                  </a:lnTo>
                  <a:lnTo>
                    <a:pt x="358851" y="124079"/>
                  </a:lnTo>
                  <a:lnTo>
                    <a:pt x="350443" y="134950"/>
                  </a:lnTo>
                  <a:lnTo>
                    <a:pt x="339077" y="143611"/>
                  </a:lnTo>
                  <a:lnTo>
                    <a:pt x="324688" y="149326"/>
                  </a:lnTo>
                  <a:lnTo>
                    <a:pt x="307187" y="151384"/>
                  </a:lnTo>
                  <a:lnTo>
                    <a:pt x="286105" y="147904"/>
                  </a:lnTo>
                  <a:lnTo>
                    <a:pt x="268744" y="138036"/>
                  </a:lnTo>
                  <a:lnTo>
                    <a:pt x="256667" y="122580"/>
                  </a:lnTo>
                  <a:lnTo>
                    <a:pt x="251485" y="102400"/>
                  </a:lnTo>
                  <a:lnTo>
                    <a:pt x="393979" y="102400"/>
                  </a:lnTo>
                  <a:lnTo>
                    <a:pt x="394385" y="96774"/>
                  </a:lnTo>
                  <a:lnTo>
                    <a:pt x="394385" y="895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5524" y="672022"/>
              <a:ext cx="129172" cy="23250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59789" y="66278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889" y="0"/>
                  </a:moveTo>
                  <a:lnTo>
                    <a:pt x="19413" y="2472"/>
                  </a:lnTo>
                  <a:lnTo>
                    <a:pt x="9284" y="9236"/>
                  </a:lnTo>
                  <a:lnTo>
                    <a:pt x="2485" y="19313"/>
                  </a:lnTo>
                  <a:lnTo>
                    <a:pt x="0" y="31724"/>
                  </a:lnTo>
                  <a:lnTo>
                    <a:pt x="2478" y="43902"/>
                  </a:lnTo>
                  <a:lnTo>
                    <a:pt x="9233" y="53860"/>
                  </a:lnTo>
                  <a:lnTo>
                    <a:pt x="19243" y="60580"/>
                  </a:lnTo>
                  <a:lnTo>
                    <a:pt x="31485" y="63046"/>
                  </a:lnTo>
                  <a:lnTo>
                    <a:pt x="43728" y="60580"/>
                  </a:lnTo>
                  <a:lnTo>
                    <a:pt x="46634" y="58629"/>
                  </a:lnTo>
                  <a:lnTo>
                    <a:pt x="31485" y="58629"/>
                  </a:lnTo>
                  <a:lnTo>
                    <a:pt x="21192" y="56514"/>
                  </a:lnTo>
                  <a:lnTo>
                    <a:pt x="12715" y="50748"/>
                  </a:lnTo>
                  <a:lnTo>
                    <a:pt x="6963" y="42196"/>
                  </a:lnTo>
                  <a:lnTo>
                    <a:pt x="4925" y="32125"/>
                  </a:lnTo>
                  <a:lnTo>
                    <a:pt x="4843" y="31724"/>
                  </a:lnTo>
                  <a:lnTo>
                    <a:pt x="6879" y="21251"/>
                  </a:lnTo>
                  <a:lnTo>
                    <a:pt x="6912" y="21082"/>
                  </a:lnTo>
                  <a:lnTo>
                    <a:pt x="12513" y="12699"/>
                  </a:lnTo>
                  <a:lnTo>
                    <a:pt x="12614" y="12549"/>
                  </a:lnTo>
                  <a:lnTo>
                    <a:pt x="21106" y="6933"/>
                  </a:lnTo>
                  <a:lnTo>
                    <a:pt x="20898" y="6933"/>
                  </a:lnTo>
                  <a:lnTo>
                    <a:pt x="31889" y="4818"/>
                  </a:lnTo>
                  <a:lnTo>
                    <a:pt x="46965" y="4818"/>
                  </a:lnTo>
                  <a:lnTo>
                    <a:pt x="43898" y="2698"/>
                  </a:lnTo>
                  <a:lnTo>
                    <a:pt x="31889" y="0"/>
                  </a:lnTo>
                  <a:close/>
                </a:path>
                <a:path w="63500" h="63500">
                  <a:moveTo>
                    <a:pt x="46965" y="4818"/>
                  </a:moveTo>
                  <a:lnTo>
                    <a:pt x="31889" y="4818"/>
                  </a:lnTo>
                  <a:lnTo>
                    <a:pt x="41949" y="6933"/>
                  </a:lnTo>
                  <a:lnTo>
                    <a:pt x="50306" y="12699"/>
                  </a:lnTo>
                  <a:lnTo>
                    <a:pt x="55901" y="21082"/>
                  </a:lnTo>
                  <a:lnTo>
                    <a:pt x="56014" y="21251"/>
                  </a:lnTo>
                  <a:lnTo>
                    <a:pt x="58127" y="31724"/>
                  </a:lnTo>
                  <a:lnTo>
                    <a:pt x="56065" y="42196"/>
                  </a:lnTo>
                  <a:lnTo>
                    <a:pt x="50407" y="50748"/>
                  </a:lnTo>
                  <a:lnTo>
                    <a:pt x="41949" y="56514"/>
                  </a:lnTo>
                  <a:lnTo>
                    <a:pt x="31485" y="58629"/>
                  </a:lnTo>
                  <a:lnTo>
                    <a:pt x="46634" y="58629"/>
                  </a:lnTo>
                  <a:lnTo>
                    <a:pt x="53737" y="53860"/>
                  </a:lnTo>
                  <a:lnTo>
                    <a:pt x="60492" y="43902"/>
                  </a:lnTo>
                  <a:lnTo>
                    <a:pt x="62889" y="32125"/>
                  </a:lnTo>
                  <a:lnTo>
                    <a:pt x="62971" y="31724"/>
                  </a:lnTo>
                  <a:lnTo>
                    <a:pt x="60499" y="19538"/>
                  </a:lnTo>
                  <a:lnTo>
                    <a:pt x="53788" y="9537"/>
                  </a:lnTo>
                  <a:lnTo>
                    <a:pt x="46965" y="4818"/>
                  </a:lnTo>
                  <a:close/>
                </a:path>
                <a:path w="63500" h="63500">
                  <a:moveTo>
                    <a:pt x="37540" y="14456"/>
                  </a:moveTo>
                  <a:lnTo>
                    <a:pt x="17357" y="14456"/>
                  </a:lnTo>
                  <a:lnTo>
                    <a:pt x="17357" y="48991"/>
                  </a:lnTo>
                  <a:lnTo>
                    <a:pt x="23008" y="48991"/>
                  </a:lnTo>
                  <a:lnTo>
                    <a:pt x="23008" y="34535"/>
                  </a:lnTo>
                  <a:lnTo>
                    <a:pt x="44604" y="34535"/>
                  </a:lnTo>
                  <a:lnTo>
                    <a:pt x="44403" y="33731"/>
                  </a:lnTo>
                  <a:lnTo>
                    <a:pt x="40770" y="32125"/>
                  </a:lnTo>
                  <a:lnTo>
                    <a:pt x="44403" y="30519"/>
                  </a:lnTo>
                  <a:lnTo>
                    <a:pt x="44672" y="30117"/>
                  </a:lnTo>
                  <a:lnTo>
                    <a:pt x="23008" y="30117"/>
                  </a:lnTo>
                  <a:lnTo>
                    <a:pt x="23008" y="19313"/>
                  </a:lnTo>
                  <a:lnTo>
                    <a:pt x="45347" y="19313"/>
                  </a:lnTo>
                  <a:lnTo>
                    <a:pt x="44403" y="17669"/>
                  </a:lnTo>
                  <a:lnTo>
                    <a:pt x="41577" y="16062"/>
                  </a:lnTo>
                  <a:lnTo>
                    <a:pt x="39559" y="14858"/>
                  </a:lnTo>
                  <a:lnTo>
                    <a:pt x="37540" y="14456"/>
                  </a:lnTo>
                  <a:close/>
                </a:path>
                <a:path w="63500" h="63500">
                  <a:moveTo>
                    <a:pt x="44604" y="34535"/>
                  </a:moveTo>
                  <a:lnTo>
                    <a:pt x="38348" y="34535"/>
                  </a:lnTo>
                  <a:lnTo>
                    <a:pt x="39559" y="35739"/>
                  </a:lnTo>
                  <a:lnTo>
                    <a:pt x="39854" y="42196"/>
                  </a:lnTo>
                  <a:lnTo>
                    <a:pt x="39962" y="44574"/>
                  </a:lnTo>
                  <a:lnTo>
                    <a:pt x="40063" y="46983"/>
                  </a:lnTo>
                  <a:lnTo>
                    <a:pt x="40265" y="47786"/>
                  </a:lnTo>
                  <a:lnTo>
                    <a:pt x="40366" y="48188"/>
                  </a:lnTo>
                  <a:lnTo>
                    <a:pt x="41173" y="48991"/>
                  </a:lnTo>
                  <a:lnTo>
                    <a:pt x="48036" y="48991"/>
                  </a:lnTo>
                  <a:lnTo>
                    <a:pt x="46825" y="47786"/>
                  </a:lnTo>
                  <a:lnTo>
                    <a:pt x="46421" y="46983"/>
                  </a:lnTo>
                  <a:lnTo>
                    <a:pt x="46017" y="45377"/>
                  </a:lnTo>
                  <a:lnTo>
                    <a:pt x="45614" y="42566"/>
                  </a:lnTo>
                  <a:lnTo>
                    <a:pt x="44851" y="35739"/>
                  </a:lnTo>
                  <a:lnTo>
                    <a:pt x="44806" y="35338"/>
                  </a:lnTo>
                  <a:lnTo>
                    <a:pt x="44604" y="34535"/>
                  </a:lnTo>
                  <a:close/>
                </a:path>
                <a:path w="63500" h="63500">
                  <a:moveTo>
                    <a:pt x="45347" y="19313"/>
                  </a:moveTo>
                  <a:lnTo>
                    <a:pt x="38395" y="19313"/>
                  </a:lnTo>
                  <a:lnTo>
                    <a:pt x="40366" y="20881"/>
                  </a:lnTo>
                  <a:lnTo>
                    <a:pt x="40366" y="28511"/>
                  </a:lnTo>
                  <a:lnTo>
                    <a:pt x="38348" y="30117"/>
                  </a:lnTo>
                  <a:lnTo>
                    <a:pt x="44672" y="30117"/>
                  </a:lnTo>
                  <a:lnTo>
                    <a:pt x="46017" y="28109"/>
                  </a:lnTo>
                  <a:lnTo>
                    <a:pt x="46017" y="20480"/>
                  </a:lnTo>
                  <a:lnTo>
                    <a:pt x="45347" y="19313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xfrm>
            <a:off x="625246" y="3308350"/>
            <a:ext cx="8196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82F60"/>
                </a:solidFill>
              </a:rPr>
              <a:t>Fraudulent </a:t>
            </a:r>
            <a:r>
              <a:rPr sz="4800" spc="-10" dirty="0">
                <a:solidFill>
                  <a:srgbClr val="182F60"/>
                </a:solidFill>
              </a:rPr>
              <a:t>checks/deposits</a:t>
            </a:r>
            <a:endParaRPr sz="4800"/>
          </a:p>
        </p:txBody>
      </p:sp>
      <p:grpSp>
        <p:nvGrpSpPr>
          <p:cNvPr id="22" name="object 22"/>
          <p:cNvGrpSpPr/>
          <p:nvPr/>
        </p:nvGrpSpPr>
        <p:grpSpPr>
          <a:xfrm>
            <a:off x="10249100" y="1647649"/>
            <a:ext cx="1374140" cy="1377315"/>
            <a:chOff x="10249100" y="1647649"/>
            <a:chExt cx="1374140" cy="1377315"/>
          </a:xfrm>
        </p:grpSpPr>
        <p:sp>
          <p:nvSpPr>
            <p:cNvPr id="23" name="object 23"/>
            <p:cNvSpPr/>
            <p:nvPr/>
          </p:nvSpPr>
          <p:spPr>
            <a:xfrm>
              <a:off x="10249100" y="1647649"/>
              <a:ext cx="1374140" cy="1377315"/>
            </a:xfrm>
            <a:custGeom>
              <a:avLst/>
              <a:gdLst/>
              <a:ahLst/>
              <a:cxnLst/>
              <a:rect l="l" t="t" r="r" b="b"/>
              <a:pathLst>
                <a:path w="1374140" h="1377314">
                  <a:moveTo>
                    <a:pt x="869477" y="830847"/>
                  </a:moveTo>
                  <a:lnTo>
                    <a:pt x="792483" y="830847"/>
                  </a:lnTo>
                  <a:lnTo>
                    <a:pt x="883704" y="921898"/>
                  </a:lnTo>
                  <a:lnTo>
                    <a:pt x="815288" y="990186"/>
                  </a:lnTo>
                  <a:lnTo>
                    <a:pt x="1202999" y="1377143"/>
                  </a:lnTo>
                  <a:lnTo>
                    <a:pt x="1282814" y="1297469"/>
                  </a:lnTo>
                  <a:lnTo>
                    <a:pt x="1202999" y="1297469"/>
                  </a:lnTo>
                  <a:lnTo>
                    <a:pt x="892258" y="990186"/>
                  </a:lnTo>
                  <a:lnTo>
                    <a:pt x="983479" y="899135"/>
                  </a:lnTo>
                  <a:lnTo>
                    <a:pt x="1063897" y="899135"/>
                  </a:lnTo>
                  <a:lnTo>
                    <a:pt x="1046662" y="882057"/>
                  </a:lnTo>
                  <a:lnTo>
                    <a:pt x="920783" y="882057"/>
                  </a:lnTo>
                  <a:lnTo>
                    <a:pt x="869477" y="830847"/>
                  </a:lnTo>
                  <a:close/>
                </a:path>
                <a:path w="1374140" h="1377314">
                  <a:moveTo>
                    <a:pt x="1063897" y="899135"/>
                  </a:moveTo>
                  <a:lnTo>
                    <a:pt x="983479" y="899135"/>
                  </a:lnTo>
                  <a:lnTo>
                    <a:pt x="1291360" y="1209273"/>
                  </a:lnTo>
                  <a:lnTo>
                    <a:pt x="1202999" y="1297469"/>
                  </a:lnTo>
                  <a:lnTo>
                    <a:pt x="1282814" y="1297469"/>
                  </a:lnTo>
                  <a:lnTo>
                    <a:pt x="1374025" y="1206419"/>
                  </a:lnTo>
                  <a:lnTo>
                    <a:pt x="1063897" y="899135"/>
                  </a:lnTo>
                  <a:close/>
                </a:path>
                <a:path w="1374140" h="1377314">
                  <a:moveTo>
                    <a:pt x="476071" y="0"/>
                  </a:moveTo>
                  <a:lnTo>
                    <a:pt x="427504" y="2460"/>
                  </a:lnTo>
                  <a:lnTo>
                    <a:pt x="380315" y="9680"/>
                  </a:lnTo>
                  <a:lnTo>
                    <a:pt x="334746" y="21419"/>
                  </a:lnTo>
                  <a:lnTo>
                    <a:pt x="291039" y="37434"/>
                  </a:lnTo>
                  <a:lnTo>
                    <a:pt x="249438" y="57483"/>
                  </a:lnTo>
                  <a:lnTo>
                    <a:pt x="210183" y="81325"/>
                  </a:lnTo>
                  <a:lnTo>
                    <a:pt x="173518" y="108718"/>
                  </a:lnTo>
                  <a:lnTo>
                    <a:pt x="139684" y="139421"/>
                  </a:lnTo>
                  <a:lnTo>
                    <a:pt x="108923" y="173190"/>
                  </a:lnTo>
                  <a:lnTo>
                    <a:pt x="81478" y="209786"/>
                  </a:lnTo>
                  <a:lnTo>
                    <a:pt x="57591" y="248966"/>
                  </a:lnTo>
                  <a:lnTo>
                    <a:pt x="37504" y="290487"/>
                  </a:lnTo>
                  <a:lnTo>
                    <a:pt x="21459" y="334109"/>
                  </a:lnTo>
                  <a:lnTo>
                    <a:pt x="9699" y="379590"/>
                  </a:lnTo>
                  <a:lnTo>
                    <a:pt x="2465" y="426688"/>
                  </a:lnTo>
                  <a:lnTo>
                    <a:pt x="0" y="475160"/>
                  </a:lnTo>
                  <a:lnTo>
                    <a:pt x="2465" y="523637"/>
                  </a:lnTo>
                  <a:lnTo>
                    <a:pt x="9699" y="570739"/>
                  </a:lnTo>
                  <a:lnTo>
                    <a:pt x="21459" y="616223"/>
                  </a:lnTo>
                  <a:lnTo>
                    <a:pt x="37504" y="659847"/>
                  </a:lnTo>
                  <a:lnTo>
                    <a:pt x="57591" y="701371"/>
                  </a:lnTo>
                  <a:lnTo>
                    <a:pt x="81478" y="740553"/>
                  </a:lnTo>
                  <a:lnTo>
                    <a:pt x="108923" y="777150"/>
                  </a:lnTo>
                  <a:lnTo>
                    <a:pt x="139684" y="810921"/>
                  </a:lnTo>
                  <a:lnTo>
                    <a:pt x="173518" y="841624"/>
                  </a:lnTo>
                  <a:lnTo>
                    <a:pt x="210183" y="869018"/>
                  </a:lnTo>
                  <a:lnTo>
                    <a:pt x="249438" y="892861"/>
                  </a:lnTo>
                  <a:lnTo>
                    <a:pt x="291039" y="912911"/>
                  </a:lnTo>
                  <a:lnTo>
                    <a:pt x="334746" y="928926"/>
                  </a:lnTo>
                  <a:lnTo>
                    <a:pt x="380315" y="940664"/>
                  </a:lnTo>
                  <a:lnTo>
                    <a:pt x="427504" y="947885"/>
                  </a:lnTo>
                  <a:lnTo>
                    <a:pt x="476071" y="950345"/>
                  </a:lnTo>
                  <a:lnTo>
                    <a:pt x="526808" y="947608"/>
                  </a:lnTo>
                  <a:lnTo>
                    <a:pt x="576200" y="939594"/>
                  </a:lnTo>
                  <a:lnTo>
                    <a:pt x="623947" y="926604"/>
                  </a:lnTo>
                  <a:lnTo>
                    <a:pt x="669749" y="908936"/>
                  </a:lnTo>
                  <a:lnTo>
                    <a:pt x="694748" y="896281"/>
                  </a:lnTo>
                  <a:lnTo>
                    <a:pt x="473212" y="896281"/>
                  </a:lnTo>
                  <a:lnTo>
                    <a:pt x="424443" y="893460"/>
                  </a:lnTo>
                  <a:lnTo>
                    <a:pt x="377300" y="885207"/>
                  </a:lnTo>
                  <a:lnTo>
                    <a:pt x="332101" y="871840"/>
                  </a:lnTo>
                  <a:lnTo>
                    <a:pt x="289164" y="853677"/>
                  </a:lnTo>
                  <a:lnTo>
                    <a:pt x="248807" y="831034"/>
                  </a:lnTo>
                  <a:lnTo>
                    <a:pt x="211348" y="804228"/>
                  </a:lnTo>
                  <a:lnTo>
                    <a:pt x="177105" y="773578"/>
                  </a:lnTo>
                  <a:lnTo>
                    <a:pt x="146397" y="739400"/>
                  </a:lnTo>
                  <a:lnTo>
                    <a:pt x="119540" y="702011"/>
                  </a:lnTo>
                  <a:lnTo>
                    <a:pt x="96853" y="661729"/>
                  </a:lnTo>
                  <a:lnTo>
                    <a:pt x="78654" y="618872"/>
                  </a:lnTo>
                  <a:lnTo>
                    <a:pt x="65261" y="573755"/>
                  </a:lnTo>
                  <a:lnTo>
                    <a:pt x="56992" y="526697"/>
                  </a:lnTo>
                  <a:lnTo>
                    <a:pt x="54165" y="478015"/>
                  </a:lnTo>
                  <a:lnTo>
                    <a:pt x="56992" y="429332"/>
                  </a:lnTo>
                  <a:lnTo>
                    <a:pt x="65261" y="382274"/>
                  </a:lnTo>
                  <a:lnTo>
                    <a:pt x="78654" y="337158"/>
                  </a:lnTo>
                  <a:lnTo>
                    <a:pt x="96853" y="294300"/>
                  </a:lnTo>
                  <a:lnTo>
                    <a:pt x="119540" y="254018"/>
                  </a:lnTo>
                  <a:lnTo>
                    <a:pt x="146397" y="216629"/>
                  </a:lnTo>
                  <a:lnTo>
                    <a:pt x="177105" y="182451"/>
                  </a:lnTo>
                  <a:lnTo>
                    <a:pt x="211348" y="151801"/>
                  </a:lnTo>
                  <a:lnTo>
                    <a:pt x="248807" y="124996"/>
                  </a:lnTo>
                  <a:lnTo>
                    <a:pt x="289045" y="102419"/>
                  </a:lnTo>
                  <a:lnTo>
                    <a:pt x="332101" y="84189"/>
                  </a:lnTo>
                  <a:lnTo>
                    <a:pt x="377300" y="70823"/>
                  </a:lnTo>
                  <a:lnTo>
                    <a:pt x="424443" y="62570"/>
                  </a:lnTo>
                  <a:lnTo>
                    <a:pt x="473212" y="59748"/>
                  </a:lnTo>
                  <a:lnTo>
                    <a:pt x="1351220" y="59748"/>
                  </a:lnTo>
                  <a:lnTo>
                    <a:pt x="1351220" y="45525"/>
                  </a:lnTo>
                  <a:lnTo>
                    <a:pt x="675622" y="45525"/>
                  </a:lnTo>
                  <a:lnTo>
                    <a:pt x="629211" y="26400"/>
                  </a:lnTo>
                  <a:lnTo>
                    <a:pt x="580127" y="12085"/>
                  </a:lnTo>
                  <a:lnTo>
                    <a:pt x="528902" y="3109"/>
                  </a:lnTo>
                  <a:lnTo>
                    <a:pt x="476071" y="0"/>
                  </a:lnTo>
                  <a:close/>
                </a:path>
                <a:path w="1374140" h="1377314">
                  <a:moveTo>
                    <a:pt x="1351220" y="59748"/>
                  </a:moveTo>
                  <a:lnTo>
                    <a:pt x="473212" y="59748"/>
                  </a:lnTo>
                  <a:lnTo>
                    <a:pt x="521985" y="62570"/>
                  </a:lnTo>
                  <a:lnTo>
                    <a:pt x="569131" y="70823"/>
                  </a:lnTo>
                  <a:lnTo>
                    <a:pt x="614331" y="84189"/>
                  </a:lnTo>
                  <a:lnTo>
                    <a:pt x="657388" y="102419"/>
                  </a:lnTo>
                  <a:lnTo>
                    <a:pt x="697626" y="124996"/>
                  </a:lnTo>
                  <a:lnTo>
                    <a:pt x="735085" y="151801"/>
                  </a:lnTo>
                  <a:lnTo>
                    <a:pt x="769326" y="182451"/>
                  </a:lnTo>
                  <a:lnTo>
                    <a:pt x="800034" y="216629"/>
                  </a:lnTo>
                  <a:lnTo>
                    <a:pt x="826889" y="254018"/>
                  </a:lnTo>
                  <a:lnTo>
                    <a:pt x="849575" y="294300"/>
                  </a:lnTo>
                  <a:lnTo>
                    <a:pt x="867772" y="337158"/>
                  </a:lnTo>
                  <a:lnTo>
                    <a:pt x="881164" y="382274"/>
                  </a:lnTo>
                  <a:lnTo>
                    <a:pt x="889432" y="429332"/>
                  </a:lnTo>
                  <a:lnTo>
                    <a:pt x="892258" y="478015"/>
                  </a:lnTo>
                  <a:lnTo>
                    <a:pt x="889472" y="526697"/>
                  </a:lnTo>
                  <a:lnTo>
                    <a:pt x="881314" y="573755"/>
                  </a:lnTo>
                  <a:lnTo>
                    <a:pt x="868082" y="618872"/>
                  </a:lnTo>
                  <a:lnTo>
                    <a:pt x="850075" y="661729"/>
                  </a:lnTo>
                  <a:lnTo>
                    <a:pt x="827593" y="702011"/>
                  </a:lnTo>
                  <a:lnTo>
                    <a:pt x="800934" y="739400"/>
                  </a:lnTo>
                  <a:lnTo>
                    <a:pt x="770399" y="773578"/>
                  </a:lnTo>
                  <a:lnTo>
                    <a:pt x="736285" y="804228"/>
                  </a:lnTo>
                  <a:lnTo>
                    <a:pt x="698892" y="831034"/>
                  </a:lnTo>
                  <a:lnTo>
                    <a:pt x="658520" y="853677"/>
                  </a:lnTo>
                  <a:lnTo>
                    <a:pt x="615466" y="871840"/>
                  </a:lnTo>
                  <a:lnTo>
                    <a:pt x="570031" y="885207"/>
                  </a:lnTo>
                  <a:lnTo>
                    <a:pt x="522513" y="893460"/>
                  </a:lnTo>
                  <a:lnTo>
                    <a:pt x="473212" y="896281"/>
                  </a:lnTo>
                  <a:lnTo>
                    <a:pt x="694748" y="896281"/>
                  </a:lnTo>
                  <a:lnTo>
                    <a:pt x="713305" y="886887"/>
                  </a:lnTo>
                  <a:lnTo>
                    <a:pt x="754317" y="860758"/>
                  </a:lnTo>
                  <a:lnTo>
                    <a:pt x="792483" y="830847"/>
                  </a:lnTo>
                  <a:lnTo>
                    <a:pt x="869477" y="830847"/>
                  </a:lnTo>
                  <a:lnTo>
                    <a:pt x="829562" y="791007"/>
                  </a:lnTo>
                  <a:lnTo>
                    <a:pt x="861667" y="750073"/>
                  </a:lnTo>
                  <a:lnTo>
                    <a:pt x="889396" y="706003"/>
                  </a:lnTo>
                  <a:lnTo>
                    <a:pt x="912476" y="659065"/>
                  </a:lnTo>
                  <a:lnTo>
                    <a:pt x="930631" y="609531"/>
                  </a:lnTo>
                  <a:lnTo>
                    <a:pt x="943588" y="557672"/>
                  </a:lnTo>
                  <a:lnTo>
                    <a:pt x="1351220" y="557672"/>
                  </a:lnTo>
                  <a:lnTo>
                    <a:pt x="1351220" y="500777"/>
                  </a:lnTo>
                  <a:lnTo>
                    <a:pt x="949283" y="500777"/>
                  </a:lnTo>
                  <a:lnTo>
                    <a:pt x="949283" y="475160"/>
                  </a:lnTo>
                  <a:lnTo>
                    <a:pt x="948215" y="443198"/>
                  </a:lnTo>
                  <a:lnTo>
                    <a:pt x="945009" y="411499"/>
                  </a:lnTo>
                  <a:lnTo>
                    <a:pt x="939662" y="380335"/>
                  </a:lnTo>
                  <a:lnTo>
                    <a:pt x="932173" y="349978"/>
                  </a:lnTo>
                  <a:lnTo>
                    <a:pt x="1351220" y="349978"/>
                  </a:lnTo>
                  <a:lnTo>
                    <a:pt x="1351220" y="293059"/>
                  </a:lnTo>
                  <a:lnTo>
                    <a:pt x="915064" y="293059"/>
                  </a:lnTo>
                  <a:lnTo>
                    <a:pt x="893900" y="248376"/>
                  </a:lnTo>
                  <a:lnTo>
                    <a:pt x="868222" y="206698"/>
                  </a:lnTo>
                  <a:lnTo>
                    <a:pt x="838305" y="168299"/>
                  </a:lnTo>
                  <a:lnTo>
                    <a:pt x="804420" y="133448"/>
                  </a:lnTo>
                  <a:lnTo>
                    <a:pt x="766842" y="102419"/>
                  </a:lnTo>
                  <a:lnTo>
                    <a:pt x="1351220" y="102419"/>
                  </a:lnTo>
                  <a:lnTo>
                    <a:pt x="1351220" y="59748"/>
                  </a:lnTo>
                  <a:close/>
                </a:path>
                <a:path w="1374140" h="1377314">
                  <a:moveTo>
                    <a:pt x="983479" y="819454"/>
                  </a:moveTo>
                  <a:lnTo>
                    <a:pt x="920783" y="882057"/>
                  </a:lnTo>
                  <a:lnTo>
                    <a:pt x="1046662" y="882057"/>
                  </a:lnTo>
                  <a:lnTo>
                    <a:pt x="983479" y="819454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23010" y="1826896"/>
              <a:ext cx="598805" cy="597535"/>
            </a:xfrm>
            <a:custGeom>
              <a:avLst/>
              <a:gdLst/>
              <a:ahLst/>
              <a:cxnLst/>
              <a:rect l="l" t="t" r="r" b="b"/>
              <a:pathLst>
                <a:path w="598804" h="597535">
                  <a:moveTo>
                    <a:pt x="299302" y="0"/>
                  </a:moveTo>
                  <a:lnTo>
                    <a:pt x="250746" y="3909"/>
                  </a:lnTo>
                  <a:lnTo>
                    <a:pt x="204687" y="15229"/>
                  </a:lnTo>
                  <a:lnTo>
                    <a:pt x="161741" y="33344"/>
                  </a:lnTo>
                  <a:lnTo>
                    <a:pt x="122524" y="57639"/>
                  </a:lnTo>
                  <a:lnTo>
                    <a:pt x="87651" y="87500"/>
                  </a:lnTo>
                  <a:lnTo>
                    <a:pt x="57739" y="122311"/>
                  </a:lnTo>
                  <a:lnTo>
                    <a:pt x="33401" y="161459"/>
                  </a:lnTo>
                  <a:lnTo>
                    <a:pt x="15255" y="204327"/>
                  </a:lnTo>
                  <a:lnTo>
                    <a:pt x="3916" y="250302"/>
                  </a:lnTo>
                  <a:lnTo>
                    <a:pt x="0" y="298768"/>
                  </a:lnTo>
                  <a:lnTo>
                    <a:pt x="3916" y="347234"/>
                  </a:lnTo>
                  <a:lnTo>
                    <a:pt x="15255" y="393209"/>
                  </a:lnTo>
                  <a:lnTo>
                    <a:pt x="33401" y="436077"/>
                  </a:lnTo>
                  <a:lnTo>
                    <a:pt x="57739" y="475224"/>
                  </a:lnTo>
                  <a:lnTo>
                    <a:pt x="87651" y="510036"/>
                  </a:lnTo>
                  <a:lnTo>
                    <a:pt x="122524" y="539896"/>
                  </a:lnTo>
                  <a:lnTo>
                    <a:pt x="161741" y="564192"/>
                  </a:lnTo>
                  <a:lnTo>
                    <a:pt x="204687" y="582307"/>
                  </a:lnTo>
                  <a:lnTo>
                    <a:pt x="250746" y="593626"/>
                  </a:lnTo>
                  <a:lnTo>
                    <a:pt x="299302" y="597536"/>
                  </a:lnTo>
                  <a:lnTo>
                    <a:pt x="347864" y="593626"/>
                  </a:lnTo>
                  <a:lnTo>
                    <a:pt x="393928" y="582307"/>
                  </a:lnTo>
                  <a:lnTo>
                    <a:pt x="436878" y="564192"/>
                  </a:lnTo>
                  <a:lnTo>
                    <a:pt x="476098" y="539896"/>
                  </a:lnTo>
                  <a:lnTo>
                    <a:pt x="510973" y="510036"/>
                  </a:lnTo>
                  <a:lnTo>
                    <a:pt x="540887" y="475224"/>
                  </a:lnTo>
                  <a:lnTo>
                    <a:pt x="547995" y="463791"/>
                  </a:lnTo>
                  <a:lnTo>
                    <a:pt x="228051" y="463791"/>
                  </a:lnTo>
                  <a:lnTo>
                    <a:pt x="99751" y="332900"/>
                  </a:lnTo>
                  <a:lnTo>
                    <a:pt x="139666" y="293083"/>
                  </a:lnTo>
                  <a:lnTo>
                    <a:pt x="316411" y="293083"/>
                  </a:lnTo>
                  <a:lnTo>
                    <a:pt x="456102" y="153653"/>
                  </a:lnTo>
                  <a:lnTo>
                    <a:pt x="560373" y="153653"/>
                  </a:lnTo>
                  <a:lnTo>
                    <a:pt x="540887" y="122311"/>
                  </a:lnTo>
                  <a:lnTo>
                    <a:pt x="510973" y="87500"/>
                  </a:lnTo>
                  <a:lnTo>
                    <a:pt x="476098" y="57639"/>
                  </a:lnTo>
                  <a:lnTo>
                    <a:pt x="436878" y="33344"/>
                  </a:lnTo>
                  <a:lnTo>
                    <a:pt x="393928" y="15229"/>
                  </a:lnTo>
                  <a:lnTo>
                    <a:pt x="347864" y="3909"/>
                  </a:lnTo>
                  <a:lnTo>
                    <a:pt x="299302" y="0"/>
                  </a:lnTo>
                  <a:close/>
                </a:path>
                <a:path w="598804" h="597535">
                  <a:moveTo>
                    <a:pt x="560373" y="153653"/>
                  </a:moveTo>
                  <a:lnTo>
                    <a:pt x="456102" y="153653"/>
                  </a:lnTo>
                  <a:lnTo>
                    <a:pt x="496017" y="193494"/>
                  </a:lnTo>
                  <a:lnTo>
                    <a:pt x="228051" y="463791"/>
                  </a:lnTo>
                  <a:lnTo>
                    <a:pt x="547995" y="463791"/>
                  </a:lnTo>
                  <a:lnTo>
                    <a:pt x="565225" y="436077"/>
                  </a:lnTo>
                  <a:lnTo>
                    <a:pt x="583372" y="393209"/>
                  </a:lnTo>
                  <a:lnTo>
                    <a:pt x="594711" y="347234"/>
                  </a:lnTo>
                  <a:lnTo>
                    <a:pt x="598628" y="298768"/>
                  </a:lnTo>
                  <a:lnTo>
                    <a:pt x="594711" y="250302"/>
                  </a:lnTo>
                  <a:lnTo>
                    <a:pt x="583372" y="204327"/>
                  </a:lnTo>
                  <a:lnTo>
                    <a:pt x="565225" y="161459"/>
                  </a:lnTo>
                  <a:lnTo>
                    <a:pt x="560373" y="153653"/>
                  </a:lnTo>
                  <a:close/>
                </a:path>
                <a:path w="598804" h="597535">
                  <a:moveTo>
                    <a:pt x="316411" y="293083"/>
                  </a:moveTo>
                  <a:lnTo>
                    <a:pt x="139666" y="293083"/>
                  </a:lnTo>
                  <a:lnTo>
                    <a:pt x="225191" y="384134"/>
                  </a:lnTo>
                  <a:lnTo>
                    <a:pt x="316411" y="293083"/>
                  </a:lnTo>
                  <a:close/>
                </a:path>
              </a:pathLst>
            </a:custGeom>
            <a:solidFill>
              <a:srgbClr val="57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22762" y="1980550"/>
              <a:ext cx="399415" cy="310515"/>
            </a:xfrm>
            <a:custGeom>
              <a:avLst/>
              <a:gdLst/>
              <a:ahLst/>
              <a:cxnLst/>
              <a:rect l="l" t="t" r="r" b="b"/>
              <a:pathLst>
                <a:path w="399415" h="310514">
                  <a:moveTo>
                    <a:pt x="359186" y="0"/>
                  </a:moveTo>
                  <a:lnTo>
                    <a:pt x="128299" y="230480"/>
                  </a:lnTo>
                  <a:lnTo>
                    <a:pt x="42774" y="139430"/>
                  </a:lnTo>
                  <a:lnTo>
                    <a:pt x="0" y="179246"/>
                  </a:lnTo>
                  <a:lnTo>
                    <a:pt x="128299" y="310137"/>
                  </a:lnTo>
                  <a:lnTo>
                    <a:pt x="399101" y="39840"/>
                  </a:lnTo>
                  <a:lnTo>
                    <a:pt x="359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305" y="1040320"/>
            <a:ext cx="11504930" cy="5128260"/>
          </a:xfrm>
          <a:custGeom>
            <a:avLst/>
            <a:gdLst/>
            <a:ahLst/>
            <a:cxnLst/>
            <a:rect l="l" t="t" r="r" b="b"/>
            <a:pathLst>
              <a:path w="11504930" h="5128260">
                <a:moveTo>
                  <a:pt x="11504930" y="0"/>
                </a:moveTo>
                <a:lnTo>
                  <a:pt x="0" y="0"/>
                </a:lnTo>
                <a:lnTo>
                  <a:pt x="0" y="5128006"/>
                </a:lnTo>
                <a:lnTo>
                  <a:pt x="11504930" y="5128006"/>
                </a:lnTo>
                <a:lnTo>
                  <a:pt x="1150493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305" y="266382"/>
            <a:ext cx="11504930" cy="681990"/>
          </a:xfrm>
          <a:custGeom>
            <a:avLst/>
            <a:gdLst/>
            <a:ahLst/>
            <a:cxnLst/>
            <a:rect l="l" t="t" r="r" b="b"/>
            <a:pathLst>
              <a:path w="11504930" h="681990">
                <a:moveTo>
                  <a:pt x="11504930" y="0"/>
                </a:moveTo>
                <a:lnTo>
                  <a:pt x="0" y="0"/>
                </a:lnTo>
                <a:lnTo>
                  <a:pt x="0" y="681926"/>
                </a:lnTo>
                <a:lnTo>
                  <a:pt x="11504930" y="681926"/>
                </a:lnTo>
                <a:lnTo>
                  <a:pt x="11504930" y="0"/>
                </a:lnTo>
                <a:close/>
              </a:path>
            </a:pathLst>
          </a:custGeom>
          <a:solidFill>
            <a:srgbClr val="F9D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58305" y="266382"/>
            <a:ext cx="11504930" cy="6819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75"/>
              </a:spcBef>
            </a:pPr>
            <a:r>
              <a:rPr sz="3600" dirty="0">
                <a:solidFill>
                  <a:srgbClr val="182F60"/>
                </a:solidFill>
              </a:rPr>
              <a:t>Fraudulent </a:t>
            </a:r>
            <a:r>
              <a:rPr sz="3600" spc="-10" dirty="0">
                <a:solidFill>
                  <a:srgbClr val="182F60"/>
                </a:solidFill>
              </a:rPr>
              <a:t>checks/deposits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1172146" y="1170686"/>
            <a:ext cx="2949575" cy="4826000"/>
            <a:chOff x="1172146" y="1170686"/>
            <a:chExt cx="2949575" cy="4826000"/>
          </a:xfrm>
        </p:grpSpPr>
        <p:sp>
          <p:nvSpPr>
            <p:cNvPr id="6" name="object 6"/>
            <p:cNvSpPr/>
            <p:nvPr/>
          </p:nvSpPr>
          <p:spPr>
            <a:xfrm>
              <a:off x="1178496" y="1861845"/>
              <a:ext cx="2936875" cy="4128135"/>
            </a:xfrm>
            <a:custGeom>
              <a:avLst/>
              <a:gdLst/>
              <a:ahLst/>
              <a:cxnLst/>
              <a:rect l="l" t="t" r="r" b="b"/>
              <a:pathLst>
                <a:path w="2936875" h="4128135">
                  <a:moveTo>
                    <a:pt x="2936748" y="0"/>
                  </a:moveTo>
                  <a:lnTo>
                    <a:pt x="0" y="0"/>
                  </a:lnTo>
                  <a:lnTo>
                    <a:pt x="0" y="4127880"/>
                  </a:lnTo>
                  <a:lnTo>
                    <a:pt x="2936748" y="4127880"/>
                  </a:lnTo>
                  <a:lnTo>
                    <a:pt x="2936748" y="0"/>
                  </a:lnTo>
                  <a:close/>
                </a:path>
              </a:pathLst>
            </a:custGeom>
            <a:solidFill>
              <a:srgbClr val="18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8496" y="1861845"/>
              <a:ext cx="2936875" cy="4128135"/>
            </a:xfrm>
            <a:custGeom>
              <a:avLst/>
              <a:gdLst/>
              <a:ahLst/>
              <a:cxnLst/>
              <a:rect l="l" t="t" r="r" b="b"/>
              <a:pathLst>
                <a:path w="2936875" h="4128135">
                  <a:moveTo>
                    <a:pt x="0" y="4127880"/>
                  </a:moveTo>
                  <a:lnTo>
                    <a:pt x="2936748" y="4127880"/>
                  </a:lnTo>
                  <a:lnTo>
                    <a:pt x="2936748" y="0"/>
                  </a:lnTo>
                  <a:lnTo>
                    <a:pt x="0" y="0"/>
                  </a:lnTo>
                  <a:lnTo>
                    <a:pt x="0" y="4127880"/>
                  </a:lnTo>
                  <a:close/>
                </a:path>
              </a:pathLst>
            </a:custGeom>
            <a:ln w="12700">
              <a:solidFill>
                <a:srgbClr val="0E1F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25344" y="1170686"/>
              <a:ext cx="1035050" cy="1013460"/>
            </a:xfrm>
            <a:custGeom>
              <a:avLst/>
              <a:gdLst/>
              <a:ahLst/>
              <a:cxnLst/>
              <a:rect l="l" t="t" r="r" b="b"/>
              <a:pathLst>
                <a:path w="1035050" h="1013460">
                  <a:moveTo>
                    <a:pt x="517525" y="0"/>
                  </a:moveTo>
                  <a:lnTo>
                    <a:pt x="470411" y="2069"/>
                  </a:lnTo>
                  <a:lnTo>
                    <a:pt x="424484" y="8157"/>
                  </a:lnTo>
                  <a:lnTo>
                    <a:pt x="379926" y="18087"/>
                  </a:lnTo>
                  <a:lnTo>
                    <a:pt x="336921" y="31679"/>
                  </a:lnTo>
                  <a:lnTo>
                    <a:pt x="295649" y="48754"/>
                  </a:lnTo>
                  <a:lnTo>
                    <a:pt x="256295" y="69135"/>
                  </a:lnTo>
                  <a:lnTo>
                    <a:pt x="219040" y="92641"/>
                  </a:lnTo>
                  <a:lnTo>
                    <a:pt x="184067" y="119096"/>
                  </a:lnTo>
                  <a:lnTo>
                    <a:pt x="151558" y="148320"/>
                  </a:lnTo>
                  <a:lnTo>
                    <a:pt x="121697" y="180134"/>
                  </a:lnTo>
                  <a:lnTo>
                    <a:pt x="94664" y="214360"/>
                  </a:lnTo>
                  <a:lnTo>
                    <a:pt x="70644" y="250820"/>
                  </a:lnTo>
                  <a:lnTo>
                    <a:pt x="49819" y="289334"/>
                  </a:lnTo>
                  <a:lnTo>
                    <a:pt x="32371" y="329725"/>
                  </a:lnTo>
                  <a:lnTo>
                    <a:pt x="18482" y="371813"/>
                  </a:lnTo>
                  <a:lnTo>
                    <a:pt x="8336" y="415419"/>
                  </a:lnTo>
                  <a:lnTo>
                    <a:pt x="2114" y="460367"/>
                  </a:lnTo>
                  <a:lnTo>
                    <a:pt x="0" y="506475"/>
                  </a:lnTo>
                  <a:lnTo>
                    <a:pt x="2114" y="552565"/>
                  </a:lnTo>
                  <a:lnTo>
                    <a:pt x="8336" y="597498"/>
                  </a:lnTo>
                  <a:lnTo>
                    <a:pt x="18482" y="641094"/>
                  </a:lnTo>
                  <a:lnTo>
                    <a:pt x="32371" y="683175"/>
                  </a:lnTo>
                  <a:lnTo>
                    <a:pt x="49819" y="723562"/>
                  </a:lnTo>
                  <a:lnTo>
                    <a:pt x="70644" y="762075"/>
                  </a:lnTo>
                  <a:lnTo>
                    <a:pt x="94664" y="798535"/>
                  </a:lnTo>
                  <a:lnTo>
                    <a:pt x="121697" y="832765"/>
                  </a:lnTo>
                  <a:lnTo>
                    <a:pt x="151558" y="864584"/>
                  </a:lnTo>
                  <a:lnTo>
                    <a:pt x="184067" y="893813"/>
                  </a:lnTo>
                  <a:lnTo>
                    <a:pt x="219040" y="920274"/>
                  </a:lnTo>
                  <a:lnTo>
                    <a:pt x="256295" y="943788"/>
                  </a:lnTo>
                  <a:lnTo>
                    <a:pt x="295649" y="964176"/>
                  </a:lnTo>
                  <a:lnTo>
                    <a:pt x="336921" y="981258"/>
                  </a:lnTo>
                  <a:lnTo>
                    <a:pt x="379926" y="994855"/>
                  </a:lnTo>
                  <a:lnTo>
                    <a:pt x="424484" y="1004789"/>
                  </a:lnTo>
                  <a:lnTo>
                    <a:pt x="470411" y="1010881"/>
                  </a:lnTo>
                  <a:lnTo>
                    <a:pt x="517525" y="1012951"/>
                  </a:lnTo>
                  <a:lnTo>
                    <a:pt x="564618" y="1010881"/>
                  </a:lnTo>
                  <a:lnTo>
                    <a:pt x="610527" y="1004789"/>
                  </a:lnTo>
                  <a:lnTo>
                    <a:pt x="655069" y="994855"/>
                  </a:lnTo>
                  <a:lnTo>
                    <a:pt x="698061" y="981258"/>
                  </a:lnTo>
                  <a:lnTo>
                    <a:pt x="739320" y="964176"/>
                  </a:lnTo>
                  <a:lnTo>
                    <a:pt x="778665" y="943788"/>
                  </a:lnTo>
                  <a:lnTo>
                    <a:pt x="815911" y="920274"/>
                  </a:lnTo>
                  <a:lnTo>
                    <a:pt x="850877" y="893813"/>
                  </a:lnTo>
                  <a:lnTo>
                    <a:pt x="883380" y="864584"/>
                  </a:lnTo>
                  <a:lnTo>
                    <a:pt x="913237" y="832765"/>
                  </a:lnTo>
                  <a:lnTo>
                    <a:pt x="940265" y="798535"/>
                  </a:lnTo>
                  <a:lnTo>
                    <a:pt x="964282" y="762075"/>
                  </a:lnTo>
                  <a:lnTo>
                    <a:pt x="985106" y="723562"/>
                  </a:lnTo>
                  <a:lnTo>
                    <a:pt x="1002553" y="683175"/>
                  </a:lnTo>
                  <a:lnTo>
                    <a:pt x="1016440" y="641094"/>
                  </a:lnTo>
                  <a:lnTo>
                    <a:pt x="1026586" y="597498"/>
                  </a:lnTo>
                  <a:lnTo>
                    <a:pt x="1032808" y="552565"/>
                  </a:lnTo>
                  <a:lnTo>
                    <a:pt x="1034923" y="506475"/>
                  </a:lnTo>
                  <a:lnTo>
                    <a:pt x="1032808" y="460367"/>
                  </a:lnTo>
                  <a:lnTo>
                    <a:pt x="1026586" y="415419"/>
                  </a:lnTo>
                  <a:lnTo>
                    <a:pt x="1016440" y="371813"/>
                  </a:lnTo>
                  <a:lnTo>
                    <a:pt x="1002553" y="329725"/>
                  </a:lnTo>
                  <a:lnTo>
                    <a:pt x="985106" y="289334"/>
                  </a:lnTo>
                  <a:lnTo>
                    <a:pt x="964282" y="250820"/>
                  </a:lnTo>
                  <a:lnTo>
                    <a:pt x="940265" y="214360"/>
                  </a:lnTo>
                  <a:lnTo>
                    <a:pt x="913237" y="180134"/>
                  </a:lnTo>
                  <a:lnTo>
                    <a:pt x="883380" y="148320"/>
                  </a:lnTo>
                  <a:lnTo>
                    <a:pt x="850877" y="119096"/>
                  </a:lnTo>
                  <a:lnTo>
                    <a:pt x="815911" y="92641"/>
                  </a:lnTo>
                  <a:lnTo>
                    <a:pt x="778665" y="69135"/>
                  </a:lnTo>
                  <a:lnTo>
                    <a:pt x="739320" y="48754"/>
                  </a:lnTo>
                  <a:lnTo>
                    <a:pt x="698061" y="31679"/>
                  </a:lnTo>
                  <a:lnTo>
                    <a:pt x="655069" y="18087"/>
                  </a:lnTo>
                  <a:lnTo>
                    <a:pt x="610527" y="8157"/>
                  </a:lnTo>
                  <a:lnTo>
                    <a:pt x="564618" y="2069"/>
                  </a:lnTo>
                  <a:lnTo>
                    <a:pt x="517525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08682" y="1460541"/>
              <a:ext cx="480695" cy="391795"/>
            </a:xfrm>
            <a:custGeom>
              <a:avLst/>
              <a:gdLst/>
              <a:ahLst/>
              <a:cxnLst/>
              <a:rect l="l" t="t" r="r" b="b"/>
              <a:pathLst>
                <a:path w="480694" h="391794">
                  <a:moveTo>
                    <a:pt x="240270" y="0"/>
                  </a:moveTo>
                  <a:lnTo>
                    <a:pt x="0" y="391716"/>
                  </a:lnTo>
                  <a:lnTo>
                    <a:pt x="480543" y="391716"/>
                  </a:lnTo>
                  <a:lnTo>
                    <a:pt x="240270" y="0"/>
                  </a:lnTo>
                  <a:close/>
                </a:path>
              </a:pathLst>
            </a:custGeom>
            <a:ln w="18667">
              <a:solidFill>
                <a:srgbClr val="182F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6073" y="1602226"/>
              <a:ext cx="46355" cy="195580"/>
            </a:xfrm>
            <a:custGeom>
              <a:avLst/>
              <a:gdLst/>
              <a:ahLst/>
              <a:cxnLst/>
              <a:rect l="l" t="t" r="r" b="b"/>
              <a:pathLst>
                <a:path w="46355" h="195580">
                  <a:moveTo>
                    <a:pt x="22920" y="149558"/>
                  </a:moveTo>
                  <a:lnTo>
                    <a:pt x="21668" y="149558"/>
                  </a:lnTo>
                  <a:lnTo>
                    <a:pt x="13001" y="151606"/>
                  </a:lnTo>
                  <a:lnTo>
                    <a:pt x="6035" y="156637"/>
                  </a:lnTo>
                  <a:lnTo>
                    <a:pt x="1469" y="163905"/>
                  </a:lnTo>
                  <a:lnTo>
                    <a:pt x="45" y="172396"/>
                  </a:lnTo>
                  <a:lnTo>
                    <a:pt x="0" y="172669"/>
                  </a:lnTo>
                  <a:lnTo>
                    <a:pt x="1810" y="181349"/>
                  </a:lnTo>
                  <a:lnTo>
                    <a:pt x="1863" y="181605"/>
                  </a:lnTo>
                  <a:lnTo>
                    <a:pt x="6840" y="188881"/>
                  </a:lnTo>
                  <a:lnTo>
                    <a:pt x="14188" y="193763"/>
                  </a:lnTo>
                  <a:lnTo>
                    <a:pt x="23161" y="195514"/>
                  </a:lnTo>
                  <a:lnTo>
                    <a:pt x="31583" y="193763"/>
                  </a:lnTo>
                  <a:lnTo>
                    <a:pt x="31949" y="193763"/>
                  </a:lnTo>
                  <a:lnTo>
                    <a:pt x="39397" y="188683"/>
                  </a:lnTo>
                  <a:lnTo>
                    <a:pt x="44287" y="181349"/>
                  </a:lnTo>
                  <a:lnTo>
                    <a:pt x="45988" y="172669"/>
                  </a:lnTo>
                  <a:lnTo>
                    <a:pt x="46042" y="172396"/>
                  </a:lnTo>
                  <a:lnTo>
                    <a:pt x="44271" y="163905"/>
                  </a:lnTo>
                  <a:lnTo>
                    <a:pt x="44178" y="163459"/>
                  </a:lnTo>
                  <a:lnTo>
                    <a:pt x="39201" y="156183"/>
                  </a:lnTo>
                  <a:lnTo>
                    <a:pt x="31854" y="151301"/>
                  </a:lnTo>
                  <a:lnTo>
                    <a:pt x="22920" y="149558"/>
                  </a:lnTo>
                  <a:close/>
                </a:path>
                <a:path w="46355" h="195580">
                  <a:moveTo>
                    <a:pt x="42579" y="0"/>
                  </a:moveTo>
                  <a:lnTo>
                    <a:pt x="3181" y="0"/>
                  </a:lnTo>
                  <a:lnTo>
                    <a:pt x="6386" y="134405"/>
                  </a:lnTo>
                  <a:lnTo>
                    <a:pt x="39390" y="134405"/>
                  </a:lnTo>
                  <a:lnTo>
                    <a:pt x="42579" y="0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499228" y="1154302"/>
            <a:ext cx="2949575" cy="4841875"/>
            <a:chOff x="4499228" y="1154302"/>
            <a:chExt cx="2949575" cy="4841875"/>
          </a:xfrm>
        </p:grpSpPr>
        <p:sp>
          <p:nvSpPr>
            <p:cNvPr id="12" name="object 12"/>
            <p:cNvSpPr/>
            <p:nvPr/>
          </p:nvSpPr>
          <p:spPr>
            <a:xfrm>
              <a:off x="4505578" y="1870227"/>
              <a:ext cx="2936875" cy="4119879"/>
            </a:xfrm>
            <a:custGeom>
              <a:avLst/>
              <a:gdLst/>
              <a:ahLst/>
              <a:cxnLst/>
              <a:rect l="l" t="t" r="r" b="b"/>
              <a:pathLst>
                <a:path w="2936875" h="4119879">
                  <a:moveTo>
                    <a:pt x="2936748" y="0"/>
                  </a:moveTo>
                  <a:lnTo>
                    <a:pt x="0" y="0"/>
                  </a:lnTo>
                  <a:lnTo>
                    <a:pt x="0" y="4119372"/>
                  </a:lnTo>
                  <a:lnTo>
                    <a:pt x="2936748" y="4119372"/>
                  </a:lnTo>
                  <a:lnTo>
                    <a:pt x="2936748" y="0"/>
                  </a:lnTo>
                  <a:close/>
                </a:path>
              </a:pathLst>
            </a:custGeom>
            <a:solidFill>
              <a:srgbClr val="18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05578" y="1870227"/>
              <a:ext cx="2936875" cy="4119879"/>
            </a:xfrm>
            <a:custGeom>
              <a:avLst/>
              <a:gdLst/>
              <a:ahLst/>
              <a:cxnLst/>
              <a:rect l="l" t="t" r="r" b="b"/>
              <a:pathLst>
                <a:path w="2936875" h="4119879">
                  <a:moveTo>
                    <a:pt x="0" y="4119372"/>
                  </a:moveTo>
                  <a:lnTo>
                    <a:pt x="2936748" y="4119372"/>
                  </a:lnTo>
                  <a:lnTo>
                    <a:pt x="2936748" y="0"/>
                  </a:lnTo>
                  <a:lnTo>
                    <a:pt x="0" y="0"/>
                  </a:lnTo>
                  <a:lnTo>
                    <a:pt x="0" y="4119372"/>
                  </a:lnTo>
                  <a:close/>
                </a:path>
              </a:pathLst>
            </a:custGeom>
            <a:ln w="12700">
              <a:solidFill>
                <a:srgbClr val="0E1F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31916" y="1154302"/>
              <a:ext cx="1035050" cy="1013460"/>
            </a:xfrm>
            <a:custGeom>
              <a:avLst/>
              <a:gdLst/>
              <a:ahLst/>
              <a:cxnLst/>
              <a:rect l="l" t="t" r="r" b="b"/>
              <a:pathLst>
                <a:path w="1035050" h="1013460">
                  <a:moveTo>
                    <a:pt x="517525" y="0"/>
                  </a:moveTo>
                  <a:lnTo>
                    <a:pt x="470430" y="2070"/>
                  </a:lnTo>
                  <a:lnTo>
                    <a:pt x="424517" y="8162"/>
                  </a:lnTo>
                  <a:lnTo>
                    <a:pt x="379971" y="18096"/>
                  </a:lnTo>
                  <a:lnTo>
                    <a:pt x="336972" y="31693"/>
                  </a:lnTo>
                  <a:lnTo>
                    <a:pt x="295705" y="48775"/>
                  </a:lnTo>
                  <a:lnTo>
                    <a:pt x="256351" y="69163"/>
                  </a:lnTo>
                  <a:lnTo>
                    <a:pt x="219095" y="92677"/>
                  </a:lnTo>
                  <a:lnTo>
                    <a:pt x="184119" y="119138"/>
                  </a:lnTo>
                  <a:lnTo>
                    <a:pt x="151606" y="148367"/>
                  </a:lnTo>
                  <a:lnTo>
                    <a:pt x="121738" y="180186"/>
                  </a:lnTo>
                  <a:lnTo>
                    <a:pt x="94700" y="214416"/>
                  </a:lnTo>
                  <a:lnTo>
                    <a:pt x="70673" y="250876"/>
                  </a:lnTo>
                  <a:lnTo>
                    <a:pt x="49840" y="289389"/>
                  </a:lnTo>
                  <a:lnTo>
                    <a:pt x="32385" y="329776"/>
                  </a:lnTo>
                  <a:lnTo>
                    <a:pt x="18491" y="371857"/>
                  </a:lnTo>
                  <a:lnTo>
                    <a:pt x="8340" y="415453"/>
                  </a:lnTo>
                  <a:lnTo>
                    <a:pt x="2115" y="460386"/>
                  </a:lnTo>
                  <a:lnTo>
                    <a:pt x="0" y="506475"/>
                  </a:lnTo>
                  <a:lnTo>
                    <a:pt x="2115" y="552565"/>
                  </a:lnTo>
                  <a:lnTo>
                    <a:pt x="8340" y="597498"/>
                  </a:lnTo>
                  <a:lnTo>
                    <a:pt x="18491" y="641094"/>
                  </a:lnTo>
                  <a:lnTo>
                    <a:pt x="32385" y="683175"/>
                  </a:lnTo>
                  <a:lnTo>
                    <a:pt x="49840" y="723562"/>
                  </a:lnTo>
                  <a:lnTo>
                    <a:pt x="70673" y="762075"/>
                  </a:lnTo>
                  <a:lnTo>
                    <a:pt x="94700" y="798535"/>
                  </a:lnTo>
                  <a:lnTo>
                    <a:pt x="121738" y="832765"/>
                  </a:lnTo>
                  <a:lnTo>
                    <a:pt x="151606" y="864584"/>
                  </a:lnTo>
                  <a:lnTo>
                    <a:pt x="184119" y="893813"/>
                  </a:lnTo>
                  <a:lnTo>
                    <a:pt x="219095" y="920274"/>
                  </a:lnTo>
                  <a:lnTo>
                    <a:pt x="256351" y="943788"/>
                  </a:lnTo>
                  <a:lnTo>
                    <a:pt x="295705" y="964176"/>
                  </a:lnTo>
                  <a:lnTo>
                    <a:pt x="336972" y="981258"/>
                  </a:lnTo>
                  <a:lnTo>
                    <a:pt x="379971" y="994855"/>
                  </a:lnTo>
                  <a:lnTo>
                    <a:pt x="424517" y="1004789"/>
                  </a:lnTo>
                  <a:lnTo>
                    <a:pt x="470430" y="1010881"/>
                  </a:lnTo>
                  <a:lnTo>
                    <a:pt x="517525" y="1012951"/>
                  </a:lnTo>
                  <a:lnTo>
                    <a:pt x="564618" y="1010881"/>
                  </a:lnTo>
                  <a:lnTo>
                    <a:pt x="610527" y="1004789"/>
                  </a:lnTo>
                  <a:lnTo>
                    <a:pt x="655069" y="994855"/>
                  </a:lnTo>
                  <a:lnTo>
                    <a:pt x="698061" y="981258"/>
                  </a:lnTo>
                  <a:lnTo>
                    <a:pt x="739320" y="964176"/>
                  </a:lnTo>
                  <a:lnTo>
                    <a:pt x="778665" y="943788"/>
                  </a:lnTo>
                  <a:lnTo>
                    <a:pt x="815911" y="920274"/>
                  </a:lnTo>
                  <a:lnTo>
                    <a:pt x="850877" y="893813"/>
                  </a:lnTo>
                  <a:lnTo>
                    <a:pt x="883380" y="864584"/>
                  </a:lnTo>
                  <a:lnTo>
                    <a:pt x="913237" y="832765"/>
                  </a:lnTo>
                  <a:lnTo>
                    <a:pt x="940265" y="798535"/>
                  </a:lnTo>
                  <a:lnTo>
                    <a:pt x="964282" y="762075"/>
                  </a:lnTo>
                  <a:lnTo>
                    <a:pt x="985106" y="723562"/>
                  </a:lnTo>
                  <a:lnTo>
                    <a:pt x="1002553" y="683175"/>
                  </a:lnTo>
                  <a:lnTo>
                    <a:pt x="1016440" y="641094"/>
                  </a:lnTo>
                  <a:lnTo>
                    <a:pt x="1026586" y="597498"/>
                  </a:lnTo>
                  <a:lnTo>
                    <a:pt x="1032808" y="552565"/>
                  </a:lnTo>
                  <a:lnTo>
                    <a:pt x="1034923" y="506475"/>
                  </a:lnTo>
                  <a:lnTo>
                    <a:pt x="1032808" y="460386"/>
                  </a:lnTo>
                  <a:lnTo>
                    <a:pt x="1026586" y="415453"/>
                  </a:lnTo>
                  <a:lnTo>
                    <a:pt x="1016440" y="371857"/>
                  </a:lnTo>
                  <a:lnTo>
                    <a:pt x="1002553" y="329776"/>
                  </a:lnTo>
                  <a:lnTo>
                    <a:pt x="985106" y="289389"/>
                  </a:lnTo>
                  <a:lnTo>
                    <a:pt x="964282" y="250876"/>
                  </a:lnTo>
                  <a:lnTo>
                    <a:pt x="940265" y="214416"/>
                  </a:lnTo>
                  <a:lnTo>
                    <a:pt x="913237" y="180186"/>
                  </a:lnTo>
                  <a:lnTo>
                    <a:pt x="883380" y="148367"/>
                  </a:lnTo>
                  <a:lnTo>
                    <a:pt x="850877" y="119138"/>
                  </a:lnTo>
                  <a:lnTo>
                    <a:pt x="815911" y="92677"/>
                  </a:lnTo>
                  <a:lnTo>
                    <a:pt x="778665" y="69163"/>
                  </a:lnTo>
                  <a:lnTo>
                    <a:pt x="739320" y="48775"/>
                  </a:lnTo>
                  <a:lnTo>
                    <a:pt x="698061" y="31693"/>
                  </a:lnTo>
                  <a:lnTo>
                    <a:pt x="655069" y="18096"/>
                  </a:lnTo>
                  <a:lnTo>
                    <a:pt x="610527" y="8162"/>
                  </a:lnTo>
                  <a:lnTo>
                    <a:pt x="564618" y="2070"/>
                  </a:lnTo>
                  <a:lnTo>
                    <a:pt x="517525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25625" y="1441885"/>
              <a:ext cx="429895" cy="429259"/>
            </a:xfrm>
            <a:custGeom>
              <a:avLst/>
              <a:gdLst/>
              <a:ahLst/>
              <a:cxnLst/>
              <a:rect l="l" t="t" r="r" b="b"/>
              <a:pathLst>
                <a:path w="429895" h="429260">
                  <a:moveTo>
                    <a:pt x="429828" y="214514"/>
                  </a:moveTo>
                  <a:lnTo>
                    <a:pt x="424152" y="263697"/>
                  </a:lnTo>
                  <a:lnTo>
                    <a:pt x="407984" y="308846"/>
                  </a:lnTo>
                  <a:lnTo>
                    <a:pt x="382614" y="348675"/>
                  </a:lnTo>
                  <a:lnTo>
                    <a:pt x="349332" y="381894"/>
                  </a:lnTo>
                  <a:lnTo>
                    <a:pt x="309428" y="407216"/>
                  </a:lnTo>
                  <a:lnTo>
                    <a:pt x="264192" y="423354"/>
                  </a:lnTo>
                  <a:lnTo>
                    <a:pt x="214914" y="429020"/>
                  </a:lnTo>
                  <a:lnTo>
                    <a:pt x="165636" y="423354"/>
                  </a:lnTo>
                  <a:lnTo>
                    <a:pt x="120400" y="407216"/>
                  </a:lnTo>
                  <a:lnTo>
                    <a:pt x="80496" y="381894"/>
                  </a:lnTo>
                  <a:lnTo>
                    <a:pt x="47214" y="348675"/>
                  </a:lnTo>
                  <a:lnTo>
                    <a:pt x="21844" y="308846"/>
                  </a:lnTo>
                  <a:lnTo>
                    <a:pt x="5676" y="263697"/>
                  </a:lnTo>
                  <a:lnTo>
                    <a:pt x="0" y="214514"/>
                  </a:lnTo>
                  <a:lnTo>
                    <a:pt x="5676" y="165327"/>
                  </a:lnTo>
                  <a:lnTo>
                    <a:pt x="21844" y="120176"/>
                  </a:lnTo>
                  <a:lnTo>
                    <a:pt x="47214" y="80346"/>
                  </a:lnTo>
                  <a:lnTo>
                    <a:pt x="80496" y="47126"/>
                  </a:lnTo>
                  <a:lnTo>
                    <a:pt x="120400" y="21803"/>
                  </a:lnTo>
                  <a:lnTo>
                    <a:pt x="165636" y="5665"/>
                  </a:lnTo>
                  <a:lnTo>
                    <a:pt x="214914" y="0"/>
                  </a:lnTo>
                  <a:lnTo>
                    <a:pt x="264192" y="5665"/>
                  </a:lnTo>
                  <a:lnTo>
                    <a:pt x="309428" y="21803"/>
                  </a:lnTo>
                  <a:lnTo>
                    <a:pt x="349332" y="47126"/>
                  </a:lnTo>
                  <a:lnTo>
                    <a:pt x="382614" y="80346"/>
                  </a:lnTo>
                  <a:lnTo>
                    <a:pt x="407984" y="120176"/>
                  </a:lnTo>
                  <a:lnTo>
                    <a:pt x="424152" y="165327"/>
                  </a:lnTo>
                  <a:lnTo>
                    <a:pt x="429828" y="214514"/>
                  </a:lnTo>
                  <a:close/>
                </a:path>
              </a:pathLst>
            </a:custGeom>
            <a:ln w="18670">
              <a:solidFill>
                <a:srgbClr val="182F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6578" y="1609919"/>
              <a:ext cx="107922" cy="17704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07574" y="1525824"/>
              <a:ext cx="66040" cy="61594"/>
            </a:xfrm>
            <a:custGeom>
              <a:avLst/>
              <a:gdLst/>
              <a:ahLst/>
              <a:cxnLst/>
              <a:rect l="l" t="t" r="r" b="b"/>
              <a:pathLst>
                <a:path w="66039" h="61594">
                  <a:moveTo>
                    <a:pt x="33496" y="0"/>
                  </a:moveTo>
                  <a:lnTo>
                    <a:pt x="18006" y="2509"/>
                  </a:lnTo>
                  <a:lnTo>
                    <a:pt x="7631" y="9274"/>
                  </a:lnTo>
                  <a:lnTo>
                    <a:pt x="1815" y="19147"/>
                  </a:lnTo>
                  <a:lnTo>
                    <a:pt x="0" y="30983"/>
                  </a:lnTo>
                  <a:lnTo>
                    <a:pt x="1504" y="41839"/>
                  </a:lnTo>
                  <a:lnTo>
                    <a:pt x="6745" y="51686"/>
                  </a:lnTo>
                  <a:lnTo>
                    <a:pt x="16815" y="58834"/>
                  </a:lnTo>
                  <a:lnTo>
                    <a:pt x="32808" y="61592"/>
                  </a:lnTo>
                  <a:lnTo>
                    <a:pt x="47784" y="59278"/>
                  </a:lnTo>
                  <a:lnTo>
                    <a:pt x="58080" y="52839"/>
                  </a:lnTo>
                  <a:lnTo>
                    <a:pt x="64020" y="43031"/>
                  </a:lnTo>
                  <a:lnTo>
                    <a:pt x="65929" y="30609"/>
                  </a:lnTo>
                  <a:lnTo>
                    <a:pt x="63686" y="17077"/>
                  </a:lnTo>
                  <a:lnTo>
                    <a:pt x="57246" y="7527"/>
                  </a:lnTo>
                  <a:lnTo>
                    <a:pt x="47039" y="1866"/>
                  </a:lnTo>
                  <a:lnTo>
                    <a:pt x="33496" y="0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71397" y="2345563"/>
            <a:ext cx="2765425" cy="2197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88900" indent="-170815">
              <a:lnSpc>
                <a:spcPct val="100000"/>
              </a:lnSpc>
              <a:spcBef>
                <a:spcPts val="100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Significant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increase</a:t>
            </a:r>
            <a:r>
              <a:rPr sz="15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both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frequency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severity</a:t>
            </a:r>
            <a:r>
              <a:rPr sz="15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of 	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losses</a:t>
            </a:r>
            <a:endParaRPr sz="1500">
              <a:latin typeface="Century Gothic"/>
              <a:cs typeface="Century Gothic"/>
            </a:endParaRPr>
          </a:p>
          <a:p>
            <a:pPr marL="182880" marR="5080" indent="-17081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Deploying</a:t>
            </a:r>
            <a:r>
              <a:rPr sz="15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tactics</a:t>
            </a:r>
            <a:r>
              <a:rPr sz="15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well-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known</a:t>
            </a:r>
            <a:r>
              <a:rPr sz="15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scams</a:t>
            </a:r>
            <a:endParaRPr sz="1500">
              <a:latin typeface="Century Gothic"/>
              <a:cs typeface="Century Gothic"/>
            </a:endParaRPr>
          </a:p>
          <a:p>
            <a:pPr marL="182880" marR="228600" indent="-17081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Money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mules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continue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to 	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assist</a:t>
            </a:r>
            <a:endParaRPr sz="1500">
              <a:latin typeface="Century Gothic"/>
              <a:cs typeface="Century Gothic"/>
            </a:endParaRPr>
          </a:p>
          <a:p>
            <a:pPr marL="183515" indent="-17081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3515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Stolen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mail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key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driver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11115" y="2332101"/>
            <a:ext cx="2597150" cy="353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7620" indent="-170815">
              <a:lnSpc>
                <a:spcPct val="100000"/>
              </a:lnSpc>
              <a:spcBef>
                <a:spcPts val="100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Steal</a:t>
            </a: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members’</a:t>
            </a:r>
            <a:r>
              <a:rPr sz="15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issued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checks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alters</a:t>
            </a:r>
            <a:r>
              <a:rPr sz="15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them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or 	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manufactures</a:t>
            </a:r>
            <a:r>
              <a:rPr sz="15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fraudulent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checks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15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info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from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legitimate</a:t>
            </a:r>
            <a:r>
              <a:rPr sz="15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checks</a:t>
            </a:r>
            <a:endParaRPr sz="1500">
              <a:latin typeface="Century Gothic"/>
              <a:cs typeface="Century Gothic"/>
            </a:endParaRPr>
          </a:p>
          <a:p>
            <a:pPr marL="182880" marR="5080" indent="-170815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Recruit</a:t>
            </a:r>
            <a:r>
              <a:rPr sz="15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money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mules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to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open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accounts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credit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unions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cash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stolen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checks,</a:t>
            </a:r>
            <a:r>
              <a:rPr sz="15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including</a:t>
            </a:r>
            <a:r>
              <a:rPr sz="15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Treasury 	checks</a:t>
            </a:r>
            <a:endParaRPr sz="1500">
              <a:latin typeface="Century Gothic"/>
              <a:cs typeface="Century Gothic"/>
            </a:endParaRPr>
          </a:p>
          <a:p>
            <a:pPr marL="182880" marR="64769" indent="-170815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Open</a:t>
            </a:r>
            <a:r>
              <a:rPr sz="15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fraudulent</a:t>
            </a:r>
            <a:r>
              <a:rPr sz="15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business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accounts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name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of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payees listed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on 	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stolen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checks</a:t>
            </a:r>
            <a:endParaRPr sz="1500">
              <a:latin typeface="Century Gothic"/>
              <a:cs typeface="Century Gothic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2725" y="1923567"/>
            <a:ext cx="2936748" cy="403936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1047363" y="374666"/>
            <a:ext cx="664845" cy="537210"/>
            <a:chOff x="11047363" y="374666"/>
            <a:chExt cx="664845" cy="537210"/>
          </a:xfrm>
        </p:grpSpPr>
        <p:sp>
          <p:nvSpPr>
            <p:cNvPr id="22" name="object 22"/>
            <p:cNvSpPr/>
            <p:nvPr/>
          </p:nvSpPr>
          <p:spPr>
            <a:xfrm>
              <a:off x="11059579" y="412007"/>
              <a:ext cx="640080" cy="487680"/>
            </a:xfrm>
            <a:custGeom>
              <a:avLst/>
              <a:gdLst/>
              <a:ahLst/>
              <a:cxnLst/>
              <a:rect l="l" t="t" r="r" b="b"/>
              <a:pathLst>
                <a:path w="640079" h="487680">
                  <a:moveTo>
                    <a:pt x="0" y="0"/>
                  </a:moveTo>
                  <a:lnTo>
                    <a:pt x="0" y="487371"/>
                  </a:lnTo>
                  <a:lnTo>
                    <a:pt x="640027" y="487371"/>
                  </a:lnTo>
                </a:path>
                <a:path w="640079" h="487680">
                  <a:moveTo>
                    <a:pt x="562576" y="487371"/>
                  </a:moveTo>
                  <a:lnTo>
                    <a:pt x="562576" y="230603"/>
                  </a:lnTo>
                  <a:lnTo>
                    <a:pt x="476960" y="230603"/>
                  </a:lnTo>
                  <a:lnTo>
                    <a:pt x="476960" y="487371"/>
                  </a:lnTo>
                </a:path>
                <a:path w="640079" h="487680">
                  <a:moveTo>
                    <a:pt x="415818" y="487371"/>
                  </a:moveTo>
                  <a:lnTo>
                    <a:pt x="415818" y="316672"/>
                  </a:lnTo>
                  <a:lnTo>
                    <a:pt x="330202" y="316672"/>
                  </a:lnTo>
                  <a:lnTo>
                    <a:pt x="330202" y="487371"/>
                  </a:lnTo>
                </a:path>
              </a:pathLst>
            </a:custGeom>
            <a:ln w="24437">
              <a:solidFill>
                <a:srgbClr val="182F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30796" y="765301"/>
              <a:ext cx="110489" cy="122555"/>
            </a:xfrm>
            <a:custGeom>
              <a:avLst/>
              <a:gdLst/>
              <a:ahLst/>
              <a:cxnLst/>
              <a:rect l="l" t="t" r="r" b="b"/>
              <a:pathLst>
                <a:path w="110490" h="122555">
                  <a:moveTo>
                    <a:pt x="110068" y="0"/>
                  </a:moveTo>
                  <a:lnTo>
                    <a:pt x="0" y="0"/>
                  </a:lnTo>
                  <a:lnTo>
                    <a:pt x="0" y="122067"/>
                  </a:lnTo>
                  <a:lnTo>
                    <a:pt x="110068" y="122067"/>
                  </a:lnTo>
                  <a:lnTo>
                    <a:pt x="110068" y="0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96264" y="386885"/>
              <a:ext cx="513715" cy="354330"/>
            </a:xfrm>
            <a:custGeom>
              <a:avLst/>
              <a:gdLst/>
              <a:ahLst/>
              <a:cxnLst/>
              <a:rect l="l" t="t" r="r" b="b"/>
              <a:pathLst>
                <a:path w="513715" h="354330">
                  <a:moveTo>
                    <a:pt x="97842" y="305173"/>
                  </a:moveTo>
                  <a:lnTo>
                    <a:pt x="93997" y="324180"/>
                  </a:lnTo>
                  <a:lnTo>
                    <a:pt x="83513" y="339700"/>
                  </a:lnTo>
                  <a:lnTo>
                    <a:pt x="67964" y="350162"/>
                  </a:lnTo>
                  <a:lnTo>
                    <a:pt x="48926" y="353998"/>
                  </a:lnTo>
                  <a:lnTo>
                    <a:pt x="29882" y="350162"/>
                  </a:lnTo>
                  <a:lnTo>
                    <a:pt x="14330" y="339700"/>
                  </a:lnTo>
                  <a:lnTo>
                    <a:pt x="3844" y="324180"/>
                  </a:lnTo>
                  <a:lnTo>
                    <a:pt x="0" y="305173"/>
                  </a:lnTo>
                  <a:lnTo>
                    <a:pt x="3844" y="286166"/>
                  </a:lnTo>
                  <a:lnTo>
                    <a:pt x="14330" y="270647"/>
                  </a:lnTo>
                  <a:lnTo>
                    <a:pt x="29882" y="260184"/>
                  </a:lnTo>
                  <a:lnTo>
                    <a:pt x="48926" y="256348"/>
                  </a:lnTo>
                  <a:lnTo>
                    <a:pt x="67964" y="260184"/>
                  </a:lnTo>
                  <a:lnTo>
                    <a:pt x="83513" y="270647"/>
                  </a:lnTo>
                  <a:lnTo>
                    <a:pt x="93997" y="286166"/>
                  </a:lnTo>
                  <a:lnTo>
                    <a:pt x="97842" y="305173"/>
                  </a:lnTo>
                  <a:close/>
                </a:path>
                <a:path w="513715" h="354330">
                  <a:moveTo>
                    <a:pt x="379132" y="219727"/>
                  </a:moveTo>
                  <a:lnTo>
                    <a:pt x="375287" y="238730"/>
                  </a:lnTo>
                  <a:lnTo>
                    <a:pt x="364802" y="254250"/>
                  </a:lnTo>
                  <a:lnTo>
                    <a:pt x="349250" y="264714"/>
                  </a:lnTo>
                  <a:lnTo>
                    <a:pt x="330206" y="268552"/>
                  </a:lnTo>
                  <a:lnTo>
                    <a:pt x="311168" y="264714"/>
                  </a:lnTo>
                  <a:lnTo>
                    <a:pt x="295619" y="254250"/>
                  </a:lnTo>
                  <a:lnTo>
                    <a:pt x="285135" y="238730"/>
                  </a:lnTo>
                  <a:lnTo>
                    <a:pt x="281290" y="219727"/>
                  </a:lnTo>
                  <a:lnTo>
                    <a:pt x="285135" y="200718"/>
                  </a:lnTo>
                  <a:lnTo>
                    <a:pt x="295619" y="185195"/>
                  </a:lnTo>
                  <a:lnTo>
                    <a:pt x="311168" y="174730"/>
                  </a:lnTo>
                  <a:lnTo>
                    <a:pt x="330206" y="170892"/>
                  </a:lnTo>
                  <a:lnTo>
                    <a:pt x="349250" y="174730"/>
                  </a:lnTo>
                  <a:lnTo>
                    <a:pt x="364802" y="185195"/>
                  </a:lnTo>
                  <a:lnTo>
                    <a:pt x="375287" y="200718"/>
                  </a:lnTo>
                  <a:lnTo>
                    <a:pt x="379132" y="219727"/>
                  </a:lnTo>
                  <a:close/>
                </a:path>
                <a:path w="513715" h="354330">
                  <a:moveTo>
                    <a:pt x="513654" y="48824"/>
                  </a:moveTo>
                  <a:lnTo>
                    <a:pt x="509811" y="67832"/>
                  </a:lnTo>
                  <a:lnTo>
                    <a:pt x="499329" y="83351"/>
                  </a:lnTo>
                  <a:lnTo>
                    <a:pt x="483780" y="93813"/>
                  </a:lnTo>
                  <a:lnTo>
                    <a:pt x="464738" y="97649"/>
                  </a:lnTo>
                  <a:lnTo>
                    <a:pt x="445695" y="93813"/>
                  </a:lnTo>
                  <a:lnTo>
                    <a:pt x="430147" y="83351"/>
                  </a:lnTo>
                  <a:lnTo>
                    <a:pt x="419665" y="67832"/>
                  </a:lnTo>
                  <a:lnTo>
                    <a:pt x="415822" y="48824"/>
                  </a:lnTo>
                  <a:lnTo>
                    <a:pt x="419665" y="29817"/>
                  </a:lnTo>
                  <a:lnTo>
                    <a:pt x="430147" y="14298"/>
                  </a:lnTo>
                  <a:lnTo>
                    <a:pt x="445695" y="3836"/>
                  </a:lnTo>
                  <a:lnTo>
                    <a:pt x="464738" y="0"/>
                  </a:lnTo>
                  <a:lnTo>
                    <a:pt x="483780" y="3836"/>
                  </a:lnTo>
                  <a:lnTo>
                    <a:pt x="499329" y="14298"/>
                  </a:lnTo>
                  <a:lnTo>
                    <a:pt x="509811" y="29817"/>
                  </a:lnTo>
                  <a:lnTo>
                    <a:pt x="513654" y="48824"/>
                  </a:lnTo>
                  <a:close/>
                </a:path>
                <a:path w="513715" h="354330">
                  <a:moveTo>
                    <a:pt x="215840" y="178653"/>
                  </a:moveTo>
                  <a:lnTo>
                    <a:pt x="283336" y="205828"/>
                  </a:lnTo>
                </a:path>
                <a:path w="513715" h="354330">
                  <a:moveTo>
                    <a:pt x="440275" y="91073"/>
                  </a:moveTo>
                  <a:lnTo>
                    <a:pt x="365371" y="178653"/>
                  </a:lnTo>
                </a:path>
                <a:path w="513715" h="354330">
                  <a:moveTo>
                    <a:pt x="80510" y="267929"/>
                  </a:moveTo>
                  <a:lnTo>
                    <a:pt x="135739" y="192246"/>
                  </a:lnTo>
                </a:path>
              </a:pathLst>
            </a:custGeom>
            <a:ln w="24437">
              <a:solidFill>
                <a:srgbClr val="182F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206333" y="484535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4">
                  <a:moveTo>
                    <a:pt x="61152" y="0"/>
                  </a:moveTo>
                  <a:lnTo>
                    <a:pt x="37349" y="4796"/>
                  </a:lnTo>
                  <a:lnTo>
                    <a:pt x="17911" y="17877"/>
                  </a:lnTo>
                  <a:lnTo>
                    <a:pt x="4805" y="37279"/>
                  </a:lnTo>
                  <a:lnTo>
                    <a:pt x="0" y="61038"/>
                  </a:lnTo>
                  <a:lnTo>
                    <a:pt x="4805" y="84797"/>
                  </a:lnTo>
                  <a:lnTo>
                    <a:pt x="17911" y="104199"/>
                  </a:lnTo>
                  <a:lnTo>
                    <a:pt x="37349" y="117280"/>
                  </a:lnTo>
                  <a:lnTo>
                    <a:pt x="61152" y="122077"/>
                  </a:lnTo>
                  <a:lnTo>
                    <a:pt x="84956" y="117280"/>
                  </a:lnTo>
                  <a:lnTo>
                    <a:pt x="104394" y="104199"/>
                  </a:lnTo>
                  <a:lnTo>
                    <a:pt x="117499" y="84797"/>
                  </a:lnTo>
                  <a:lnTo>
                    <a:pt x="122305" y="61038"/>
                  </a:lnTo>
                  <a:lnTo>
                    <a:pt x="117499" y="37279"/>
                  </a:lnTo>
                  <a:lnTo>
                    <a:pt x="104394" y="17877"/>
                  </a:lnTo>
                  <a:lnTo>
                    <a:pt x="84956" y="4796"/>
                  </a:lnTo>
                  <a:lnTo>
                    <a:pt x="61152" y="0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8305" y="266382"/>
            <a:ext cx="11504930" cy="681990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571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0"/>
              </a:spcBef>
            </a:pPr>
            <a:r>
              <a:rPr sz="3600" dirty="0">
                <a:solidFill>
                  <a:srgbClr val="182F61"/>
                </a:solidFill>
              </a:rPr>
              <a:t>Fraudulent</a:t>
            </a:r>
            <a:r>
              <a:rPr sz="3600" spc="-10" dirty="0">
                <a:solidFill>
                  <a:srgbClr val="182F61"/>
                </a:solidFill>
              </a:rPr>
              <a:t> </a:t>
            </a:r>
            <a:r>
              <a:rPr sz="3600" dirty="0">
                <a:solidFill>
                  <a:srgbClr val="182F61"/>
                </a:solidFill>
              </a:rPr>
              <a:t>checks</a:t>
            </a:r>
            <a:r>
              <a:rPr sz="3600" spc="-20" dirty="0">
                <a:solidFill>
                  <a:srgbClr val="182F61"/>
                </a:solidFill>
              </a:rPr>
              <a:t> </a:t>
            </a:r>
            <a:r>
              <a:rPr sz="3600" dirty="0">
                <a:solidFill>
                  <a:srgbClr val="182F61"/>
                </a:solidFill>
              </a:rPr>
              <a:t>clearing</a:t>
            </a:r>
            <a:r>
              <a:rPr sz="3600" spc="-10" dirty="0">
                <a:solidFill>
                  <a:srgbClr val="182F61"/>
                </a:solidFill>
              </a:rPr>
              <a:t> </a:t>
            </a:r>
            <a:r>
              <a:rPr sz="3600" dirty="0">
                <a:solidFill>
                  <a:srgbClr val="182F61"/>
                </a:solidFill>
              </a:rPr>
              <a:t>member</a:t>
            </a:r>
            <a:r>
              <a:rPr sz="3600" spc="-5" dirty="0">
                <a:solidFill>
                  <a:srgbClr val="182F61"/>
                </a:solidFill>
              </a:rPr>
              <a:t> </a:t>
            </a:r>
            <a:r>
              <a:rPr sz="3600" spc="-10" dirty="0">
                <a:solidFill>
                  <a:srgbClr val="182F61"/>
                </a:solidFill>
              </a:rPr>
              <a:t>accounts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8305" y="1040257"/>
            <a:ext cx="5734685" cy="4084320"/>
          </a:xfrm>
          <a:prstGeom prst="rect">
            <a:avLst/>
          </a:prstGeom>
          <a:solidFill>
            <a:srgbClr val="182F60"/>
          </a:solidFill>
        </p:spPr>
        <p:txBody>
          <a:bodyPr vert="horz" wrap="square" lIns="0" tIns="1797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415"/>
              </a:spcBef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What’s</a:t>
            </a:r>
            <a:r>
              <a:rPr sz="16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happening?</a:t>
            </a:r>
            <a:endParaRPr sz="1600">
              <a:latin typeface="Century Gothic"/>
              <a:cs typeface="Century Gothic"/>
            </a:endParaRPr>
          </a:p>
          <a:p>
            <a:pPr marL="262890" indent="-171450">
              <a:lnSpc>
                <a:spcPct val="100000"/>
              </a:lnSpc>
              <a:spcBef>
                <a:spcPts val="1185"/>
              </a:spcBef>
              <a:buClr>
                <a:srgbClr val="5F8BFF"/>
              </a:buClr>
              <a:buFont typeface="Arial"/>
              <a:buChar char="•"/>
              <a:tabLst>
                <a:tab pos="26289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Fraudsters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steal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members’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issued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checks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blue</a:t>
            </a:r>
            <a:endParaRPr sz="1600">
              <a:latin typeface="Century Gothic"/>
              <a:cs typeface="Century Gothic"/>
            </a:endParaRPr>
          </a:p>
          <a:p>
            <a:pPr marL="26225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drop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boxes</a:t>
            </a:r>
            <a:endParaRPr sz="1600">
              <a:latin typeface="Century Gothic"/>
              <a:cs typeface="Century Gothic"/>
            </a:endParaRPr>
          </a:p>
          <a:p>
            <a:pPr marL="262890" indent="-171450">
              <a:lnSpc>
                <a:spcPct val="100000"/>
              </a:lnSpc>
              <a:spcBef>
                <a:spcPts val="1205"/>
              </a:spcBef>
              <a:buClr>
                <a:srgbClr val="5F8BFF"/>
              </a:buClr>
              <a:buFont typeface="Arial"/>
              <a:buChar char="•"/>
              <a:tabLst>
                <a:tab pos="26289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Alter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checks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(payee)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dollar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amount</a:t>
            </a:r>
            <a:endParaRPr sz="1600">
              <a:latin typeface="Century Gothic"/>
              <a:cs typeface="Century Gothic"/>
            </a:endParaRPr>
          </a:p>
          <a:p>
            <a:pPr marL="262890" indent="-171450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26289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Manufacture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fraudulent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checks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information</a:t>
            </a:r>
            <a:endParaRPr sz="1600">
              <a:latin typeface="Century Gothic"/>
              <a:cs typeface="Century Gothic"/>
            </a:endParaRPr>
          </a:p>
          <a:p>
            <a:pPr marL="26225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members’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legitimate</a:t>
            </a:r>
            <a:r>
              <a:rPr sz="16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checks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9123" y="1040257"/>
            <a:ext cx="5547995" cy="408432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77800" rIns="0" bIns="0" rtlCol="0">
            <a:spAutoFit/>
          </a:bodyPr>
          <a:lstStyle/>
          <a:p>
            <a:pPr marL="262255" marR="566420" indent="-170815">
              <a:lnSpc>
                <a:spcPct val="100000"/>
              </a:lnSpc>
              <a:spcBef>
                <a:spcPts val="1400"/>
              </a:spcBef>
              <a:buClr>
                <a:srgbClr val="5F8BFF"/>
              </a:buClr>
              <a:buFont typeface="Arial"/>
              <a:buChar char="•"/>
              <a:tabLst>
                <a:tab pos="26225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recover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losses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members’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altered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(as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well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containing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a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forged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endorsement)</a:t>
            </a:r>
            <a:endParaRPr sz="1600">
              <a:latin typeface="Century Gothic"/>
              <a:cs typeface="Century Gothic"/>
            </a:endParaRPr>
          </a:p>
          <a:p>
            <a:pPr marL="434975" marR="408940" lvl="1" indent="-170815">
              <a:lnSpc>
                <a:spcPct val="100000"/>
              </a:lnSpc>
              <a:spcBef>
                <a:spcPts val="905"/>
              </a:spcBef>
              <a:buClr>
                <a:srgbClr val="5F8BFF"/>
              </a:buClr>
              <a:buFont typeface="Arial"/>
              <a:buChar char="•"/>
              <a:tabLst>
                <a:tab pos="43497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Pursue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breach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presentment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warranty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claim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under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UCC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4-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208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against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depositary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institutions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that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accept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members'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altered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endParaRPr sz="1600">
              <a:latin typeface="Century Gothic"/>
              <a:cs typeface="Century Gothic"/>
            </a:endParaRPr>
          </a:p>
          <a:p>
            <a:pPr marL="262255" marR="276225" indent="-17081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26225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typically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take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loss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fraudulent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created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using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information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members’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legitimate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endParaRPr sz="1600">
              <a:latin typeface="Century Gothic"/>
              <a:cs typeface="Century Gothic"/>
            </a:endParaRPr>
          </a:p>
          <a:p>
            <a:pPr marL="435609" lvl="1" indent="-171450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435609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must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returned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by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union’s</a:t>
            </a:r>
            <a:endParaRPr sz="1600">
              <a:latin typeface="Century Gothic"/>
              <a:cs typeface="Century Gothic"/>
            </a:endParaRPr>
          </a:p>
          <a:p>
            <a:pPr marL="434975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midnight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deadline</a:t>
            </a:r>
            <a:endParaRPr sz="1600">
              <a:latin typeface="Century Gothic"/>
              <a:cs typeface="Century Gothic"/>
            </a:endParaRPr>
          </a:p>
          <a:p>
            <a:pPr marL="262255" marR="295275" indent="-17081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26225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Ensure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report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unauthorized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within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specified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time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frame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agreement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4059554" cy="6346190"/>
          </a:xfrm>
          <a:custGeom>
            <a:avLst/>
            <a:gdLst/>
            <a:ahLst/>
            <a:cxnLst/>
            <a:rect l="l" t="t" r="r" b="b"/>
            <a:pathLst>
              <a:path w="4059554" h="6346190">
                <a:moveTo>
                  <a:pt x="4059047" y="0"/>
                </a:moveTo>
                <a:lnTo>
                  <a:pt x="0" y="0"/>
                </a:lnTo>
                <a:lnTo>
                  <a:pt x="0" y="6345682"/>
                </a:lnTo>
                <a:lnTo>
                  <a:pt x="4059047" y="6345682"/>
                </a:lnTo>
                <a:lnTo>
                  <a:pt x="4059047" y="0"/>
                </a:lnTo>
                <a:close/>
              </a:path>
            </a:pathLst>
          </a:custGeom>
          <a:solidFill>
            <a:srgbClr val="18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3935" y="1245869"/>
            <a:ext cx="6910070" cy="4012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When a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depositary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institution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accepts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deposit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or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payment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makes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certain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warranties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drawee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institution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under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UCC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4-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208:</a:t>
            </a:r>
            <a:endParaRPr sz="1600">
              <a:latin typeface="Century Gothic"/>
              <a:cs typeface="Century Gothic"/>
            </a:endParaRPr>
          </a:p>
          <a:p>
            <a:pPr marL="184785" marR="1189355" indent="-172720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depositary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institution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entitled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enforce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check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(i.e.,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does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not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contain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forged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endorsement)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has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not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been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altered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depositary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institution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has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knowledge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that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drawer’s</a:t>
            </a:r>
            <a:endParaRPr sz="1600"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(accountholder)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signature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unauthorized</a:t>
            </a:r>
            <a:endParaRPr sz="1600">
              <a:latin typeface="Century Gothic"/>
              <a:cs typeface="Century Gothic"/>
            </a:endParaRPr>
          </a:p>
          <a:p>
            <a:pPr marL="184785" marR="170815" indent="-172720">
              <a:lnSpc>
                <a:spcPct val="100000"/>
              </a:lnSpc>
              <a:spcBef>
                <a:spcPts val="905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remotely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created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checks,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person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whose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the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item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drawn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authorized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issuance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item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amount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for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which it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drawn</a:t>
            </a:r>
            <a:endParaRPr sz="1600">
              <a:latin typeface="Century Gothic"/>
              <a:cs typeface="Century Gothic"/>
            </a:endParaRPr>
          </a:p>
          <a:p>
            <a:pPr marL="12700" marR="132715">
              <a:lnSpc>
                <a:spcPct val="100099"/>
              </a:lnSpc>
              <a:spcBef>
                <a:spcPts val="910"/>
              </a:spcBef>
            </a:pP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Note:</a:t>
            </a:r>
            <a:r>
              <a:rPr sz="1600" b="1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must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pursue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breach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presentment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warranty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claim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within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30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days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learning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breach.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Missing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deadline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does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absolve</a:t>
            </a:r>
            <a:r>
              <a:rPr sz="1600" spc="-9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depositary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institution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its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liability;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however,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the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may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able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recover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full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amount.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12"/>
            <a:ext cx="4059554" cy="6346190"/>
          </a:xfrm>
          <a:prstGeom prst="rect">
            <a:avLst/>
          </a:prstGeom>
          <a:ln w="12700">
            <a:solidFill>
              <a:srgbClr val="0E1F45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endParaRPr sz="3600">
              <a:latin typeface="Times New Roman"/>
              <a:cs typeface="Times New Roman"/>
            </a:endParaRPr>
          </a:p>
          <a:p>
            <a:pPr marL="409575">
              <a:lnSpc>
                <a:spcPts val="4105"/>
              </a:lnSpc>
              <a:spcBef>
                <a:spcPts val="5"/>
              </a:spcBef>
            </a:pP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UCC</a:t>
            </a:r>
            <a:r>
              <a:rPr sz="3600" b="1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4-</a:t>
            </a:r>
            <a:r>
              <a:rPr sz="3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208</a:t>
            </a:r>
            <a:endParaRPr sz="3600">
              <a:latin typeface="Century Gothic"/>
              <a:cs typeface="Century Gothic"/>
            </a:endParaRPr>
          </a:p>
          <a:p>
            <a:pPr marL="409575" marR="860425">
              <a:lnSpc>
                <a:spcPts val="3890"/>
              </a:lnSpc>
              <a:spcBef>
                <a:spcPts val="270"/>
              </a:spcBef>
            </a:pPr>
            <a:r>
              <a:rPr sz="3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presentment warranties</a:t>
            </a:r>
            <a:endParaRPr sz="3600">
              <a:latin typeface="Century Gothic"/>
              <a:cs typeface="Century Gothic"/>
            </a:endParaRPr>
          </a:p>
        </p:txBody>
      </p:sp>
      <p:pic>
        <p:nvPicPr>
          <p:cNvPr id="5" name="object 5" descr="A person talking to another person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75" y="2299080"/>
            <a:ext cx="2921000" cy="37302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36828" y="269875"/>
            <a:ext cx="855599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solidFill>
                  <a:srgbClr val="182F60"/>
                </a:solidFill>
              </a:rPr>
              <a:t>Breach</a:t>
            </a:r>
            <a:r>
              <a:rPr sz="3600" spc="-25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of</a:t>
            </a:r>
            <a:r>
              <a:rPr sz="3600" spc="-25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Presentment</a:t>
            </a:r>
            <a:r>
              <a:rPr sz="3600" spc="-3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Warranty</a:t>
            </a:r>
            <a:r>
              <a:rPr sz="3600" spc="-25" dirty="0">
                <a:solidFill>
                  <a:srgbClr val="182F60"/>
                </a:solidFill>
              </a:rPr>
              <a:t> </a:t>
            </a:r>
            <a:r>
              <a:rPr sz="3600" spc="-10" dirty="0">
                <a:solidFill>
                  <a:srgbClr val="182F60"/>
                </a:solidFill>
              </a:rPr>
              <a:t>Claim </a:t>
            </a:r>
            <a:r>
              <a:rPr sz="3600" dirty="0">
                <a:solidFill>
                  <a:srgbClr val="182F60"/>
                </a:solidFill>
              </a:rPr>
              <a:t>under</a:t>
            </a:r>
            <a:r>
              <a:rPr sz="3600" spc="-4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UCC</a:t>
            </a:r>
            <a:r>
              <a:rPr sz="3600" spc="-30" dirty="0">
                <a:solidFill>
                  <a:srgbClr val="182F60"/>
                </a:solidFill>
              </a:rPr>
              <a:t> </a:t>
            </a:r>
            <a:r>
              <a:rPr sz="3600" spc="-10" dirty="0">
                <a:solidFill>
                  <a:srgbClr val="182F60"/>
                </a:solidFill>
              </a:rPr>
              <a:t>4-</a:t>
            </a:r>
            <a:r>
              <a:rPr sz="3600" spc="-25" dirty="0">
                <a:solidFill>
                  <a:srgbClr val="182F60"/>
                </a:solidFill>
              </a:rPr>
              <a:t>208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5116" y="1607591"/>
            <a:ext cx="6602730" cy="384238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05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drawn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101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Send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written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demand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depositary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institution</a:t>
            </a:r>
            <a:endParaRPr sz="1600">
              <a:latin typeface="Century Gothic"/>
              <a:cs typeface="Century Gothic"/>
            </a:endParaRPr>
          </a:p>
          <a:p>
            <a:pPr marL="299085" marR="90170" indent="-287020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Depositary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institution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breached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9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presentment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warranty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under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UCC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4-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208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by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accepting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altered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or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containing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a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forged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endorsement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100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Include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copy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item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(front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back)</a:t>
            </a:r>
            <a:endParaRPr sz="1600">
              <a:latin typeface="Century Gothic"/>
              <a:cs typeface="Century Gothic"/>
            </a:endParaRPr>
          </a:p>
          <a:p>
            <a:pPr marL="299085" marR="324485" indent="-287020">
              <a:lnSpc>
                <a:spcPct val="100000"/>
              </a:lnSpc>
              <a:spcBef>
                <a:spcPts val="101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Include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affidavit</a:t>
            </a:r>
            <a:r>
              <a:rPr sz="1600" spc="-9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alteration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(if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altered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check)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or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affidavit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of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forged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endorsement</a:t>
            </a:r>
            <a:endParaRPr sz="1600">
              <a:latin typeface="Century Gothic"/>
              <a:cs typeface="Century Gothic"/>
            </a:endParaRPr>
          </a:p>
          <a:p>
            <a:pPr marL="758825" lvl="1" indent="-286385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75882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correct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affidavit</a:t>
            </a:r>
            <a:endParaRPr sz="16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date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affidavit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may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viewed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date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discovery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so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send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demand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letter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within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30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days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date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the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affidavit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10563" y="1697697"/>
            <a:ext cx="3469640" cy="4370705"/>
            <a:chOff x="7810563" y="1697697"/>
            <a:chExt cx="3469640" cy="43707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9095" y="1940013"/>
              <a:ext cx="2996438" cy="40648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15326" y="1702460"/>
              <a:ext cx="3460115" cy="4361180"/>
            </a:xfrm>
            <a:custGeom>
              <a:avLst/>
              <a:gdLst/>
              <a:ahLst/>
              <a:cxnLst/>
              <a:rect l="l" t="t" r="r" b="b"/>
              <a:pathLst>
                <a:path w="3460115" h="4361180">
                  <a:moveTo>
                    <a:pt x="0" y="4360926"/>
                  </a:moveTo>
                  <a:lnTo>
                    <a:pt x="3459606" y="4360926"/>
                  </a:lnTo>
                  <a:lnTo>
                    <a:pt x="3459606" y="0"/>
                  </a:lnTo>
                  <a:lnTo>
                    <a:pt x="0" y="0"/>
                  </a:lnTo>
                  <a:lnTo>
                    <a:pt x="0" y="4360926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6262" y="5669762"/>
            <a:ext cx="6816090" cy="277495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1200" b="1" dirty="0">
                <a:solidFill>
                  <a:srgbClr val="636368"/>
                </a:solidFill>
                <a:latin typeface="Century Gothic"/>
                <a:cs typeface="Century Gothic"/>
              </a:rPr>
              <a:t>Pursuing</a:t>
            </a:r>
            <a:r>
              <a:rPr sz="1200" b="1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200" b="1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636368"/>
                </a:solidFill>
                <a:latin typeface="Century Gothic"/>
                <a:cs typeface="Century Gothic"/>
              </a:rPr>
              <a:t>breach</a:t>
            </a:r>
            <a:r>
              <a:rPr sz="1200" b="1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200" b="1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636368"/>
                </a:solidFill>
                <a:latin typeface="Century Gothic"/>
                <a:cs typeface="Century Gothic"/>
              </a:rPr>
              <a:t>warranty</a:t>
            </a:r>
            <a:r>
              <a:rPr sz="1200" b="1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636368"/>
                </a:solidFill>
                <a:latin typeface="Century Gothic"/>
                <a:cs typeface="Century Gothic"/>
              </a:rPr>
              <a:t>claim</a:t>
            </a:r>
            <a:r>
              <a:rPr sz="1200" b="1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636368"/>
                </a:solidFill>
                <a:latin typeface="Century Gothic"/>
                <a:cs typeface="Century Gothic"/>
              </a:rPr>
              <a:t>under</a:t>
            </a:r>
            <a:r>
              <a:rPr sz="1200" b="1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636368"/>
                </a:solidFill>
                <a:latin typeface="Century Gothic"/>
                <a:cs typeface="Century Gothic"/>
              </a:rPr>
              <a:t>UCC</a:t>
            </a:r>
            <a:r>
              <a:rPr sz="1200" b="1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4-</a:t>
            </a:r>
            <a:r>
              <a:rPr sz="1200" b="1" dirty="0">
                <a:solidFill>
                  <a:srgbClr val="636368"/>
                </a:solidFill>
                <a:latin typeface="Century Gothic"/>
                <a:cs typeface="Century Gothic"/>
              </a:rPr>
              <a:t>208</a:t>
            </a:r>
            <a:r>
              <a:rPr sz="1200" b="1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636368"/>
                </a:solidFill>
                <a:latin typeface="Century Gothic"/>
                <a:cs typeface="Century Gothic"/>
              </a:rPr>
              <a:t>&gt;&gt;&gt; </a:t>
            </a:r>
            <a:r>
              <a:rPr sz="1200" b="1" u="sng" dirty="0">
                <a:solidFill>
                  <a:srgbClr val="182F60"/>
                </a:solidFill>
                <a:uFill>
                  <a:solidFill>
                    <a:srgbClr val="182F60"/>
                  </a:solidFill>
                </a:uFill>
                <a:latin typeface="Century Gothic"/>
                <a:cs typeface="Century Gothic"/>
                <a:hlinkClick r:id="rId3"/>
              </a:rPr>
              <a:t>Risk</a:t>
            </a:r>
            <a:r>
              <a:rPr sz="1200" b="1" u="sng" spc="-25" dirty="0">
                <a:solidFill>
                  <a:srgbClr val="182F60"/>
                </a:solidFill>
                <a:uFill>
                  <a:solidFill>
                    <a:srgbClr val="182F60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200" b="1" u="sng" dirty="0">
                <a:solidFill>
                  <a:srgbClr val="182F60"/>
                </a:solidFill>
                <a:uFill>
                  <a:solidFill>
                    <a:srgbClr val="182F60"/>
                  </a:solidFill>
                </a:uFill>
                <a:latin typeface="Century Gothic"/>
                <a:cs typeface="Century Gothic"/>
                <a:hlinkClick r:id="rId3"/>
              </a:rPr>
              <a:t>overview</a:t>
            </a:r>
            <a:r>
              <a:rPr sz="1200" b="1" u="sng" spc="-25" dirty="0">
                <a:solidFill>
                  <a:srgbClr val="182F60"/>
                </a:solidFill>
                <a:uFill>
                  <a:solidFill>
                    <a:srgbClr val="182F60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200" b="1" u="sng" dirty="0">
                <a:solidFill>
                  <a:srgbClr val="182F60"/>
                </a:solidFill>
                <a:uFill>
                  <a:solidFill>
                    <a:srgbClr val="182F60"/>
                  </a:solidFill>
                </a:uFill>
                <a:latin typeface="Century Gothic"/>
                <a:cs typeface="Century Gothic"/>
                <a:hlinkClick r:id="rId3"/>
              </a:rPr>
              <a:t>&amp;</a:t>
            </a:r>
            <a:r>
              <a:rPr sz="1200" b="1" u="sng" spc="-25" dirty="0">
                <a:solidFill>
                  <a:srgbClr val="182F60"/>
                </a:solidFill>
                <a:uFill>
                  <a:solidFill>
                    <a:srgbClr val="182F60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200" b="1" u="sng" dirty="0">
                <a:solidFill>
                  <a:srgbClr val="182F60"/>
                </a:solidFill>
                <a:uFill>
                  <a:solidFill>
                    <a:srgbClr val="182F60"/>
                  </a:solidFill>
                </a:uFill>
                <a:latin typeface="Century Gothic"/>
                <a:cs typeface="Century Gothic"/>
                <a:hlinkClick r:id="rId3"/>
              </a:rPr>
              <a:t>sample</a:t>
            </a:r>
            <a:r>
              <a:rPr sz="1200" b="1" u="sng" spc="-45" dirty="0">
                <a:solidFill>
                  <a:srgbClr val="182F60"/>
                </a:solidFill>
                <a:uFill>
                  <a:solidFill>
                    <a:srgbClr val="182F60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200" b="1" u="sng" spc="-10" dirty="0">
                <a:solidFill>
                  <a:srgbClr val="182F60"/>
                </a:solidFill>
                <a:uFill>
                  <a:solidFill>
                    <a:srgbClr val="182F60"/>
                  </a:solidFill>
                </a:uFill>
                <a:latin typeface="Century Gothic"/>
                <a:cs typeface="Century Gothic"/>
                <a:hlinkClick r:id="rId3"/>
              </a:rPr>
              <a:t>letter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1781" y="5767616"/>
            <a:ext cx="466725" cy="76200"/>
          </a:xfrm>
          <a:custGeom>
            <a:avLst/>
            <a:gdLst/>
            <a:ahLst/>
            <a:cxnLst/>
            <a:rect l="l" t="t" r="r" b="b"/>
            <a:pathLst>
              <a:path w="466725" h="76200">
                <a:moveTo>
                  <a:pt x="465731" y="34924"/>
                </a:moveTo>
                <a:lnTo>
                  <a:pt x="428244" y="34924"/>
                </a:lnTo>
                <a:lnTo>
                  <a:pt x="428244" y="41274"/>
                </a:lnTo>
                <a:lnTo>
                  <a:pt x="390803" y="41498"/>
                </a:lnTo>
                <a:lnTo>
                  <a:pt x="413629" y="73293"/>
                </a:lnTo>
                <a:lnTo>
                  <a:pt x="428498" y="76199"/>
                </a:lnTo>
                <a:lnTo>
                  <a:pt x="443323" y="73116"/>
                </a:lnTo>
                <a:lnTo>
                  <a:pt x="455374" y="64879"/>
                </a:lnTo>
                <a:lnTo>
                  <a:pt x="463448" y="52720"/>
                </a:lnTo>
                <a:lnTo>
                  <a:pt x="466254" y="38328"/>
                </a:lnTo>
                <a:lnTo>
                  <a:pt x="466262" y="37477"/>
                </a:lnTo>
                <a:lnTo>
                  <a:pt x="465777" y="35148"/>
                </a:lnTo>
                <a:lnTo>
                  <a:pt x="465731" y="34924"/>
                </a:lnTo>
                <a:close/>
              </a:path>
              <a:path w="466725" h="76200">
                <a:moveTo>
                  <a:pt x="390767" y="35148"/>
                </a:moveTo>
                <a:lnTo>
                  <a:pt x="0" y="37477"/>
                </a:lnTo>
                <a:lnTo>
                  <a:pt x="126" y="43827"/>
                </a:lnTo>
                <a:lnTo>
                  <a:pt x="390803" y="41498"/>
                </a:lnTo>
                <a:lnTo>
                  <a:pt x="390144" y="38328"/>
                </a:lnTo>
                <a:lnTo>
                  <a:pt x="390767" y="35148"/>
                </a:lnTo>
                <a:close/>
              </a:path>
              <a:path w="466725" h="76200">
                <a:moveTo>
                  <a:pt x="428244" y="34924"/>
                </a:moveTo>
                <a:lnTo>
                  <a:pt x="390767" y="35148"/>
                </a:lnTo>
                <a:lnTo>
                  <a:pt x="390310" y="37477"/>
                </a:lnTo>
                <a:lnTo>
                  <a:pt x="390233" y="37871"/>
                </a:lnTo>
                <a:lnTo>
                  <a:pt x="390144" y="38328"/>
                </a:lnTo>
                <a:lnTo>
                  <a:pt x="390757" y="41274"/>
                </a:lnTo>
                <a:lnTo>
                  <a:pt x="390803" y="41498"/>
                </a:lnTo>
                <a:lnTo>
                  <a:pt x="428244" y="41274"/>
                </a:lnTo>
                <a:lnTo>
                  <a:pt x="428244" y="34924"/>
                </a:lnTo>
                <a:close/>
              </a:path>
              <a:path w="466725" h="76200">
                <a:moveTo>
                  <a:pt x="427990" y="0"/>
                </a:moveTo>
                <a:lnTo>
                  <a:pt x="413218" y="3083"/>
                </a:lnTo>
                <a:lnTo>
                  <a:pt x="401161" y="11320"/>
                </a:lnTo>
                <a:lnTo>
                  <a:pt x="393057" y="23479"/>
                </a:lnTo>
                <a:lnTo>
                  <a:pt x="390811" y="34924"/>
                </a:lnTo>
                <a:lnTo>
                  <a:pt x="390767" y="35148"/>
                </a:lnTo>
                <a:lnTo>
                  <a:pt x="465731" y="34924"/>
                </a:lnTo>
                <a:lnTo>
                  <a:pt x="463349" y="23479"/>
                </a:lnTo>
                <a:lnTo>
                  <a:pt x="463262" y="23058"/>
                </a:lnTo>
                <a:lnTo>
                  <a:pt x="455025" y="10996"/>
                </a:lnTo>
                <a:lnTo>
                  <a:pt x="442858" y="2904"/>
                </a:lnTo>
                <a:lnTo>
                  <a:pt x="427990" y="0"/>
                </a:lnTo>
                <a:close/>
              </a:path>
            </a:pathLst>
          </a:custGeom>
          <a:solidFill>
            <a:srgbClr val="18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810" y="841375"/>
            <a:ext cx="6799326" cy="5102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37376" y="1012697"/>
            <a:ext cx="5469890" cy="3445510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255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10"/>
              </a:spcBef>
            </a:pPr>
            <a:endParaRPr sz="1800">
              <a:latin typeface="Times New Roman"/>
              <a:cs typeface="Times New Roman"/>
            </a:endParaRPr>
          </a:p>
          <a:p>
            <a:pPr marL="744220" indent="-286385">
              <a:lnSpc>
                <a:spcPct val="100000"/>
              </a:lnSpc>
              <a:spcBef>
                <a:spcPts val="5"/>
              </a:spcBef>
              <a:buClr>
                <a:srgbClr val="636368"/>
              </a:buClr>
              <a:buFont typeface="Arial"/>
              <a:buChar char="•"/>
              <a:tabLst>
                <a:tab pos="744220" algn="l"/>
              </a:tabLst>
            </a:pP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They’re</a:t>
            </a:r>
            <a:r>
              <a:rPr sz="18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636368"/>
                </a:solidFill>
                <a:latin typeface="Century Gothic"/>
                <a:cs typeface="Century Gothic"/>
              </a:rPr>
              <a:t>wrong</a:t>
            </a:r>
            <a:endParaRPr sz="1800">
              <a:latin typeface="Century Gothic"/>
              <a:cs typeface="Century Gothic"/>
            </a:endParaRPr>
          </a:p>
          <a:p>
            <a:pPr marL="744220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44220" algn="l"/>
              </a:tabLst>
            </a:pP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Be</a:t>
            </a:r>
            <a:r>
              <a:rPr sz="1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persistent</a:t>
            </a:r>
            <a:r>
              <a:rPr sz="1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r>
              <a:rPr sz="1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make</a:t>
            </a:r>
            <a:r>
              <a:rPr sz="18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2nd</a:t>
            </a:r>
            <a:r>
              <a:rPr sz="1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&amp;</a:t>
            </a:r>
            <a:r>
              <a:rPr sz="1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3rd</a:t>
            </a:r>
            <a:r>
              <a:rPr sz="1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636368"/>
                </a:solidFill>
                <a:latin typeface="Century Gothic"/>
                <a:cs typeface="Century Gothic"/>
              </a:rPr>
              <a:t>requests</a:t>
            </a:r>
            <a:endParaRPr sz="1800">
              <a:latin typeface="Century Gothic"/>
              <a:cs typeface="Century Gothic"/>
            </a:endParaRPr>
          </a:p>
          <a:p>
            <a:pPr marL="744220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44220" algn="l"/>
              </a:tabLst>
            </a:pP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Threaten</a:t>
            </a:r>
            <a:r>
              <a:rPr sz="1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legal</a:t>
            </a:r>
            <a:r>
              <a:rPr sz="18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action,</a:t>
            </a:r>
            <a:r>
              <a:rPr sz="18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if</a:t>
            </a:r>
            <a:r>
              <a:rPr sz="18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636368"/>
                </a:solidFill>
                <a:latin typeface="Century Gothic"/>
                <a:cs typeface="Century Gothic"/>
              </a:rPr>
              <a:t>necessary</a:t>
            </a:r>
            <a:endParaRPr sz="1800">
              <a:latin typeface="Century Gothic"/>
              <a:cs typeface="Century Gothic"/>
            </a:endParaRPr>
          </a:p>
          <a:p>
            <a:pPr marL="744220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44220" algn="l"/>
              </a:tabLst>
            </a:pP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These</a:t>
            </a:r>
            <a:r>
              <a:rPr sz="18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financial</a:t>
            </a:r>
            <a:r>
              <a:rPr sz="18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institutions</a:t>
            </a:r>
            <a:r>
              <a:rPr sz="18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will</a:t>
            </a:r>
            <a:r>
              <a:rPr sz="18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636368"/>
                </a:solidFill>
                <a:latin typeface="Century Gothic"/>
                <a:cs typeface="Century Gothic"/>
              </a:rPr>
              <a:t>eventually</a:t>
            </a:r>
            <a:endParaRPr sz="1800">
              <a:latin typeface="Century Gothic"/>
              <a:cs typeface="Century Gothic"/>
            </a:endParaRPr>
          </a:p>
          <a:p>
            <a:pPr marR="131445" algn="ctr">
              <a:lnSpc>
                <a:spcPct val="100000"/>
              </a:lnSpc>
            </a:pP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return</a:t>
            </a:r>
            <a:r>
              <a:rPr sz="1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funds</a:t>
            </a:r>
            <a:r>
              <a:rPr sz="1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8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8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7376" y="304812"/>
            <a:ext cx="5469890" cy="708025"/>
          </a:xfrm>
          <a:prstGeom prst="rect">
            <a:avLst/>
          </a:prstGeom>
          <a:solidFill>
            <a:srgbClr val="182F61"/>
          </a:solidFill>
        </p:spPr>
        <p:txBody>
          <a:bodyPr vert="horz" wrap="square" lIns="0" tIns="41275" rIns="0" bIns="0" rtlCol="0">
            <a:spAutoFit/>
          </a:bodyPr>
          <a:lstStyle/>
          <a:p>
            <a:pPr marL="635" algn="ctr">
              <a:lnSpc>
                <a:spcPts val="2395"/>
              </a:lnSpc>
              <a:spcBef>
                <a:spcPts val="325"/>
              </a:spcBef>
            </a:pP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Some</a:t>
            </a:r>
            <a:r>
              <a:rPr sz="20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FIs</a:t>
            </a:r>
            <a:r>
              <a:rPr sz="20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0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denying</a:t>
            </a:r>
            <a:r>
              <a:rPr sz="20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credit</a:t>
            </a:r>
            <a:r>
              <a:rPr sz="20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union</a:t>
            </a:r>
            <a:endParaRPr sz="2000">
              <a:latin typeface="Century Gothic"/>
              <a:cs typeface="Century Gothic"/>
            </a:endParaRPr>
          </a:p>
          <a:p>
            <a:pPr marL="2540" algn="ctr">
              <a:lnSpc>
                <a:spcPts val="2395"/>
              </a:lnSpc>
            </a:pP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breach</a:t>
            </a:r>
            <a:r>
              <a:rPr sz="20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presentment</a:t>
            </a:r>
            <a:r>
              <a:rPr sz="20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warranty</a:t>
            </a:r>
            <a:r>
              <a:rPr sz="20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claims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53572" y="4802594"/>
            <a:ext cx="7463155" cy="914400"/>
            <a:chOff x="4453572" y="4802594"/>
            <a:chExt cx="7463155" cy="9144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033" y="4812119"/>
              <a:ext cx="7443723" cy="8949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58334" y="4807356"/>
              <a:ext cx="7453630" cy="904875"/>
            </a:xfrm>
            <a:custGeom>
              <a:avLst/>
              <a:gdLst/>
              <a:ahLst/>
              <a:cxnLst/>
              <a:rect l="l" t="t" r="r" b="b"/>
              <a:pathLst>
                <a:path w="7453630" h="904875">
                  <a:moveTo>
                    <a:pt x="0" y="904468"/>
                  </a:moveTo>
                  <a:lnTo>
                    <a:pt x="7453376" y="904468"/>
                  </a:lnTo>
                  <a:lnTo>
                    <a:pt x="7453376" y="0"/>
                  </a:lnTo>
                  <a:lnTo>
                    <a:pt x="0" y="0"/>
                  </a:lnTo>
                  <a:lnTo>
                    <a:pt x="0" y="904468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36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82F60"/>
                </a:solidFill>
              </a:rPr>
              <a:t>When</a:t>
            </a:r>
            <a:r>
              <a:rPr sz="3200" spc="-65" dirty="0">
                <a:solidFill>
                  <a:srgbClr val="182F60"/>
                </a:solidFill>
              </a:rPr>
              <a:t> </a:t>
            </a:r>
            <a:r>
              <a:rPr sz="3200" dirty="0">
                <a:solidFill>
                  <a:srgbClr val="182F60"/>
                </a:solidFill>
              </a:rPr>
              <a:t>fraudulent</a:t>
            </a:r>
            <a:r>
              <a:rPr sz="3200" spc="-50" dirty="0">
                <a:solidFill>
                  <a:srgbClr val="182F60"/>
                </a:solidFill>
              </a:rPr>
              <a:t> </a:t>
            </a:r>
            <a:r>
              <a:rPr sz="3200" dirty="0">
                <a:solidFill>
                  <a:srgbClr val="182F60"/>
                </a:solidFill>
              </a:rPr>
              <a:t>checks</a:t>
            </a:r>
            <a:r>
              <a:rPr sz="3200" spc="-60" dirty="0">
                <a:solidFill>
                  <a:srgbClr val="182F60"/>
                </a:solidFill>
              </a:rPr>
              <a:t> </a:t>
            </a:r>
            <a:r>
              <a:rPr sz="3200" dirty="0">
                <a:solidFill>
                  <a:srgbClr val="182F60"/>
                </a:solidFill>
              </a:rPr>
              <a:t>clear</a:t>
            </a:r>
            <a:r>
              <a:rPr sz="3200" spc="-60" dirty="0">
                <a:solidFill>
                  <a:srgbClr val="182F60"/>
                </a:solidFill>
              </a:rPr>
              <a:t> </a:t>
            </a:r>
            <a:r>
              <a:rPr sz="3200" dirty="0">
                <a:solidFill>
                  <a:srgbClr val="182F60"/>
                </a:solidFill>
              </a:rPr>
              <a:t>a</a:t>
            </a:r>
            <a:r>
              <a:rPr sz="3200" spc="-65" dirty="0">
                <a:solidFill>
                  <a:srgbClr val="182F60"/>
                </a:solidFill>
              </a:rPr>
              <a:t> </a:t>
            </a:r>
            <a:r>
              <a:rPr sz="3200" dirty="0">
                <a:solidFill>
                  <a:srgbClr val="182F60"/>
                </a:solidFill>
              </a:rPr>
              <a:t>member’s</a:t>
            </a:r>
            <a:r>
              <a:rPr sz="3200" spc="-60" dirty="0">
                <a:solidFill>
                  <a:srgbClr val="182F60"/>
                </a:solidFill>
              </a:rPr>
              <a:t> </a:t>
            </a:r>
            <a:r>
              <a:rPr sz="3200" spc="-10" dirty="0">
                <a:solidFill>
                  <a:srgbClr val="182F60"/>
                </a:solidFill>
              </a:rPr>
              <a:t>account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5116" y="1574418"/>
            <a:ext cx="5153660" cy="3343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339725" indent="-172720">
              <a:lnSpc>
                <a:spcPct val="100000"/>
              </a:lnSpc>
              <a:spcBef>
                <a:spcPts val="95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Open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new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new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number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freeze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old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endParaRPr sz="1600">
              <a:latin typeface="Century Gothic"/>
              <a:cs typeface="Century Gothic"/>
            </a:endParaRPr>
          </a:p>
          <a:p>
            <a:pPr marL="415290" lvl="1" indent="-172720">
              <a:lnSpc>
                <a:spcPct val="100000"/>
              </a:lnSpc>
              <a:spcBef>
                <a:spcPts val="1010"/>
              </a:spcBef>
              <a:buClr>
                <a:srgbClr val="5F8BFF"/>
              </a:buClr>
              <a:buFont typeface="Arial"/>
              <a:buChar char="•"/>
              <a:tabLst>
                <a:tab pos="41529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Request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list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outstanding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endParaRPr sz="1600">
              <a:latin typeface="Century Gothic"/>
              <a:cs typeface="Century Gothic"/>
            </a:endParaRPr>
          </a:p>
          <a:p>
            <a:pPr marL="415290" lvl="1" indent="-172720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41529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Manually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clear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against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old</a:t>
            </a:r>
            <a:endParaRPr sz="1600">
              <a:latin typeface="Century Gothic"/>
              <a:cs typeface="Century Gothic"/>
            </a:endParaRPr>
          </a:p>
          <a:p>
            <a:pPr marL="414655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as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they’re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presented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payment</a:t>
            </a:r>
            <a:endParaRPr sz="1600">
              <a:latin typeface="Century Gothic"/>
              <a:cs typeface="Century Gothic"/>
            </a:endParaRPr>
          </a:p>
          <a:p>
            <a:pPr marL="184785" marR="836930" indent="-172720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Determine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if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reported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the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unauthorized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within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timeframe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outlined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agreement</a:t>
            </a:r>
            <a:endParaRPr sz="1600">
              <a:latin typeface="Century Gothic"/>
              <a:cs typeface="Century Gothic"/>
            </a:endParaRPr>
          </a:p>
          <a:p>
            <a:pPr marL="415290" lvl="1" indent="-172720">
              <a:lnSpc>
                <a:spcPct val="100000"/>
              </a:lnSpc>
              <a:spcBef>
                <a:spcPts val="1015"/>
              </a:spcBef>
              <a:buClr>
                <a:srgbClr val="5F8BFF"/>
              </a:buClr>
              <a:buFont typeface="Arial"/>
              <a:buChar char="•"/>
              <a:tabLst>
                <a:tab pos="41529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Don’t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recredit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if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reported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late</a:t>
            </a:r>
            <a:endParaRPr sz="1600">
              <a:latin typeface="Century Gothic"/>
              <a:cs typeface="Century Gothic"/>
            </a:endParaRPr>
          </a:p>
          <a:p>
            <a:pPr marL="184785" marR="274320" indent="-172720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If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applicable,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pursue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breach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presentment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warranty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claim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against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depositary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institution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55" marR="261620" indent="-173990">
              <a:lnSpc>
                <a:spcPct val="100000"/>
              </a:lnSpc>
              <a:spcBef>
                <a:spcPts val="95"/>
              </a:spcBef>
              <a:buClr>
                <a:srgbClr val="5F8BFF"/>
              </a:buClr>
              <a:buFont typeface="Arial"/>
              <a:buChar char="•"/>
              <a:tabLst>
                <a:tab pos="186055" algn="l"/>
              </a:tabLst>
            </a:pPr>
            <a:r>
              <a:rPr dirty="0"/>
              <a:t>Perform</a:t>
            </a:r>
            <a:r>
              <a:rPr spc="-30" dirty="0"/>
              <a:t> </a:t>
            </a:r>
            <a:r>
              <a:rPr dirty="0"/>
              <a:t>manual</a:t>
            </a:r>
            <a:r>
              <a:rPr spc="-35" dirty="0"/>
              <a:t> </a:t>
            </a:r>
            <a:r>
              <a:rPr dirty="0"/>
              <a:t>review</a:t>
            </a:r>
            <a:r>
              <a:rPr spc="-5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large</a:t>
            </a:r>
            <a:r>
              <a:rPr spc="-50" dirty="0"/>
              <a:t> </a:t>
            </a:r>
            <a:r>
              <a:rPr dirty="0"/>
              <a:t>dollar</a:t>
            </a:r>
            <a:r>
              <a:rPr spc="-50" dirty="0"/>
              <a:t> </a:t>
            </a:r>
            <a:r>
              <a:rPr spc="-10" dirty="0"/>
              <a:t>checks </a:t>
            </a:r>
            <a:r>
              <a:rPr dirty="0"/>
              <a:t>(e.g.,</a:t>
            </a:r>
            <a:r>
              <a:rPr spc="-15" dirty="0"/>
              <a:t> </a:t>
            </a:r>
            <a:r>
              <a:rPr dirty="0"/>
              <a:t>$10,000</a:t>
            </a:r>
            <a:r>
              <a:rPr spc="-70" dirty="0"/>
              <a:t> </a:t>
            </a:r>
            <a:r>
              <a:rPr dirty="0"/>
              <a:t>or</a:t>
            </a:r>
            <a:r>
              <a:rPr spc="-45" dirty="0"/>
              <a:t> </a:t>
            </a:r>
            <a:r>
              <a:rPr dirty="0"/>
              <a:t>more)</a:t>
            </a:r>
            <a:r>
              <a:rPr spc="-55" dirty="0"/>
              <a:t> </a:t>
            </a:r>
            <a:r>
              <a:rPr dirty="0"/>
              <a:t>presented</a:t>
            </a:r>
            <a:r>
              <a:rPr spc="-30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payment</a:t>
            </a:r>
          </a:p>
          <a:p>
            <a:pPr marL="411480" marR="510540" lvl="1" indent="-173990">
              <a:lnSpc>
                <a:spcPct val="100000"/>
              </a:lnSpc>
              <a:spcBef>
                <a:spcPts val="1010"/>
              </a:spcBef>
              <a:buClr>
                <a:srgbClr val="5F8BFF"/>
              </a:buClr>
              <a:buFont typeface="Arial"/>
              <a:buChar char="•"/>
              <a:tabLst>
                <a:tab pos="41148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Verify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signatures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against</a:t>
            </a:r>
            <a:r>
              <a:rPr sz="1600" spc="-9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reliable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specimens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(e.g.,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signature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card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or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loan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documents)</a:t>
            </a:r>
            <a:endParaRPr sz="1600">
              <a:latin typeface="Century Gothic"/>
              <a:cs typeface="Century Gothic"/>
            </a:endParaRPr>
          </a:p>
          <a:p>
            <a:pPr marL="411480" marR="5080" lvl="1" indent="-173990" algn="just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41148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Call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verify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that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they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actually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issued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stated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payee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amount listed</a:t>
            </a:r>
            <a:endParaRPr sz="1600">
              <a:latin typeface="Century Gothic"/>
              <a:cs typeface="Century Gothic"/>
            </a:endParaRPr>
          </a:p>
          <a:p>
            <a:pPr marL="584200" marR="75565" lvl="2" indent="-170815" algn="just">
              <a:lnSpc>
                <a:spcPct val="100000"/>
              </a:lnSpc>
              <a:spcBef>
                <a:spcPts val="1000"/>
              </a:spcBef>
              <a:buClr>
                <a:srgbClr val="5F8BFF"/>
              </a:buClr>
              <a:buFont typeface="Arial"/>
              <a:buChar char="•"/>
              <a:tabLst>
                <a:tab pos="58420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member’s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make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sure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phone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number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was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changed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the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last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60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days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before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making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call</a:t>
            </a:r>
            <a:endParaRPr sz="1600">
              <a:latin typeface="Century Gothic"/>
              <a:cs typeface="Century Gothic"/>
            </a:endParaRPr>
          </a:p>
          <a:p>
            <a:pPr marL="411480" marR="53975" lvl="1" indent="-173990" algn="just">
              <a:lnSpc>
                <a:spcPct val="100000"/>
              </a:lnSpc>
              <a:spcBef>
                <a:spcPts val="1010"/>
              </a:spcBef>
              <a:buClr>
                <a:srgbClr val="5F8BFF"/>
              </a:buClr>
              <a:buFont typeface="Arial"/>
              <a:buChar char="•"/>
              <a:tabLst>
                <a:tab pos="41148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Review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must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performed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timely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allow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the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return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unauthorized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by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their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midnight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deadline</a:t>
            </a:r>
            <a:endParaRPr sz="1600">
              <a:latin typeface="Century Gothic"/>
              <a:cs typeface="Century Gothic"/>
            </a:endParaRPr>
          </a:p>
          <a:p>
            <a:pPr marL="186055" marR="48260" indent="-173990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186055" algn="l"/>
              </a:tabLst>
            </a:pPr>
            <a:r>
              <a:rPr dirty="0"/>
              <a:t>Consider</a:t>
            </a:r>
            <a:r>
              <a:rPr spc="-35" dirty="0"/>
              <a:t> </a:t>
            </a:r>
            <a:r>
              <a:rPr dirty="0"/>
              <a:t>offering</a:t>
            </a:r>
            <a:r>
              <a:rPr spc="-30" dirty="0"/>
              <a:t> </a:t>
            </a:r>
            <a:r>
              <a:rPr dirty="0"/>
              <a:t>payee</a:t>
            </a:r>
            <a:r>
              <a:rPr spc="-70" dirty="0"/>
              <a:t> </a:t>
            </a:r>
            <a:r>
              <a:rPr dirty="0"/>
              <a:t>positive</a:t>
            </a:r>
            <a:r>
              <a:rPr spc="-65" dirty="0"/>
              <a:t> </a:t>
            </a:r>
            <a:r>
              <a:rPr dirty="0"/>
              <a:t>pay</a:t>
            </a:r>
            <a:r>
              <a:rPr spc="-5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10" dirty="0"/>
              <a:t>business members</a:t>
            </a:r>
          </a:p>
        </p:txBody>
      </p:sp>
      <p:sp>
        <p:nvSpPr>
          <p:cNvPr id="5" name="object 5"/>
          <p:cNvSpPr/>
          <p:nvPr/>
        </p:nvSpPr>
        <p:spPr>
          <a:xfrm>
            <a:off x="6122415" y="1463802"/>
            <a:ext cx="0" cy="4807585"/>
          </a:xfrm>
          <a:custGeom>
            <a:avLst/>
            <a:gdLst/>
            <a:ahLst/>
            <a:cxnLst/>
            <a:rect l="l" t="t" r="r" b="b"/>
            <a:pathLst>
              <a:path h="4807585">
                <a:moveTo>
                  <a:pt x="0" y="0"/>
                </a:moveTo>
                <a:lnTo>
                  <a:pt x="0" y="4807572"/>
                </a:lnTo>
              </a:path>
            </a:pathLst>
          </a:custGeom>
          <a:ln w="6350">
            <a:solidFill>
              <a:srgbClr val="F9DF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966" y="6529831"/>
            <a:ext cx="23075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Proprietary</a:t>
            </a:r>
            <a:r>
              <a:rPr sz="8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and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confidential.</a:t>
            </a:r>
            <a:r>
              <a:rPr sz="8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Do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not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distribute.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7561" y="553558"/>
            <a:ext cx="444500" cy="441959"/>
            <a:chOff x="707561" y="553558"/>
            <a:chExt cx="444500" cy="441959"/>
          </a:xfrm>
        </p:grpSpPr>
        <p:sp>
          <p:nvSpPr>
            <p:cNvPr id="4" name="object 4"/>
            <p:cNvSpPr/>
            <p:nvPr/>
          </p:nvSpPr>
          <p:spPr>
            <a:xfrm>
              <a:off x="707561" y="553558"/>
              <a:ext cx="335280" cy="92710"/>
            </a:xfrm>
            <a:custGeom>
              <a:avLst/>
              <a:gdLst/>
              <a:ahLst/>
              <a:cxnLst/>
              <a:rect l="l" t="t" r="r" b="b"/>
              <a:pathLst>
                <a:path w="335280" h="92709">
                  <a:moveTo>
                    <a:pt x="335041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335041" y="92361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0858" y="553558"/>
              <a:ext cx="81280" cy="92710"/>
            </a:xfrm>
            <a:custGeom>
              <a:avLst/>
              <a:gdLst/>
              <a:ahLst/>
              <a:cxnLst/>
              <a:rect l="l" t="t" r="r" b="b"/>
              <a:pathLst>
                <a:path w="81280" h="92709">
                  <a:moveTo>
                    <a:pt x="80732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80732" y="92361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561" y="670415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6089" y="670415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561" y="786871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320" y="786871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7561" y="903316"/>
              <a:ext cx="81280" cy="92075"/>
            </a:xfrm>
            <a:custGeom>
              <a:avLst/>
              <a:gdLst/>
              <a:ahLst/>
              <a:cxnLst/>
              <a:rect l="l" t="t" r="r" b="b"/>
              <a:pathLst>
                <a:path w="81279" h="92075">
                  <a:moveTo>
                    <a:pt x="8073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80732" y="91959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6550" y="903327"/>
              <a:ext cx="335280" cy="92075"/>
            </a:xfrm>
            <a:custGeom>
              <a:avLst/>
              <a:gdLst/>
              <a:ahLst/>
              <a:cxnLst/>
              <a:rect l="l" t="t" r="r" b="b"/>
              <a:pathLst>
                <a:path w="335280" h="92075">
                  <a:moveTo>
                    <a:pt x="335041" y="0"/>
                  </a:moveTo>
                  <a:lnTo>
                    <a:pt x="0" y="0"/>
                  </a:lnTo>
                  <a:lnTo>
                    <a:pt x="0" y="91949"/>
                  </a:lnTo>
                  <a:lnTo>
                    <a:pt x="335041" y="91949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37680" y="642305"/>
            <a:ext cx="1485265" cy="339725"/>
            <a:chOff x="1337680" y="642305"/>
            <a:chExt cx="1485265" cy="339725"/>
          </a:xfrm>
        </p:grpSpPr>
        <p:sp>
          <p:nvSpPr>
            <p:cNvPr id="13" name="object 13"/>
            <p:cNvSpPr/>
            <p:nvPr/>
          </p:nvSpPr>
          <p:spPr>
            <a:xfrm>
              <a:off x="1337680" y="646321"/>
              <a:ext cx="191770" cy="257175"/>
            </a:xfrm>
            <a:custGeom>
              <a:avLst/>
              <a:gdLst/>
              <a:ahLst/>
              <a:cxnLst/>
              <a:rect l="l" t="t" r="r" b="b"/>
              <a:pathLst>
                <a:path w="191769" h="257175">
                  <a:moveTo>
                    <a:pt x="191740" y="0"/>
                  </a:moveTo>
                  <a:lnTo>
                    <a:pt x="0" y="0"/>
                  </a:lnTo>
                  <a:lnTo>
                    <a:pt x="0" y="40558"/>
                  </a:lnTo>
                  <a:lnTo>
                    <a:pt x="74677" y="40558"/>
                  </a:lnTo>
                  <a:lnTo>
                    <a:pt x="74677" y="256603"/>
                  </a:lnTo>
                  <a:lnTo>
                    <a:pt x="117062" y="256603"/>
                  </a:lnTo>
                  <a:lnTo>
                    <a:pt x="117062" y="40558"/>
                  </a:lnTo>
                  <a:lnTo>
                    <a:pt x="191740" y="40558"/>
                  </a:lnTo>
                  <a:lnTo>
                    <a:pt x="191740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733" y="720210"/>
              <a:ext cx="103338" cy="1831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4153" y="722218"/>
              <a:ext cx="160254" cy="1843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39839" y="642305"/>
              <a:ext cx="177800" cy="266065"/>
            </a:xfrm>
            <a:custGeom>
              <a:avLst/>
              <a:gdLst/>
              <a:ahLst/>
              <a:cxnLst/>
              <a:rect l="l" t="t" r="r" b="b"/>
              <a:pathLst>
                <a:path w="177800" h="266065">
                  <a:moveTo>
                    <a:pt x="92439" y="0"/>
                  </a:moveTo>
                  <a:lnTo>
                    <a:pt x="59288" y="4969"/>
                  </a:lnTo>
                  <a:lnTo>
                    <a:pt x="32797" y="19275"/>
                  </a:lnTo>
                  <a:lnTo>
                    <a:pt x="15238" y="42014"/>
                  </a:lnTo>
                  <a:lnTo>
                    <a:pt x="8880" y="72282"/>
                  </a:lnTo>
                  <a:lnTo>
                    <a:pt x="12671" y="96226"/>
                  </a:lnTo>
                  <a:lnTo>
                    <a:pt x="24068" y="115953"/>
                  </a:lnTo>
                  <a:lnTo>
                    <a:pt x="43110" y="131916"/>
                  </a:lnTo>
                  <a:lnTo>
                    <a:pt x="69833" y="144565"/>
                  </a:lnTo>
                  <a:lnTo>
                    <a:pt x="98090" y="154604"/>
                  </a:lnTo>
                  <a:lnTo>
                    <a:pt x="114218" y="161876"/>
                  </a:lnTo>
                  <a:lnTo>
                    <a:pt x="125690" y="170617"/>
                  </a:lnTo>
                  <a:lnTo>
                    <a:pt x="132546" y="181089"/>
                  </a:lnTo>
                  <a:lnTo>
                    <a:pt x="134823" y="193557"/>
                  </a:lnTo>
                  <a:lnTo>
                    <a:pt x="131676" y="206645"/>
                  </a:lnTo>
                  <a:lnTo>
                    <a:pt x="122966" y="216647"/>
                  </a:lnTo>
                  <a:lnTo>
                    <a:pt x="109790" y="223034"/>
                  </a:lnTo>
                  <a:lnTo>
                    <a:pt x="93246" y="225281"/>
                  </a:lnTo>
                  <a:lnTo>
                    <a:pt x="75226" y="223016"/>
                  </a:lnTo>
                  <a:lnTo>
                    <a:pt x="58985" y="216496"/>
                  </a:lnTo>
                  <a:lnTo>
                    <a:pt x="44939" y="206137"/>
                  </a:lnTo>
                  <a:lnTo>
                    <a:pt x="33504" y="192352"/>
                  </a:lnTo>
                  <a:lnTo>
                    <a:pt x="0" y="219257"/>
                  </a:lnTo>
                  <a:lnTo>
                    <a:pt x="15112" y="237993"/>
                  </a:lnTo>
                  <a:lnTo>
                    <a:pt x="36127" y="252588"/>
                  </a:lnTo>
                  <a:lnTo>
                    <a:pt x="61987" y="262062"/>
                  </a:lnTo>
                  <a:lnTo>
                    <a:pt x="91631" y="265438"/>
                  </a:lnTo>
                  <a:lnTo>
                    <a:pt x="126353" y="260155"/>
                  </a:lnTo>
                  <a:lnTo>
                    <a:pt x="153543" y="245159"/>
                  </a:lnTo>
                  <a:lnTo>
                    <a:pt x="171273" y="221729"/>
                  </a:lnTo>
                  <a:lnTo>
                    <a:pt x="177612" y="191147"/>
                  </a:lnTo>
                  <a:lnTo>
                    <a:pt x="173657" y="165296"/>
                  </a:lnTo>
                  <a:lnTo>
                    <a:pt x="161717" y="144565"/>
                  </a:lnTo>
                  <a:lnTo>
                    <a:pt x="142588" y="128352"/>
                  </a:lnTo>
                  <a:lnTo>
                    <a:pt x="117062" y="116053"/>
                  </a:lnTo>
                  <a:lnTo>
                    <a:pt x="90824" y="106416"/>
                  </a:lnTo>
                  <a:lnTo>
                    <a:pt x="73466" y="99231"/>
                  </a:lnTo>
                  <a:lnTo>
                    <a:pt x="61256" y="91407"/>
                  </a:lnTo>
                  <a:lnTo>
                    <a:pt x="54040" y="81851"/>
                  </a:lnTo>
                  <a:lnTo>
                    <a:pt x="51669" y="69471"/>
                  </a:lnTo>
                  <a:lnTo>
                    <a:pt x="54910" y="57035"/>
                  </a:lnTo>
                  <a:lnTo>
                    <a:pt x="63678" y="47686"/>
                  </a:lnTo>
                  <a:lnTo>
                    <a:pt x="76532" y="41801"/>
                  </a:lnTo>
                  <a:lnTo>
                    <a:pt x="92035" y="39755"/>
                  </a:lnTo>
                  <a:lnTo>
                    <a:pt x="106195" y="41311"/>
                  </a:lnTo>
                  <a:lnTo>
                    <a:pt x="119030" y="45879"/>
                  </a:lnTo>
                  <a:lnTo>
                    <a:pt x="130579" y="53308"/>
                  </a:lnTo>
                  <a:lnTo>
                    <a:pt x="140878" y="63448"/>
                  </a:lnTo>
                  <a:lnTo>
                    <a:pt x="170346" y="34936"/>
                  </a:lnTo>
                  <a:lnTo>
                    <a:pt x="154653" y="20160"/>
                  </a:lnTo>
                  <a:lnTo>
                    <a:pt x="136236" y="9185"/>
                  </a:lnTo>
                  <a:lnTo>
                    <a:pt x="115397" y="2352"/>
                  </a:lnTo>
                  <a:lnTo>
                    <a:pt x="92439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4073" y="718604"/>
              <a:ext cx="185281" cy="18793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88412" y="718616"/>
              <a:ext cx="394970" cy="263525"/>
            </a:xfrm>
            <a:custGeom>
              <a:avLst/>
              <a:gdLst/>
              <a:ahLst/>
              <a:cxnLst/>
              <a:rect l="l" t="t" r="r" b="b"/>
              <a:pathLst>
                <a:path w="394969" h="263525">
                  <a:moveTo>
                    <a:pt x="184873" y="3606"/>
                  </a:moveTo>
                  <a:lnTo>
                    <a:pt x="148551" y="3606"/>
                  </a:lnTo>
                  <a:lnTo>
                    <a:pt x="148551" y="91147"/>
                  </a:lnTo>
                  <a:lnTo>
                    <a:pt x="144411" y="113360"/>
                  </a:lnTo>
                  <a:lnTo>
                    <a:pt x="133007" y="130911"/>
                  </a:lnTo>
                  <a:lnTo>
                    <a:pt x="115849" y="142430"/>
                  </a:lnTo>
                  <a:lnTo>
                    <a:pt x="94462" y="146570"/>
                  </a:lnTo>
                  <a:lnTo>
                    <a:pt x="73063" y="142430"/>
                  </a:lnTo>
                  <a:lnTo>
                    <a:pt x="55905" y="130911"/>
                  </a:lnTo>
                  <a:lnTo>
                    <a:pt x="44500" y="113360"/>
                  </a:lnTo>
                  <a:lnTo>
                    <a:pt x="40436" y="91554"/>
                  </a:lnTo>
                  <a:lnTo>
                    <a:pt x="40360" y="91147"/>
                  </a:lnTo>
                  <a:lnTo>
                    <a:pt x="44450" y="68935"/>
                  </a:lnTo>
                  <a:lnTo>
                    <a:pt x="55753" y="51396"/>
                  </a:lnTo>
                  <a:lnTo>
                    <a:pt x="72898" y="39878"/>
                  </a:lnTo>
                  <a:lnTo>
                    <a:pt x="94462" y="35737"/>
                  </a:lnTo>
                  <a:lnTo>
                    <a:pt x="116027" y="39878"/>
                  </a:lnTo>
                  <a:lnTo>
                    <a:pt x="133159" y="51396"/>
                  </a:lnTo>
                  <a:lnTo>
                    <a:pt x="144462" y="68935"/>
                  </a:lnTo>
                  <a:lnTo>
                    <a:pt x="148551" y="91147"/>
                  </a:lnTo>
                  <a:lnTo>
                    <a:pt x="148551" y="3606"/>
                  </a:lnTo>
                  <a:lnTo>
                    <a:pt x="144919" y="3606"/>
                  </a:lnTo>
                  <a:lnTo>
                    <a:pt x="144919" y="27698"/>
                  </a:lnTo>
                  <a:lnTo>
                    <a:pt x="134759" y="16764"/>
                  </a:lnTo>
                  <a:lnTo>
                    <a:pt x="121145" y="7975"/>
                  </a:lnTo>
                  <a:lnTo>
                    <a:pt x="104889" y="2120"/>
                  </a:lnTo>
                  <a:lnTo>
                    <a:pt x="86791" y="0"/>
                  </a:lnTo>
                  <a:lnTo>
                    <a:pt x="52616" y="7124"/>
                  </a:lnTo>
                  <a:lnTo>
                    <a:pt x="25082" y="26644"/>
                  </a:lnTo>
                  <a:lnTo>
                    <a:pt x="6692" y="55727"/>
                  </a:lnTo>
                  <a:lnTo>
                    <a:pt x="76" y="91147"/>
                  </a:lnTo>
                  <a:lnTo>
                    <a:pt x="0" y="91554"/>
                  </a:lnTo>
                  <a:lnTo>
                    <a:pt x="6692" y="127609"/>
                  </a:lnTo>
                  <a:lnTo>
                    <a:pt x="25082" y="156806"/>
                  </a:lnTo>
                  <a:lnTo>
                    <a:pt x="52616" y="176377"/>
                  </a:lnTo>
                  <a:lnTo>
                    <a:pt x="86791" y="183515"/>
                  </a:lnTo>
                  <a:lnTo>
                    <a:pt x="104889" y="181381"/>
                  </a:lnTo>
                  <a:lnTo>
                    <a:pt x="121145" y="175475"/>
                  </a:lnTo>
                  <a:lnTo>
                    <a:pt x="134759" y="166573"/>
                  </a:lnTo>
                  <a:lnTo>
                    <a:pt x="144919" y="155397"/>
                  </a:lnTo>
                  <a:lnTo>
                    <a:pt x="144919" y="171869"/>
                  </a:lnTo>
                  <a:lnTo>
                    <a:pt x="140601" y="196062"/>
                  </a:lnTo>
                  <a:lnTo>
                    <a:pt x="128866" y="213664"/>
                  </a:lnTo>
                  <a:lnTo>
                    <a:pt x="111531" y="224434"/>
                  </a:lnTo>
                  <a:lnTo>
                    <a:pt x="90424" y="228079"/>
                  </a:lnTo>
                  <a:lnTo>
                    <a:pt x="72961" y="226250"/>
                  </a:lnTo>
                  <a:lnTo>
                    <a:pt x="57023" y="220992"/>
                  </a:lnTo>
                  <a:lnTo>
                    <a:pt x="42913" y="212763"/>
                  </a:lnTo>
                  <a:lnTo>
                    <a:pt x="30276" y="201574"/>
                  </a:lnTo>
                  <a:lnTo>
                    <a:pt x="6057" y="230085"/>
                  </a:lnTo>
                  <a:lnTo>
                    <a:pt x="21793" y="243763"/>
                  </a:lnTo>
                  <a:lnTo>
                    <a:pt x="41783" y="254279"/>
                  </a:lnTo>
                  <a:lnTo>
                    <a:pt x="65087" y="261035"/>
                  </a:lnTo>
                  <a:lnTo>
                    <a:pt x="90830" y="263410"/>
                  </a:lnTo>
                  <a:lnTo>
                    <a:pt x="128168" y="257975"/>
                  </a:lnTo>
                  <a:lnTo>
                    <a:pt x="157988" y="241274"/>
                  </a:lnTo>
                  <a:lnTo>
                    <a:pt x="167132" y="228079"/>
                  </a:lnTo>
                  <a:lnTo>
                    <a:pt x="177736" y="212763"/>
                  </a:lnTo>
                  <a:lnTo>
                    <a:pt x="184873" y="171869"/>
                  </a:lnTo>
                  <a:lnTo>
                    <a:pt x="184873" y="155397"/>
                  </a:lnTo>
                  <a:lnTo>
                    <a:pt x="184873" y="146570"/>
                  </a:lnTo>
                  <a:lnTo>
                    <a:pt x="184873" y="35737"/>
                  </a:lnTo>
                  <a:lnTo>
                    <a:pt x="184873" y="27698"/>
                  </a:lnTo>
                  <a:lnTo>
                    <a:pt x="184873" y="3606"/>
                  </a:lnTo>
                  <a:close/>
                </a:path>
                <a:path w="394969" h="263525">
                  <a:moveTo>
                    <a:pt x="394385" y="89547"/>
                  </a:moveTo>
                  <a:lnTo>
                    <a:pt x="391490" y="73482"/>
                  </a:lnTo>
                  <a:lnTo>
                    <a:pt x="387451" y="50990"/>
                  </a:lnTo>
                  <a:lnTo>
                    <a:pt x="375615" y="33324"/>
                  </a:lnTo>
                  <a:lnTo>
                    <a:pt x="368642" y="22936"/>
                  </a:lnTo>
                  <a:lnTo>
                    <a:pt x="354012" y="13906"/>
                  </a:lnTo>
                  <a:lnTo>
                    <a:pt x="354012" y="73482"/>
                  </a:lnTo>
                  <a:lnTo>
                    <a:pt x="253504" y="73482"/>
                  </a:lnTo>
                  <a:lnTo>
                    <a:pt x="288518" y="36042"/>
                  </a:lnTo>
                  <a:lnTo>
                    <a:pt x="305574" y="33324"/>
                  </a:lnTo>
                  <a:lnTo>
                    <a:pt x="322948" y="36042"/>
                  </a:lnTo>
                  <a:lnTo>
                    <a:pt x="322440" y="36042"/>
                  </a:lnTo>
                  <a:lnTo>
                    <a:pt x="336753" y="43611"/>
                  </a:lnTo>
                  <a:lnTo>
                    <a:pt x="347802" y="56197"/>
                  </a:lnTo>
                  <a:lnTo>
                    <a:pt x="354012" y="73482"/>
                  </a:lnTo>
                  <a:lnTo>
                    <a:pt x="354012" y="13906"/>
                  </a:lnTo>
                  <a:lnTo>
                    <a:pt x="340906" y="5803"/>
                  </a:lnTo>
                  <a:lnTo>
                    <a:pt x="307187" y="0"/>
                  </a:lnTo>
                  <a:lnTo>
                    <a:pt x="269252" y="7213"/>
                  </a:lnTo>
                  <a:lnTo>
                    <a:pt x="239268" y="27051"/>
                  </a:lnTo>
                  <a:lnTo>
                    <a:pt x="219430" y="56743"/>
                  </a:lnTo>
                  <a:lnTo>
                    <a:pt x="211924" y="93560"/>
                  </a:lnTo>
                  <a:lnTo>
                    <a:pt x="218960" y="131457"/>
                  </a:lnTo>
                  <a:lnTo>
                    <a:pt x="238569" y="161175"/>
                  </a:lnTo>
                  <a:lnTo>
                    <a:pt x="268465" y="180581"/>
                  </a:lnTo>
                  <a:lnTo>
                    <a:pt x="306374" y="187528"/>
                  </a:lnTo>
                  <a:lnTo>
                    <a:pt x="333222" y="184619"/>
                  </a:lnTo>
                  <a:lnTo>
                    <a:pt x="356082" y="176288"/>
                  </a:lnTo>
                  <a:lnTo>
                    <a:pt x="374777" y="163131"/>
                  </a:lnTo>
                  <a:lnTo>
                    <a:pt x="384492" y="151384"/>
                  </a:lnTo>
                  <a:lnTo>
                    <a:pt x="389128" y="145757"/>
                  </a:lnTo>
                  <a:lnTo>
                    <a:pt x="358851" y="124079"/>
                  </a:lnTo>
                  <a:lnTo>
                    <a:pt x="350443" y="134950"/>
                  </a:lnTo>
                  <a:lnTo>
                    <a:pt x="339077" y="143611"/>
                  </a:lnTo>
                  <a:lnTo>
                    <a:pt x="324688" y="149326"/>
                  </a:lnTo>
                  <a:lnTo>
                    <a:pt x="307187" y="151384"/>
                  </a:lnTo>
                  <a:lnTo>
                    <a:pt x="286105" y="147904"/>
                  </a:lnTo>
                  <a:lnTo>
                    <a:pt x="268744" y="138036"/>
                  </a:lnTo>
                  <a:lnTo>
                    <a:pt x="256667" y="122580"/>
                  </a:lnTo>
                  <a:lnTo>
                    <a:pt x="251485" y="102400"/>
                  </a:lnTo>
                  <a:lnTo>
                    <a:pt x="393979" y="102400"/>
                  </a:lnTo>
                  <a:lnTo>
                    <a:pt x="394385" y="96774"/>
                  </a:lnTo>
                  <a:lnTo>
                    <a:pt x="394385" y="895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5524" y="672022"/>
              <a:ext cx="129172" cy="23250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59789" y="66278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889" y="0"/>
                  </a:moveTo>
                  <a:lnTo>
                    <a:pt x="19413" y="2472"/>
                  </a:lnTo>
                  <a:lnTo>
                    <a:pt x="9284" y="9236"/>
                  </a:lnTo>
                  <a:lnTo>
                    <a:pt x="2485" y="19313"/>
                  </a:lnTo>
                  <a:lnTo>
                    <a:pt x="0" y="31724"/>
                  </a:lnTo>
                  <a:lnTo>
                    <a:pt x="2478" y="43902"/>
                  </a:lnTo>
                  <a:lnTo>
                    <a:pt x="9233" y="53860"/>
                  </a:lnTo>
                  <a:lnTo>
                    <a:pt x="19243" y="60580"/>
                  </a:lnTo>
                  <a:lnTo>
                    <a:pt x="31485" y="63046"/>
                  </a:lnTo>
                  <a:lnTo>
                    <a:pt x="43728" y="60580"/>
                  </a:lnTo>
                  <a:lnTo>
                    <a:pt x="46634" y="58629"/>
                  </a:lnTo>
                  <a:lnTo>
                    <a:pt x="31485" y="58629"/>
                  </a:lnTo>
                  <a:lnTo>
                    <a:pt x="21192" y="56514"/>
                  </a:lnTo>
                  <a:lnTo>
                    <a:pt x="12715" y="50748"/>
                  </a:lnTo>
                  <a:lnTo>
                    <a:pt x="6963" y="42196"/>
                  </a:lnTo>
                  <a:lnTo>
                    <a:pt x="4925" y="32125"/>
                  </a:lnTo>
                  <a:lnTo>
                    <a:pt x="4843" y="31724"/>
                  </a:lnTo>
                  <a:lnTo>
                    <a:pt x="6879" y="21251"/>
                  </a:lnTo>
                  <a:lnTo>
                    <a:pt x="6912" y="21082"/>
                  </a:lnTo>
                  <a:lnTo>
                    <a:pt x="12513" y="12699"/>
                  </a:lnTo>
                  <a:lnTo>
                    <a:pt x="12614" y="12549"/>
                  </a:lnTo>
                  <a:lnTo>
                    <a:pt x="21106" y="6933"/>
                  </a:lnTo>
                  <a:lnTo>
                    <a:pt x="20898" y="6933"/>
                  </a:lnTo>
                  <a:lnTo>
                    <a:pt x="31889" y="4818"/>
                  </a:lnTo>
                  <a:lnTo>
                    <a:pt x="46965" y="4818"/>
                  </a:lnTo>
                  <a:lnTo>
                    <a:pt x="43898" y="2698"/>
                  </a:lnTo>
                  <a:lnTo>
                    <a:pt x="31889" y="0"/>
                  </a:lnTo>
                  <a:close/>
                </a:path>
                <a:path w="63500" h="63500">
                  <a:moveTo>
                    <a:pt x="46965" y="4818"/>
                  </a:moveTo>
                  <a:lnTo>
                    <a:pt x="31889" y="4818"/>
                  </a:lnTo>
                  <a:lnTo>
                    <a:pt x="41949" y="6933"/>
                  </a:lnTo>
                  <a:lnTo>
                    <a:pt x="50306" y="12699"/>
                  </a:lnTo>
                  <a:lnTo>
                    <a:pt x="55901" y="21082"/>
                  </a:lnTo>
                  <a:lnTo>
                    <a:pt x="56014" y="21251"/>
                  </a:lnTo>
                  <a:lnTo>
                    <a:pt x="58127" y="31724"/>
                  </a:lnTo>
                  <a:lnTo>
                    <a:pt x="56065" y="42196"/>
                  </a:lnTo>
                  <a:lnTo>
                    <a:pt x="50407" y="50748"/>
                  </a:lnTo>
                  <a:lnTo>
                    <a:pt x="41949" y="56514"/>
                  </a:lnTo>
                  <a:lnTo>
                    <a:pt x="31485" y="58629"/>
                  </a:lnTo>
                  <a:lnTo>
                    <a:pt x="46634" y="58629"/>
                  </a:lnTo>
                  <a:lnTo>
                    <a:pt x="53737" y="53860"/>
                  </a:lnTo>
                  <a:lnTo>
                    <a:pt x="60492" y="43902"/>
                  </a:lnTo>
                  <a:lnTo>
                    <a:pt x="62889" y="32125"/>
                  </a:lnTo>
                  <a:lnTo>
                    <a:pt x="62971" y="31724"/>
                  </a:lnTo>
                  <a:lnTo>
                    <a:pt x="60499" y="19538"/>
                  </a:lnTo>
                  <a:lnTo>
                    <a:pt x="53788" y="9537"/>
                  </a:lnTo>
                  <a:lnTo>
                    <a:pt x="46965" y="4818"/>
                  </a:lnTo>
                  <a:close/>
                </a:path>
                <a:path w="63500" h="63500">
                  <a:moveTo>
                    <a:pt x="37540" y="14456"/>
                  </a:moveTo>
                  <a:lnTo>
                    <a:pt x="17357" y="14456"/>
                  </a:lnTo>
                  <a:lnTo>
                    <a:pt x="17357" y="48991"/>
                  </a:lnTo>
                  <a:lnTo>
                    <a:pt x="23008" y="48991"/>
                  </a:lnTo>
                  <a:lnTo>
                    <a:pt x="23008" y="34535"/>
                  </a:lnTo>
                  <a:lnTo>
                    <a:pt x="44604" y="34535"/>
                  </a:lnTo>
                  <a:lnTo>
                    <a:pt x="44403" y="33731"/>
                  </a:lnTo>
                  <a:lnTo>
                    <a:pt x="40770" y="32125"/>
                  </a:lnTo>
                  <a:lnTo>
                    <a:pt x="44403" y="30519"/>
                  </a:lnTo>
                  <a:lnTo>
                    <a:pt x="44672" y="30117"/>
                  </a:lnTo>
                  <a:lnTo>
                    <a:pt x="23008" y="30117"/>
                  </a:lnTo>
                  <a:lnTo>
                    <a:pt x="23008" y="19313"/>
                  </a:lnTo>
                  <a:lnTo>
                    <a:pt x="45347" y="19313"/>
                  </a:lnTo>
                  <a:lnTo>
                    <a:pt x="44403" y="17669"/>
                  </a:lnTo>
                  <a:lnTo>
                    <a:pt x="41577" y="16062"/>
                  </a:lnTo>
                  <a:lnTo>
                    <a:pt x="39559" y="14858"/>
                  </a:lnTo>
                  <a:lnTo>
                    <a:pt x="37540" y="14456"/>
                  </a:lnTo>
                  <a:close/>
                </a:path>
                <a:path w="63500" h="63500">
                  <a:moveTo>
                    <a:pt x="44604" y="34535"/>
                  </a:moveTo>
                  <a:lnTo>
                    <a:pt x="38348" y="34535"/>
                  </a:lnTo>
                  <a:lnTo>
                    <a:pt x="39559" y="35739"/>
                  </a:lnTo>
                  <a:lnTo>
                    <a:pt x="39854" y="42196"/>
                  </a:lnTo>
                  <a:lnTo>
                    <a:pt x="39962" y="44574"/>
                  </a:lnTo>
                  <a:lnTo>
                    <a:pt x="40063" y="46983"/>
                  </a:lnTo>
                  <a:lnTo>
                    <a:pt x="40265" y="47786"/>
                  </a:lnTo>
                  <a:lnTo>
                    <a:pt x="40366" y="48188"/>
                  </a:lnTo>
                  <a:lnTo>
                    <a:pt x="41173" y="48991"/>
                  </a:lnTo>
                  <a:lnTo>
                    <a:pt x="48036" y="48991"/>
                  </a:lnTo>
                  <a:lnTo>
                    <a:pt x="46825" y="47786"/>
                  </a:lnTo>
                  <a:lnTo>
                    <a:pt x="46421" y="46983"/>
                  </a:lnTo>
                  <a:lnTo>
                    <a:pt x="46017" y="45377"/>
                  </a:lnTo>
                  <a:lnTo>
                    <a:pt x="45614" y="42566"/>
                  </a:lnTo>
                  <a:lnTo>
                    <a:pt x="44851" y="35739"/>
                  </a:lnTo>
                  <a:lnTo>
                    <a:pt x="44806" y="35338"/>
                  </a:lnTo>
                  <a:lnTo>
                    <a:pt x="44604" y="34535"/>
                  </a:lnTo>
                  <a:close/>
                </a:path>
                <a:path w="63500" h="63500">
                  <a:moveTo>
                    <a:pt x="45347" y="19313"/>
                  </a:moveTo>
                  <a:lnTo>
                    <a:pt x="38395" y="19313"/>
                  </a:lnTo>
                  <a:lnTo>
                    <a:pt x="40366" y="20881"/>
                  </a:lnTo>
                  <a:lnTo>
                    <a:pt x="40366" y="28511"/>
                  </a:lnTo>
                  <a:lnTo>
                    <a:pt x="38348" y="30117"/>
                  </a:lnTo>
                  <a:lnTo>
                    <a:pt x="44672" y="30117"/>
                  </a:lnTo>
                  <a:lnTo>
                    <a:pt x="46017" y="28109"/>
                  </a:lnTo>
                  <a:lnTo>
                    <a:pt x="46017" y="20480"/>
                  </a:lnTo>
                  <a:lnTo>
                    <a:pt x="45347" y="19313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xfrm>
            <a:off x="625246" y="3308350"/>
            <a:ext cx="87058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82F60"/>
                </a:solidFill>
              </a:rPr>
              <a:t>Fraudulent business</a:t>
            </a:r>
            <a:r>
              <a:rPr sz="4800" spc="-25" dirty="0">
                <a:solidFill>
                  <a:srgbClr val="182F60"/>
                </a:solidFill>
              </a:rPr>
              <a:t> </a:t>
            </a:r>
            <a:r>
              <a:rPr sz="4800" spc="-10" dirty="0">
                <a:solidFill>
                  <a:srgbClr val="182F60"/>
                </a:solidFill>
              </a:rPr>
              <a:t>accounts</a:t>
            </a:r>
            <a:endParaRPr sz="4800"/>
          </a:p>
        </p:txBody>
      </p:sp>
      <p:grpSp>
        <p:nvGrpSpPr>
          <p:cNvPr id="22" name="object 22"/>
          <p:cNvGrpSpPr/>
          <p:nvPr/>
        </p:nvGrpSpPr>
        <p:grpSpPr>
          <a:xfrm>
            <a:off x="10249100" y="1647649"/>
            <a:ext cx="1374140" cy="1377315"/>
            <a:chOff x="10249100" y="1647649"/>
            <a:chExt cx="1374140" cy="1377315"/>
          </a:xfrm>
        </p:grpSpPr>
        <p:sp>
          <p:nvSpPr>
            <p:cNvPr id="23" name="object 23"/>
            <p:cNvSpPr/>
            <p:nvPr/>
          </p:nvSpPr>
          <p:spPr>
            <a:xfrm>
              <a:off x="10249100" y="1647649"/>
              <a:ext cx="1374140" cy="1377315"/>
            </a:xfrm>
            <a:custGeom>
              <a:avLst/>
              <a:gdLst/>
              <a:ahLst/>
              <a:cxnLst/>
              <a:rect l="l" t="t" r="r" b="b"/>
              <a:pathLst>
                <a:path w="1374140" h="1377314">
                  <a:moveTo>
                    <a:pt x="869477" y="830847"/>
                  </a:moveTo>
                  <a:lnTo>
                    <a:pt x="792483" y="830847"/>
                  </a:lnTo>
                  <a:lnTo>
                    <a:pt x="883704" y="921898"/>
                  </a:lnTo>
                  <a:lnTo>
                    <a:pt x="815288" y="990186"/>
                  </a:lnTo>
                  <a:lnTo>
                    <a:pt x="1202999" y="1377143"/>
                  </a:lnTo>
                  <a:lnTo>
                    <a:pt x="1282814" y="1297469"/>
                  </a:lnTo>
                  <a:lnTo>
                    <a:pt x="1202999" y="1297469"/>
                  </a:lnTo>
                  <a:lnTo>
                    <a:pt x="892258" y="990186"/>
                  </a:lnTo>
                  <a:lnTo>
                    <a:pt x="983479" y="899135"/>
                  </a:lnTo>
                  <a:lnTo>
                    <a:pt x="1063897" y="899135"/>
                  </a:lnTo>
                  <a:lnTo>
                    <a:pt x="1046662" y="882057"/>
                  </a:lnTo>
                  <a:lnTo>
                    <a:pt x="920783" y="882057"/>
                  </a:lnTo>
                  <a:lnTo>
                    <a:pt x="869477" y="830847"/>
                  </a:lnTo>
                  <a:close/>
                </a:path>
                <a:path w="1374140" h="1377314">
                  <a:moveTo>
                    <a:pt x="1063897" y="899135"/>
                  </a:moveTo>
                  <a:lnTo>
                    <a:pt x="983479" y="899135"/>
                  </a:lnTo>
                  <a:lnTo>
                    <a:pt x="1291360" y="1209273"/>
                  </a:lnTo>
                  <a:lnTo>
                    <a:pt x="1202999" y="1297469"/>
                  </a:lnTo>
                  <a:lnTo>
                    <a:pt x="1282814" y="1297469"/>
                  </a:lnTo>
                  <a:lnTo>
                    <a:pt x="1374025" y="1206419"/>
                  </a:lnTo>
                  <a:lnTo>
                    <a:pt x="1063897" y="899135"/>
                  </a:lnTo>
                  <a:close/>
                </a:path>
                <a:path w="1374140" h="1377314">
                  <a:moveTo>
                    <a:pt x="476071" y="0"/>
                  </a:moveTo>
                  <a:lnTo>
                    <a:pt x="427504" y="2460"/>
                  </a:lnTo>
                  <a:lnTo>
                    <a:pt x="380315" y="9680"/>
                  </a:lnTo>
                  <a:lnTo>
                    <a:pt x="334746" y="21419"/>
                  </a:lnTo>
                  <a:lnTo>
                    <a:pt x="291039" y="37434"/>
                  </a:lnTo>
                  <a:lnTo>
                    <a:pt x="249438" y="57483"/>
                  </a:lnTo>
                  <a:lnTo>
                    <a:pt x="210183" y="81325"/>
                  </a:lnTo>
                  <a:lnTo>
                    <a:pt x="173518" y="108718"/>
                  </a:lnTo>
                  <a:lnTo>
                    <a:pt x="139684" y="139421"/>
                  </a:lnTo>
                  <a:lnTo>
                    <a:pt x="108923" y="173190"/>
                  </a:lnTo>
                  <a:lnTo>
                    <a:pt x="81478" y="209786"/>
                  </a:lnTo>
                  <a:lnTo>
                    <a:pt x="57591" y="248966"/>
                  </a:lnTo>
                  <a:lnTo>
                    <a:pt x="37504" y="290487"/>
                  </a:lnTo>
                  <a:lnTo>
                    <a:pt x="21459" y="334109"/>
                  </a:lnTo>
                  <a:lnTo>
                    <a:pt x="9699" y="379590"/>
                  </a:lnTo>
                  <a:lnTo>
                    <a:pt x="2465" y="426688"/>
                  </a:lnTo>
                  <a:lnTo>
                    <a:pt x="0" y="475160"/>
                  </a:lnTo>
                  <a:lnTo>
                    <a:pt x="2465" y="523637"/>
                  </a:lnTo>
                  <a:lnTo>
                    <a:pt x="9699" y="570739"/>
                  </a:lnTo>
                  <a:lnTo>
                    <a:pt x="21459" y="616223"/>
                  </a:lnTo>
                  <a:lnTo>
                    <a:pt x="37504" y="659847"/>
                  </a:lnTo>
                  <a:lnTo>
                    <a:pt x="57591" y="701371"/>
                  </a:lnTo>
                  <a:lnTo>
                    <a:pt x="81478" y="740553"/>
                  </a:lnTo>
                  <a:lnTo>
                    <a:pt x="108923" y="777150"/>
                  </a:lnTo>
                  <a:lnTo>
                    <a:pt x="139684" y="810921"/>
                  </a:lnTo>
                  <a:lnTo>
                    <a:pt x="173518" y="841624"/>
                  </a:lnTo>
                  <a:lnTo>
                    <a:pt x="210183" y="869018"/>
                  </a:lnTo>
                  <a:lnTo>
                    <a:pt x="249438" y="892861"/>
                  </a:lnTo>
                  <a:lnTo>
                    <a:pt x="291039" y="912911"/>
                  </a:lnTo>
                  <a:lnTo>
                    <a:pt x="334746" y="928926"/>
                  </a:lnTo>
                  <a:lnTo>
                    <a:pt x="380315" y="940664"/>
                  </a:lnTo>
                  <a:lnTo>
                    <a:pt x="427504" y="947885"/>
                  </a:lnTo>
                  <a:lnTo>
                    <a:pt x="476071" y="950345"/>
                  </a:lnTo>
                  <a:lnTo>
                    <a:pt x="526808" y="947608"/>
                  </a:lnTo>
                  <a:lnTo>
                    <a:pt x="576200" y="939594"/>
                  </a:lnTo>
                  <a:lnTo>
                    <a:pt x="623947" y="926604"/>
                  </a:lnTo>
                  <a:lnTo>
                    <a:pt x="669749" y="908936"/>
                  </a:lnTo>
                  <a:lnTo>
                    <a:pt x="694748" y="896281"/>
                  </a:lnTo>
                  <a:lnTo>
                    <a:pt x="473212" y="896281"/>
                  </a:lnTo>
                  <a:lnTo>
                    <a:pt x="424443" y="893460"/>
                  </a:lnTo>
                  <a:lnTo>
                    <a:pt x="377300" y="885207"/>
                  </a:lnTo>
                  <a:lnTo>
                    <a:pt x="332101" y="871840"/>
                  </a:lnTo>
                  <a:lnTo>
                    <a:pt x="289164" y="853677"/>
                  </a:lnTo>
                  <a:lnTo>
                    <a:pt x="248807" y="831034"/>
                  </a:lnTo>
                  <a:lnTo>
                    <a:pt x="211348" y="804228"/>
                  </a:lnTo>
                  <a:lnTo>
                    <a:pt x="177105" y="773578"/>
                  </a:lnTo>
                  <a:lnTo>
                    <a:pt x="146397" y="739400"/>
                  </a:lnTo>
                  <a:lnTo>
                    <a:pt x="119540" y="702011"/>
                  </a:lnTo>
                  <a:lnTo>
                    <a:pt x="96853" y="661729"/>
                  </a:lnTo>
                  <a:lnTo>
                    <a:pt x="78654" y="618872"/>
                  </a:lnTo>
                  <a:lnTo>
                    <a:pt x="65261" y="573755"/>
                  </a:lnTo>
                  <a:lnTo>
                    <a:pt x="56992" y="526697"/>
                  </a:lnTo>
                  <a:lnTo>
                    <a:pt x="54165" y="478015"/>
                  </a:lnTo>
                  <a:lnTo>
                    <a:pt x="56992" y="429332"/>
                  </a:lnTo>
                  <a:lnTo>
                    <a:pt x="65261" y="382274"/>
                  </a:lnTo>
                  <a:lnTo>
                    <a:pt x="78654" y="337158"/>
                  </a:lnTo>
                  <a:lnTo>
                    <a:pt x="96853" y="294300"/>
                  </a:lnTo>
                  <a:lnTo>
                    <a:pt x="119540" y="254018"/>
                  </a:lnTo>
                  <a:lnTo>
                    <a:pt x="146397" y="216629"/>
                  </a:lnTo>
                  <a:lnTo>
                    <a:pt x="177105" y="182451"/>
                  </a:lnTo>
                  <a:lnTo>
                    <a:pt x="211348" y="151801"/>
                  </a:lnTo>
                  <a:lnTo>
                    <a:pt x="248807" y="124996"/>
                  </a:lnTo>
                  <a:lnTo>
                    <a:pt x="289045" y="102419"/>
                  </a:lnTo>
                  <a:lnTo>
                    <a:pt x="332101" y="84189"/>
                  </a:lnTo>
                  <a:lnTo>
                    <a:pt x="377300" y="70823"/>
                  </a:lnTo>
                  <a:lnTo>
                    <a:pt x="424443" y="62570"/>
                  </a:lnTo>
                  <a:lnTo>
                    <a:pt x="473212" y="59748"/>
                  </a:lnTo>
                  <a:lnTo>
                    <a:pt x="1351220" y="59748"/>
                  </a:lnTo>
                  <a:lnTo>
                    <a:pt x="1351220" y="45525"/>
                  </a:lnTo>
                  <a:lnTo>
                    <a:pt x="675622" y="45525"/>
                  </a:lnTo>
                  <a:lnTo>
                    <a:pt x="629211" y="26400"/>
                  </a:lnTo>
                  <a:lnTo>
                    <a:pt x="580127" y="12085"/>
                  </a:lnTo>
                  <a:lnTo>
                    <a:pt x="528902" y="3109"/>
                  </a:lnTo>
                  <a:lnTo>
                    <a:pt x="476071" y="0"/>
                  </a:lnTo>
                  <a:close/>
                </a:path>
                <a:path w="1374140" h="1377314">
                  <a:moveTo>
                    <a:pt x="1351220" y="59748"/>
                  </a:moveTo>
                  <a:lnTo>
                    <a:pt x="473212" y="59748"/>
                  </a:lnTo>
                  <a:lnTo>
                    <a:pt x="521985" y="62570"/>
                  </a:lnTo>
                  <a:lnTo>
                    <a:pt x="569131" y="70823"/>
                  </a:lnTo>
                  <a:lnTo>
                    <a:pt x="614331" y="84189"/>
                  </a:lnTo>
                  <a:lnTo>
                    <a:pt x="657388" y="102419"/>
                  </a:lnTo>
                  <a:lnTo>
                    <a:pt x="697626" y="124996"/>
                  </a:lnTo>
                  <a:lnTo>
                    <a:pt x="735085" y="151801"/>
                  </a:lnTo>
                  <a:lnTo>
                    <a:pt x="769326" y="182451"/>
                  </a:lnTo>
                  <a:lnTo>
                    <a:pt x="800034" y="216629"/>
                  </a:lnTo>
                  <a:lnTo>
                    <a:pt x="826889" y="254018"/>
                  </a:lnTo>
                  <a:lnTo>
                    <a:pt x="849575" y="294300"/>
                  </a:lnTo>
                  <a:lnTo>
                    <a:pt x="867772" y="337158"/>
                  </a:lnTo>
                  <a:lnTo>
                    <a:pt x="881164" y="382274"/>
                  </a:lnTo>
                  <a:lnTo>
                    <a:pt x="889432" y="429332"/>
                  </a:lnTo>
                  <a:lnTo>
                    <a:pt x="892258" y="478015"/>
                  </a:lnTo>
                  <a:lnTo>
                    <a:pt x="889472" y="526697"/>
                  </a:lnTo>
                  <a:lnTo>
                    <a:pt x="881314" y="573755"/>
                  </a:lnTo>
                  <a:lnTo>
                    <a:pt x="868082" y="618872"/>
                  </a:lnTo>
                  <a:lnTo>
                    <a:pt x="850075" y="661729"/>
                  </a:lnTo>
                  <a:lnTo>
                    <a:pt x="827593" y="702011"/>
                  </a:lnTo>
                  <a:lnTo>
                    <a:pt x="800934" y="739400"/>
                  </a:lnTo>
                  <a:lnTo>
                    <a:pt x="770399" y="773578"/>
                  </a:lnTo>
                  <a:lnTo>
                    <a:pt x="736285" y="804228"/>
                  </a:lnTo>
                  <a:lnTo>
                    <a:pt x="698892" y="831034"/>
                  </a:lnTo>
                  <a:lnTo>
                    <a:pt x="658520" y="853677"/>
                  </a:lnTo>
                  <a:lnTo>
                    <a:pt x="615466" y="871840"/>
                  </a:lnTo>
                  <a:lnTo>
                    <a:pt x="570031" y="885207"/>
                  </a:lnTo>
                  <a:lnTo>
                    <a:pt x="522513" y="893460"/>
                  </a:lnTo>
                  <a:lnTo>
                    <a:pt x="473212" y="896281"/>
                  </a:lnTo>
                  <a:lnTo>
                    <a:pt x="694748" y="896281"/>
                  </a:lnTo>
                  <a:lnTo>
                    <a:pt x="713305" y="886887"/>
                  </a:lnTo>
                  <a:lnTo>
                    <a:pt x="754317" y="860758"/>
                  </a:lnTo>
                  <a:lnTo>
                    <a:pt x="792483" y="830847"/>
                  </a:lnTo>
                  <a:lnTo>
                    <a:pt x="869477" y="830847"/>
                  </a:lnTo>
                  <a:lnTo>
                    <a:pt x="829562" y="791007"/>
                  </a:lnTo>
                  <a:lnTo>
                    <a:pt x="861667" y="750073"/>
                  </a:lnTo>
                  <a:lnTo>
                    <a:pt x="889396" y="706003"/>
                  </a:lnTo>
                  <a:lnTo>
                    <a:pt x="912476" y="659065"/>
                  </a:lnTo>
                  <a:lnTo>
                    <a:pt x="930631" y="609531"/>
                  </a:lnTo>
                  <a:lnTo>
                    <a:pt x="943588" y="557672"/>
                  </a:lnTo>
                  <a:lnTo>
                    <a:pt x="1351220" y="557672"/>
                  </a:lnTo>
                  <a:lnTo>
                    <a:pt x="1351220" y="500777"/>
                  </a:lnTo>
                  <a:lnTo>
                    <a:pt x="949283" y="500777"/>
                  </a:lnTo>
                  <a:lnTo>
                    <a:pt x="949283" y="475160"/>
                  </a:lnTo>
                  <a:lnTo>
                    <a:pt x="948215" y="443198"/>
                  </a:lnTo>
                  <a:lnTo>
                    <a:pt x="945009" y="411499"/>
                  </a:lnTo>
                  <a:lnTo>
                    <a:pt x="939662" y="380335"/>
                  </a:lnTo>
                  <a:lnTo>
                    <a:pt x="932173" y="349978"/>
                  </a:lnTo>
                  <a:lnTo>
                    <a:pt x="1351220" y="349978"/>
                  </a:lnTo>
                  <a:lnTo>
                    <a:pt x="1351220" y="293059"/>
                  </a:lnTo>
                  <a:lnTo>
                    <a:pt x="915064" y="293059"/>
                  </a:lnTo>
                  <a:lnTo>
                    <a:pt x="893900" y="248376"/>
                  </a:lnTo>
                  <a:lnTo>
                    <a:pt x="868222" y="206698"/>
                  </a:lnTo>
                  <a:lnTo>
                    <a:pt x="838305" y="168299"/>
                  </a:lnTo>
                  <a:lnTo>
                    <a:pt x="804420" y="133448"/>
                  </a:lnTo>
                  <a:lnTo>
                    <a:pt x="766842" y="102419"/>
                  </a:lnTo>
                  <a:lnTo>
                    <a:pt x="1351220" y="102419"/>
                  </a:lnTo>
                  <a:lnTo>
                    <a:pt x="1351220" y="59748"/>
                  </a:lnTo>
                  <a:close/>
                </a:path>
                <a:path w="1374140" h="1377314">
                  <a:moveTo>
                    <a:pt x="983479" y="819454"/>
                  </a:moveTo>
                  <a:lnTo>
                    <a:pt x="920783" y="882057"/>
                  </a:lnTo>
                  <a:lnTo>
                    <a:pt x="1046662" y="882057"/>
                  </a:lnTo>
                  <a:lnTo>
                    <a:pt x="983479" y="819454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23010" y="1826896"/>
              <a:ext cx="598805" cy="597535"/>
            </a:xfrm>
            <a:custGeom>
              <a:avLst/>
              <a:gdLst/>
              <a:ahLst/>
              <a:cxnLst/>
              <a:rect l="l" t="t" r="r" b="b"/>
              <a:pathLst>
                <a:path w="598804" h="597535">
                  <a:moveTo>
                    <a:pt x="299302" y="0"/>
                  </a:moveTo>
                  <a:lnTo>
                    <a:pt x="250746" y="3909"/>
                  </a:lnTo>
                  <a:lnTo>
                    <a:pt x="204687" y="15229"/>
                  </a:lnTo>
                  <a:lnTo>
                    <a:pt x="161741" y="33344"/>
                  </a:lnTo>
                  <a:lnTo>
                    <a:pt x="122524" y="57639"/>
                  </a:lnTo>
                  <a:lnTo>
                    <a:pt x="87651" y="87500"/>
                  </a:lnTo>
                  <a:lnTo>
                    <a:pt x="57739" y="122311"/>
                  </a:lnTo>
                  <a:lnTo>
                    <a:pt x="33401" y="161459"/>
                  </a:lnTo>
                  <a:lnTo>
                    <a:pt x="15255" y="204327"/>
                  </a:lnTo>
                  <a:lnTo>
                    <a:pt x="3916" y="250302"/>
                  </a:lnTo>
                  <a:lnTo>
                    <a:pt x="0" y="298768"/>
                  </a:lnTo>
                  <a:lnTo>
                    <a:pt x="3916" y="347234"/>
                  </a:lnTo>
                  <a:lnTo>
                    <a:pt x="15255" y="393209"/>
                  </a:lnTo>
                  <a:lnTo>
                    <a:pt x="33401" y="436077"/>
                  </a:lnTo>
                  <a:lnTo>
                    <a:pt x="57739" y="475224"/>
                  </a:lnTo>
                  <a:lnTo>
                    <a:pt x="87651" y="510036"/>
                  </a:lnTo>
                  <a:lnTo>
                    <a:pt x="122524" y="539896"/>
                  </a:lnTo>
                  <a:lnTo>
                    <a:pt x="161741" y="564192"/>
                  </a:lnTo>
                  <a:lnTo>
                    <a:pt x="204687" y="582307"/>
                  </a:lnTo>
                  <a:lnTo>
                    <a:pt x="250746" y="593626"/>
                  </a:lnTo>
                  <a:lnTo>
                    <a:pt x="299302" y="597536"/>
                  </a:lnTo>
                  <a:lnTo>
                    <a:pt x="347864" y="593626"/>
                  </a:lnTo>
                  <a:lnTo>
                    <a:pt x="393928" y="582307"/>
                  </a:lnTo>
                  <a:lnTo>
                    <a:pt x="436878" y="564192"/>
                  </a:lnTo>
                  <a:lnTo>
                    <a:pt x="476098" y="539896"/>
                  </a:lnTo>
                  <a:lnTo>
                    <a:pt x="510973" y="510036"/>
                  </a:lnTo>
                  <a:lnTo>
                    <a:pt x="540887" y="475224"/>
                  </a:lnTo>
                  <a:lnTo>
                    <a:pt x="547995" y="463791"/>
                  </a:lnTo>
                  <a:lnTo>
                    <a:pt x="228051" y="463791"/>
                  </a:lnTo>
                  <a:lnTo>
                    <a:pt x="99751" y="332900"/>
                  </a:lnTo>
                  <a:lnTo>
                    <a:pt x="139666" y="293083"/>
                  </a:lnTo>
                  <a:lnTo>
                    <a:pt x="316411" y="293083"/>
                  </a:lnTo>
                  <a:lnTo>
                    <a:pt x="456102" y="153653"/>
                  </a:lnTo>
                  <a:lnTo>
                    <a:pt x="560373" y="153653"/>
                  </a:lnTo>
                  <a:lnTo>
                    <a:pt x="540887" y="122311"/>
                  </a:lnTo>
                  <a:lnTo>
                    <a:pt x="510973" y="87500"/>
                  </a:lnTo>
                  <a:lnTo>
                    <a:pt x="476098" y="57639"/>
                  </a:lnTo>
                  <a:lnTo>
                    <a:pt x="436878" y="33344"/>
                  </a:lnTo>
                  <a:lnTo>
                    <a:pt x="393928" y="15229"/>
                  </a:lnTo>
                  <a:lnTo>
                    <a:pt x="347864" y="3909"/>
                  </a:lnTo>
                  <a:lnTo>
                    <a:pt x="299302" y="0"/>
                  </a:lnTo>
                  <a:close/>
                </a:path>
                <a:path w="598804" h="597535">
                  <a:moveTo>
                    <a:pt x="560373" y="153653"/>
                  </a:moveTo>
                  <a:lnTo>
                    <a:pt x="456102" y="153653"/>
                  </a:lnTo>
                  <a:lnTo>
                    <a:pt x="496017" y="193494"/>
                  </a:lnTo>
                  <a:lnTo>
                    <a:pt x="228051" y="463791"/>
                  </a:lnTo>
                  <a:lnTo>
                    <a:pt x="547995" y="463791"/>
                  </a:lnTo>
                  <a:lnTo>
                    <a:pt x="565225" y="436077"/>
                  </a:lnTo>
                  <a:lnTo>
                    <a:pt x="583372" y="393209"/>
                  </a:lnTo>
                  <a:lnTo>
                    <a:pt x="594711" y="347234"/>
                  </a:lnTo>
                  <a:lnTo>
                    <a:pt x="598628" y="298768"/>
                  </a:lnTo>
                  <a:lnTo>
                    <a:pt x="594711" y="250302"/>
                  </a:lnTo>
                  <a:lnTo>
                    <a:pt x="583372" y="204327"/>
                  </a:lnTo>
                  <a:lnTo>
                    <a:pt x="565225" y="161459"/>
                  </a:lnTo>
                  <a:lnTo>
                    <a:pt x="560373" y="153653"/>
                  </a:lnTo>
                  <a:close/>
                </a:path>
                <a:path w="598804" h="597535">
                  <a:moveTo>
                    <a:pt x="316411" y="293083"/>
                  </a:moveTo>
                  <a:lnTo>
                    <a:pt x="139666" y="293083"/>
                  </a:lnTo>
                  <a:lnTo>
                    <a:pt x="225191" y="384134"/>
                  </a:lnTo>
                  <a:lnTo>
                    <a:pt x="316411" y="293083"/>
                  </a:lnTo>
                  <a:close/>
                </a:path>
              </a:pathLst>
            </a:custGeom>
            <a:solidFill>
              <a:srgbClr val="57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22762" y="1980550"/>
              <a:ext cx="399415" cy="310515"/>
            </a:xfrm>
            <a:custGeom>
              <a:avLst/>
              <a:gdLst/>
              <a:ahLst/>
              <a:cxnLst/>
              <a:rect l="l" t="t" r="r" b="b"/>
              <a:pathLst>
                <a:path w="399415" h="310514">
                  <a:moveTo>
                    <a:pt x="359186" y="0"/>
                  </a:moveTo>
                  <a:lnTo>
                    <a:pt x="128299" y="230480"/>
                  </a:lnTo>
                  <a:lnTo>
                    <a:pt x="42774" y="139430"/>
                  </a:lnTo>
                  <a:lnTo>
                    <a:pt x="0" y="179246"/>
                  </a:lnTo>
                  <a:lnTo>
                    <a:pt x="128299" y="310137"/>
                  </a:lnTo>
                  <a:lnTo>
                    <a:pt x="399101" y="39840"/>
                  </a:lnTo>
                  <a:lnTo>
                    <a:pt x="359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8305" y="266382"/>
            <a:ext cx="11504930" cy="681990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571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0"/>
              </a:spcBef>
            </a:pPr>
            <a:r>
              <a:rPr sz="3600" dirty="0">
                <a:solidFill>
                  <a:srgbClr val="182F61"/>
                </a:solidFill>
              </a:rPr>
              <a:t>Fraudulent</a:t>
            </a:r>
            <a:r>
              <a:rPr sz="3600" spc="-75" dirty="0">
                <a:solidFill>
                  <a:srgbClr val="182F61"/>
                </a:solidFill>
              </a:rPr>
              <a:t> </a:t>
            </a:r>
            <a:r>
              <a:rPr sz="3600" dirty="0">
                <a:solidFill>
                  <a:srgbClr val="182F61"/>
                </a:solidFill>
              </a:rPr>
              <a:t>business</a:t>
            </a:r>
            <a:r>
              <a:rPr sz="3600" spc="-70" dirty="0">
                <a:solidFill>
                  <a:srgbClr val="182F61"/>
                </a:solidFill>
              </a:rPr>
              <a:t> </a:t>
            </a:r>
            <a:r>
              <a:rPr sz="3600" spc="-10" dirty="0">
                <a:solidFill>
                  <a:srgbClr val="182F61"/>
                </a:solidFill>
              </a:rPr>
              <a:t>accounts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58305" y="1040257"/>
            <a:ext cx="5734685" cy="5141595"/>
          </a:xfrm>
          <a:custGeom>
            <a:avLst/>
            <a:gdLst/>
            <a:ahLst/>
            <a:cxnLst/>
            <a:rect l="l" t="t" r="r" b="b"/>
            <a:pathLst>
              <a:path w="5734685" h="5141595">
                <a:moveTo>
                  <a:pt x="5734558" y="0"/>
                </a:moveTo>
                <a:lnTo>
                  <a:pt x="0" y="0"/>
                </a:lnTo>
                <a:lnTo>
                  <a:pt x="0" y="5141468"/>
                </a:lnTo>
                <a:lnTo>
                  <a:pt x="5734558" y="5141468"/>
                </a:lnTo>
                <a:lnTo>
                  <a:pt x="5734558" y="0"/>
                </a:lnTo>
                <a:close/>
              </a:path>
            </a:pathLst>
          </a:custGeom>
          <a:solidFill>
            <a:srgbClr val="18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7210" y="1207769"/>
            <a:ext cx="5568315" cy="4443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What’s</a:t>
            </a:r>
            <a:r>
              <a:rPr sz="16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happening?</a:t>
            </a:r>
            <a:endParaRPr sz="1600">
              <a:latin typeface="Century Gothic"/>
              <a:cs typeface="Century Gothic"/>
            </a:endParaRPr>
          </a:p>
          <a:p>
            <a:pPr marL="182880" marR="85725" indent="-170815">
              <a:lnSpc>
                <a:spcPct val="100000"/>
              </a:lnSpc>
              <a:spcBef>
                <a:spcPts val="1190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Fraudsters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their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money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mules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open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fraudulent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business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accounts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cash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stolen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checks,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including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Treasury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checks,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made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payable</a:t>
            </a:r>
            <a:r>
              <a:rPr sz="1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business</a:t>
            </a:r>
            <a:endParaRPr sz="1600">
              <a:latin typeface="Century Gothic"/>
              <a:cs typeface="Century Gothic"/>
            </a:endParaRPr>
          </a:p>
          <a:p>
            <a:pPr marL="182880" marR="106045" indent="-170815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Account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opened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name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business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listed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as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payee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stolen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check</a:t>
            </a:r>
            <a:endParaRPr sz="1600">
              <a:latin typeface="Century Gothic"/>
              <a:cs typeface="Century Gothic"/>
            </a:endParaRPr>
          </a:p>
          <a:p>
            <a:pPr marL="182880" marR="151765" indent="-170815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Fraudsters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file</a:t>
            </a:r>
            <a:r>
              <a:rPr sz="16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fraudulent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articles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incorporation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secretary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state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provide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document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credit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union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account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opening</a:t>
            </a:r>
            <a:endParaRPr sz="1600">
              <a:latin typeface="Century Gothic"/>
              <a:cs typeface="Century Gothic"/>
            </a:endParaRPr>
          </a:p>
          <a:p>
            <a:pPr marL="182880" marR="5080" indent="-170815">
              <a:lnSpc>
                <a:spcPct val="100000"/>
              </a:lnSpc>
              <a:spcBef>
                <a:spcPts val="1200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Credit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unions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receive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breach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presentment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warranty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claim</a:t>
            </a:r>
            <a:r>
              <a:rPr sz="1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drawee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institutions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claiming</a:t>
            </a:r>
            <a:r>
              <a:rPr sz="1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credit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unions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accepted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check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containing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forged endorsement</a:t>
            </a:r>
            <a:endParaRPr sz="1600">
              <a:latin typeface="Century Gothic"/>
              <a:cs typeface="Century Gothic"/>
            </a:endParaRPr>
          </a:p>
          <a:p>
            <a:pPr marL="182880" marR="185420" indent="-170815">
              <a:lnSpc>
                <a:spcPct val="100000"/>
              </a:lnSpc>
              <a:spcBef>
                <a:spcPts val="1205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Treasury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checks,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credit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unions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receive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notice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reclamation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forged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endorsement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9123" y="1040257"/>
            <a:ext cx="5547995" cy="5141595"/>
          </a:xfrm>
          <a:custGeom>
            <a:avLst/>
            <a:gdLst/>
            <a:ahLst/>
            <a:cxnLst/>
            <a:rect l="l" t="t" r="r" b="b"/>
            <a:pathLst>
              <a:path w="5547995" h="5141595">
                <a:moveTo>
                  <a:pt x="5547868" y="0"/>
                </a:moveTo>
                <a:lnTo>
                  <a:pt x="0" y="0"/>
                </a:lnTo>
                <a:lnTo>
                  <a:pt x="0" y="5141468"/>
                </a:lnTo>
                <a:lnTo>
                  <a:pt x="5547868" y="5141468"/>
                </a:lnTo>
                <a:lnTo>
                  <a:pt x="55478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78626" y="1094384"/>
            <a:ext cx="5263515" cy="327660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600" b="1" dirty="0">
                <a:solidFill>
                  <a:srgbClr val="182F61"/>
                </a:solidFill>
                <a:latin typeface="Century Gothic"/>
                <a:cs typeface="Century Gothic"/>
              </a:rPr>
              <a:t>Red</a:t>
            </a:r>
            <a:r>
              <a:rPr sz="1600" b="1" spc="-30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182F61"/>
                </a:solidFill>
                <a:latin typeface="Century Gothic"/>
                <a:cs typeface="Century Gothic"/>
              </a:rPr>
              <a:t>flags</a:t>
            </a:r>
            <a:endParaRPr sz="16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89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Articles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incorporation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dated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just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days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before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endParaRPr sz="1600">
              <a:latin typeface="Century Gothic"/>
              <a:cs typeface="Century Gothic"/>
            </a:endParaRPr>
          </a:p>
          <a:p>
            <a:pPr marL="182880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fraudulent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business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opened</a:t>
            </a:r>
            <a:endParaRPr sz="1600">
              <a:latin typeface="Century Gothic"/>
              <a:cs typeface="Century Gothic"/>
            </a:endParaRPr>
          </a:p>
          <a:p>
            <a:pPr marL="182880" marR="95885" indent="-17081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Stolen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are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dated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3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8weeks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before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the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date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filing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stamp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articles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incorporation</a:t>
            </a:r>
            <a:endParaRPr sz="1600">
              <a:latin typeface="Century Gothic"/>
              <a:cs typeface="Century Gothic"/>
            </a:endParaRPr>
          </a:p>
          <a:p>
            <a:pPr marL="182880" marR="5080" indent="-17081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Payee’s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address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bears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relationship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address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open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fraudulent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business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endParaRPr sz="1600">
              <a:latin typeface="Century Gothic"/>
              <a:cs typeface="Century Gothic"/>
            </a:endParaRPr>
          </a:p>
          <a:p>
            <a:pPr marL="182880" marR="260350" indent="-170815">
              <a:lnSpc>
                <a:spcPct val="100000"/>
              </a:lnSpc>
              <a:spcBef>
                <a:spcPts val="905"/>
              </a:spcBef>
              <a:buClr>
                <a:srgbClr val="5F8BFF"/>
              </a:buClr>
              <a:buFont typeface="Arial"/>
              <a:buChar char="•"/>
              <a:tabLst>
                <a:tab pos="18288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Business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name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listed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payee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may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not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exactly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match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name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fraudulent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business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966" y="6529831"/>
            <a:ext cx="23075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Proprietary</a:t>
            </a:r>
            <a:r>
              <a:rPr sz="800" spc="-3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and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confidential.</a:t>
            </a:r>
            <a:r>
              <a:rPr sz="800" spc="-2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Do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82F60"/>
                </a:solidFill>
                <a:latin typeface="Century Gothic"/>
                <a:cs typeface="Century Gothic"/>
              </a:rPr>
              <a:t>not</a:t>
            </a:r>
            <a:r>
              <a:rPr sz="800" spc="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82F60"/>
                </a:solidFill>
                <a:latin typeface="Century Gothic"/>
                <a:cs typeface="Century Gothic"/>
              </a:rPr>
              <a:t>distribute.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7561" y="553558"/>
            <a:ext cx="444500" cy="441959"/>
            <a:chOff x="707561" y="553558"/>
            <a:chExt cx="444500" cy="441959"/>
          </a:xfrm>
        </p:grpSpPr>
        <p:sp>
          <p:nvSpPr>
            <p:cNvPr id="4" name="object 4"/>
            <p:cNvSpPr/>
            <p:nvPr/>
          </p:nvSpPr>
          <p:spPr>
            <a:xfrm>
              <a:off x="707561" y="553558"/>
              <a:ext cx="335280" cy="92710"/>
            </a:xfrm>
            <a:custGeom>
              <a:avLst/>
              <a:gdLst/>
              <a:ahLst/>
              <a:cxnLst/>
              <a:rect l="l" t="t" r="r" b="b"/>
              <a:pathLst>
                <a:path w="335280" h="92709">
                  <a:moveTo>
                    <a:pt x="335041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335041" y="92361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0858" y="553558"/>
              <a:ext cx="81280" cy="92710"/>
            </a:xfrm>
            <a:custGeom>
              <a:avLst/>
              <a:gdLst/>
              <a:ahLst/>
              <a:cxnLst/>
              <a:rect l="l" t="t" r="r" b="b"/>
              <a:pathLst>
                <a:path w="81280" h="92709">
                  <a:moveTo>
                    <a:pt x="80732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80732" y="92361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561" y="670415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6089" y="670415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561" y="786871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320" y="786871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7561" y="903316"/>
              <a:ext cx="81280" cy="92075"/>
            </a:xfrm>
            <a:custGeom>
              <a:avLst/>
              <a:gdLst/>
              <a:ahLst/>
              <a:cxnLst/>
              <a:rect l="l" t="t" r="r" b="b"/>
              <a:pathLst>
                <a:path w="81279" h="92075">
                  <a:moveTo>
                    <a:pt x="8073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80732" y="91959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6550" y="903327"/>
              <a:ext cx="335280" cy="92075"/>
            </a:xfrm>
            <a:custGeom>
              <a:avLst/>
              <a:gdLst/>
              <a:ahLst/>
              <a:cxnLst/>
              <a:rect l="l" t="t" r="r" b="b"/>
              <a:pathLst>
                <a:path w="335280" h="92075">
                  <a:moveTo>
                    <a:pt x="335041" y="0"/>
                  </a:moveTo>
                  <a:lnTo>
                    <a:pt x="0" y="0"/>
                  </a:lnTo>
                  <a:lnTo>
                    <a:pt x="0" y="91949"/>
                  </a:lnTo>
                  <a:lnTo>
                    <a:pt x="335041" y="91949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37680" y="642305"/>
            <a:ext cx="1485265" cy="339725"/>
            <a:chOff x="1337680" y="642305"/>
            <a:chExt cx="1485265" cy="339725"/>
          </a:xfrm>
        </p:grpSpPr>
        <p:sp>
          <p:nvSpPr>
            <p:cNvPr id="13" name="object 13"/>
            <p:cNvSpPr/>
            <p:nvPr/>
          </p:nvSpPr>
          <p:spPr>
            <a:xfrm>
              <a:off x="1337680" y="646321"/>
              <a:ext cx="191770" cy="257175"/>
            </a:xfrm>
            <a:custGeom>
              <a:avLst/>
              <a:gdLst/>
              <a:ahLst/>
              <a:cxnLst/>
              <a:rect l="l" t="t" r="r" b="b"/>
              <a:pathLst>
                <a:path w="191769" h="257175">
                  <a:moveTo>
                    <a:pt x="191740" y="0"/>
                  </a:moveTo>
                  <a:lnTo>
                    <a:pt x="0" y="0"/>
                  </a:lnTo>
                  <a:lnTo>
                    <a:pt x="0" y="40558"/>
                  </a:lnTo>
                  <a:lnTo>
                    <a:pt x="74677" y="40558"/>
                  </a:lnTo>
                  <a:lnTo>
                    <a:pt x="74677" y="256603"/>
                  </a:lnTo>
                  <a:lnTo>
                    <a:pt x="117062" y="256603"/>
                  </a:lnTo>
                  <a:lnTo>
                    <a:pt x="117062" y="40558"/>
                  </a:lnTo>
                  <a:lnTo>
                    <a:pt x="191740" y="40558"/>
                  </a:lnTo>
                  <a:lnTo>
                    <a:pt x="191740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733" y="720210"/>
              <a:ext cx="103338" cy="1831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4153" y="722218"/>
              <a:ext cx="160254" cy="1843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39839" y="642305"/>
              <a:ext cx="177800" cy="266065"/>
            </a:xfrm>
            <a:custGeom>
              <a:avLst/>
              <a:gdLst/>
              <a:ahLst/>
              <a:cxnLst/>
              <a:rect l="l" t="t" r="r" b="b"/>
              <a:pathLst>
                <a:path w="177800" h="266065">
                  <a:moveTo>
                    <a:pt x="92439" y="0"/>
                  </a:moveTo>
                  <a:lnTo>
                    <a:pt x="59288" y="4969"/>
                  </a:lnTo>
                  <a:lnTo>
                    <a:pt x="32797" y="19275"/>
                  </a:lnTo>
                  <a:lnTo>
                    <a:pt x="15238" y="42014"/>
                  </a:lnTo>
                  <a:lnTo>
                    <a:pt x="8880" y="72282"/>
                  </a:lnTo>
                  <a:lnTo>
                    <a:pt x="12671" y="96226"/>
                  </a:lnTo>
                  <a:lnTo>
                    <a:pt x="24068" y="115953"/>
                  </a:lnTo>
                  <a:lnTo>
                    <a:pt x="43110" y="131916"/>
                  </a:lnTo>
                  <a:lnTo>
                    <a:pt x="69833" y="144565"/>
                  </a:lnTo>
                  <a:lnTo>
                    <a:pt x="98090" y="154604"/>
                  </a:lnTo>
                  <a:lnTo>
                    <a:pt x="114218" y="161876"/>
                  </a:lnTo>
                  <a:lnTo>
                    <a:pt x="125690" y="170617"/>
                  </a:lnTo>
                  <a:lnTo>
                    <a:pt x="132546" y="181089"/>
                  </a:lnTo>
                  <a:lnTo>
                    <a:pt x="134823" y="193557"/>
                  </a:lnTo>
                  <a:lnTo>
                    <a:pt x="131676" y="206645"/>
                  </a:lnTo>
                  <a:lnTo>
                    <a:pt x="122966" y="216647"/>
                  </a:lnTo>
                  <a:lnTo>
                    <a:pt x="109790" y="223034"/>
                  </a:lnTo>
                  <a:lnTo>
                    <a:pt x="93246" y="225281"/>
                  </a:lnTo>
                  <a:lnTo>
                    <a:pt x="75226" y="223016"/>
                  </a:lnTo>
                  <a:lnTo>
                    <a:pt x="58985" y="216496"/>
                  </a:lnTo>
                  <a:lnTo>
                    <a:pt x="44939" y="206137"/>
                  </a:lnTo>
                  <a:lnTo>
                    <a:pt x="33504" y="192352"/>
                  </a:lnTo>
                  <a:lnTo>
                    <a:pt x="0" y="219257"/>
                  </a:lnTo>
                  <a:lnTo>
                    <a:pt x="15112" y="237993"/>
                  </a:lnTo>
                  <a:lnTo>
                    <a:pt x="36127" y="252588"/>
                  </a:lnTo>
                  <a:lnTo>
                    <a:pt x="61987" y="262062"/>
                  </a:lnTo>
                  <a:lnTo>
                    <a:pt x="91631" y="265438"/>
                  </a:lnTo>
                  <a:lnTo>
                    <a:pt x="126353" y="260155"/>
                  </a:lnTo>
                  <a:lnTo>
                    <a:pt x="153543" y="245159"/>
                  </a:lnTo>
                  <a:lnTo>
                    <a:pt x="171273" y="221729"/>
                  </a:lnTo>
                  <a:lnTo>
                    <a:pt x="177612" y="191147"/>
                  </a:lnTo>
                  <a:lnTo>
                    <a:pt x="173657" y="165296"/>
                  </a:lnTo>
                  <a:lnTo>
                    <a:pt x="161717" y="144565"/>
                  </a:lnTo>
                  <a:lnTo>
                    <a:pt x="142588" y="128352"/>
                  </a:lnTo>
                  <a:lnTo>
                    <a:pt x="117062" y="116053"/>
                  </a:lnTo>
                  <a:lnTo>
                    <a:pt x="90824" y="106416"/>
                  </a:lnTo>
                  <a:lnTo>
                    <a:pt x="73466" y="99231"/>
                  </a:lnTo>
                  <a:lnTo>
                    <a:pt x="61256" y="91407"/>
                  </a:lnTo>
                  <a:lnTo>
                    <a:pt x="54040" y="81851"/>
                  </a:lnTo>
                  <a:lnTo>
                    <a:pt x="51669" y="69471"/>
                  </a:lnTo>
                  <a:lnTo>
                    <a:pt x="54910" y="57035"/>
                  </a:lnTo>
                  <a:lnTo>
                    <a:pt x="63678" y="47686"/>
                  </a:lnTo>
                  <a:lnTo>
                    <a:pt x="76532" y="41801"/>
                  </a:lnTo>
                  <a:lnTo>
                    <a:pt x="92035" y="39755"/>
                  </a:lnTo>
                  <a:lnTo>
                    <a:pt x="106195" y="41311"/>
                  </a:lnTo>
                  <a:lnTo>
                    <a:pt x="119030" y="45879"/>
                  </a:lnTo>
                  <a:lnTo>
                    <a:pt x="130579" y="53308"/>
                  </a:lnTo>
                  <a:lnTo>
                    <a:pt x="140878" y="63448"/>
                  </a:lnTo>
                  <a:lnTo>
                    <a:pt x="170346" y="34936"/>
                  </a:lnTo>
                  <a:lnTo>
                    <a:pt x="154653" y="20160"/>
                  </a:lnTo>
                  <a:lnTo>
                    <a:pt x="136236" y="9185"/>
                  </a:lnTo>
                  <a:lnTo>
                    <a:pt x="115397" y="2352"/>
                  </a:lnTo>
                  <a:lnTo>
                    <a:pt x="92439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4073" y="718604"/>
              <a:ext cx="185281" cy="18793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88412" y="718616"/>
              <a:ext cx="394970" cy="263525"/>
            </a:xfrm>
            <a:custGeom>
              <a:avLst/>
              <a:gdLst/>
              <a:ahLst/>
              <a:cxnLst/>
              <a:rect l="l" t="t" r="r" b="b"/>
              <a:pathLst>
                <a:path w="394969" h="263525">
                  <a:moveTo>
                    <a:pt x="184873" y="3606"/>
                  </a:moveTo>
                  <a:lnTo>
                    <a:pt x="148551" y="3606"/>
                  </a:lnTo>
                  <a:lnTo>
                    <a:pt x="148551" y="91147"/>
                  </a:lnTo>
                  <a:lnTo>
                    <a:pt x="144411" y="113360"/>
                  </a:lnTo>
                  <a:lnTo>
                    <a:pt x="133007" y="130911"/>
                  </a:lnTo>
                  <a:lnTo>
                    <a:pt x="115849" y="142430"/>
                  </a:lnTo>
                  <a:lnTo>
                    <a:pt x="94462" y="146570"/>
                  </a:lnTo>
                  <a:lnTo>
                    <a:pt x="73063" y="142430"/>
                  </a:lnTo>
                  <a:lnTo>
                    <a:pt x="55905" y="130911"/>
                  </a:lnTo>
                  <a:lnTo>
                    <a:pt x="44500" y="113360"/>
                  </a:lnTo>
                  <a:lnTo>
                    <a:pt x="40436" y="91554"/>
                  </a:lnTo>
                  <a:lnTo>
                    <a:pt x="40360" y="91147"/>
                  </a:lnTo>
                  <a:lnTo>
                    <a:pt x="44450" y="68935"/>
                  </a:lnTo>
                  <a:lnTo>
                    <a:pt x="55753" y="51396"/>
                  </a:lnTo>
                  <a:lnTo>
                    <a:pt x="72898" y="39878"/>
                  </a:lnTo>
                  <a:lnTo>
                    <a:pt x="94462" y="35737"/>
                  </a:lnTo>
                  <a:lnTo>
                    <a:pt x="116027" y="39878"/>
                  </a:lnTo>
                  <a:lnTo>
                    <a:pt x="133159" y="51396"/>
                  </a:lnTo>
                  <a:lnTo>
                    <a:pt x="144462" y="68935"/>
                  </a:lnTo>
                  <a:lnTo>
                    <a:pt x="148551" y="91147"/>
                  </a:lnTo>
                  <a:lnTo>
                    <a:pt x="148551" y="3606"/>
                  </a:lnTo>
                  <a:lnTo>
                    <a:pt x="144919" y="3606"/>
                  </a:lnTo>
                  <a:lnTo>
                    <a:pt x="144919" y="27698"/>
                  </a:lnTo>
                  <a:lnTo>
                    <a:pt x="134759" y="16764"/>
                  </a:lnTo>
                  <a:lnTo>
                    <a:pt x="121145" y="7975"/>
                  </a:lnTo>
                  <a:lnTo>
                    <a:pt x="104889" y="2120"/>
                  </a:lnTo>
                  <a:lnTo>
                    <a:pt x="86791" y="0"/>
                  </a:lnTo>
                  <a:lnTo>
                    <a:pt x="52616" y="7124"/>
                  </a:lnTo>
                  <a:lnTo>
                    <a:pt x="25082" y="26644"/>
                  </a:lnTo>
                  <a:lnTo>
                    <a:pt x="6692" y="55727"/>
                  </a:lnTo>
                  <a:lnTo>
                    <a:pt x="76" y="91147"/>
                  </a:lnTo>
                  <a:lnTo>
                    <a:pt x="0" y="91554"/>
                  </a:lnTo>
                  <a:lnTo>
                    <a:pt x="6692" y="127609"/>
                  </a:lnTo>
                  <a:lnTo>
                    <a:pt x="25082" y="156806"/>
                  </a:lnTo>
                  <a:lnTo>
                    <a:pt x="52616" y="176377"/>
                  </a:lnTo>
                  <a:lnTo>
                    <a:pt x="86791" y="183515"/>
                  </a:lnTo>
                  <a:lnTo>
                    <a:pt x="104889" y="181381"/>
                  </a:lnTo>
                  <a:lnTo>
                    <a:pt x="121145" y="175475"/>
                  </a:lnTo>
                  <a:lnTo>
                    <a:pt x="134759" y="166573"/>
                  </a:lnTo>
                  <a:lnTo>
                    <a:pt x="144919" y="155397"/>
                  </a:lnTo>
                  <a:lnTo>
                    <a:pt x="144919" y="171869"/>
                  </a:lnTo>
                  <a:lnTo>
                    <a:pt x="140601" y="196062"/>
                  </a:lnTo>
                  <a:lnTo>
                    <a:pt x="128866" y="213664"/>
                  </a:lnTo>
                  <a:lnTo>
                    <a:pt x="111531" y="224434"/>
                  </a:lnTo>
                  <a:lnTo>
                    <a:pt x="90424" y="228079"/>
                  </a:lnTo>
                  <a:lnTo>
                    <a:pt x="72961" y="226250"/>
                  </a:lnTo>
                  <a:lnTo>
                    <a:pt x="57023" y="220992"/>
                  </a:lnTo>
                  <a:lnTo>
                    <a:pt x="42913" y="212763"/>
                  </a:lnTo>
                  <a:lnTo>
                    <a:pt x="30276" y="201574"/>
                  </a:lnTo>
                  <a:lnTo>
                    <a:pt x="6057" y="230085"/>
                  </a:lnTo>
                  <a:lnTo>
                    <a:pt x="21793" y="243763"/>
                  </a:lnTo>
                  <a:lnTo>
                    <a:pt x="41783" y="254279"/>
                  </a:lnTo>
                  <a:lnTo>
                    <a:pt x="65087" y="261035"/>
                  </a:lnTo>
                  <a:lnTo>
                    <a:pt x="90830" y="263410"/>
                  </a:lnTo>
                  <a:lnTo>
                    <a:pt x="128168" y="257975"/>
                  </a:lnTo>
                  <a:lnTo>
                    <a:pt x="157988" y="241274"/>
                  </a:lnTo>
                  <a:lnTo>
                    <a:pt x="167132" y="228079"/>
                  </a:lnTo>
                  <a:lnTo>
                    <a:pt x="177736" y="212763"/>
                  </a:lnTo>
                  <a:lnTo>
                    <a:pt x="184873" y="171869"/>
                  </a:lnTo>
                  <a:lnTo>
                    <a:pt x="184873" y="155397"/>
                  </a:lnTo>
                  <a:lnTo>
                    <a:pt x="184873" y="146570"/>
                  </a:lnTo>
                  <a:lnTo>
                    <a:pt x="184873" y="35737"/>
                  </a:lnTo>
                  <a:lnTo>
                    <a:pt x="184873" y="27698"/>
                  </a:lnTo>
                  <a:lnTo>
                    <a:pt x="184873" y="3606"/>
                  </a:lnTo>
                  <a:close/>
                </a:path>
                <a:path w="394969" h="263525">
                  <a:moveTo>
                    <a:pt x="394385" y="89547"/>
                  </a:moveTo>
                  <a:lnTo>
                    <a:pt x="391490" y="73482"/>
                  </a:lnTo>
                  <a:lnTo>
                    <a:pt x="387451" y="50990"/>
                  </a:lnTo>
                  <a:lnTo>
                    <a:pt x="375615" y="33324"/>
                  </a:lnTo>
                  <a:lnTo>
                    <a:pt x="368642" y="22936"/>
                  </a:lnTo>
                  <a:lnTo>
                    <a:pt x="354012" y="13906"/>
                  </a:lnTo>
                  <a:lnTo>
                    <a:pt x="354012" y="73482"/>
                  </a:lnTo>
                  <a:lnTo>
                    <a:pt x="253504" y="73482"/>
                  </a:lnTo>
                  <a:lnTo>
                    <a:pt x="288518" y="36042"/>
                  </a:lnTo>
                  <a:lnTo>
                    <a:pt x="305574" y="33324"/>
                  </a:lnTo>
                  <a:lnTo>
                    <a:pt x="322948" y="36042"/>
                  </a:lnTo>
                  <a:lnTo>
                    <a:pt x="322440" y="36042"/>
                  </a:lnTo>
                  <a:lnTo>
                    <a:pt x="336753" y="43611"/>
                  </a:lnTo>
                  <a:lnTo>
                    <a:pt x="347802" y="56197"/>
                  </a:lnTo>
                  <a:lnTo>
                    <a:pt x="354012" y="73482"/>
                  </a:lnTo>
                  <a:lnTo>
                    <a:pt x="354012" y="13906"/>
                  </a:lnTo>
                  <a:lnTo>
                    <a:pt x="340906" y="5803"/>
                  </a:lnTo>
                  <a:lnTo>
                    <a:pt x="307187" y="0"/>
                  </a:lnTo>
                  <a:lnTo>
                    <a:pt x="269252" y="7213"/>
                  </a:lnTo>
                  <a:lnTo>
                    <a:pt x="239268" y="27051"/>
                  </a:lnTo>
                  <a:lnTo>
                    <a:pt x="219430" y="56743"/>
                  </a:lnTo>
                  <a:lnTo>
                    <a:pt x="211924" y="93560"/>
                  </a:lnTo>
                  <a:lnTo>
                    <a:pt x="218960" y="131457"/>
                  </a:lnTo>
                  <a:lnTo>
                    <a:pt x="238569" y="161175"/>
                  </a:lnTo>
                  <a:lnTo>
                    <a:pt x="268465" y="180581"/>
                  </a:lnTo>
                  <a:lnTo>
                    <a:pt x="306374" y="187528"/>
                  </a:lnTo>
                  <a:lnTo>
                    <a:pt x="333222" y="184619"/>
                  </a:lnTo>
                  <a:lnTo>
                    <a:pt x="356082" y="176288"/>
                  </a:lnTo>
                  <a:lnTo>
                    <a:pt x="374777" y="163131"/>
                  </a:lnTo>
                  <a:lnTo>
                    <a:pt x="384492" y="151384"/>
                  </a:lnTo>
                  <a:lnTo>
                    <a:pt x="389128" y="145757"/>
                  </a:lnTo>
                  <a:lnTo>
                    <a:pt x="358851" y="124079"/>
                  </a:lnTo>
                  <a:lnTo>
                    <a:pt x="350443" y="134950"/>
                  </a:lnTo>
                  <a:lnTo>
                    <a:pt x="339077" y="143611"/>
                  </a:lnTo>
                  <a:lnTo>
                    <a:pt x="324688" y="149326"/>
                  </a:lnTo>
                  <a:lnTo>
                    <a:pt x="307187" y="151384"/>
                  </a:lnTo>
                  <a:lnTo>
                    <a:pt x="286105" y="147904"/>
                  </a:lnTo>
                  <a:lnTo>
                    <a:pt x="268744" y="138036"/>
                  </a:lnTo>
                  <a:lnTo>
                    <a:pt x="256667" y="122580"/>
                  </a:lnTo>
                  <a:lnTo>
                    <a:pt x="251485" y="102400"/>
                  </a:lnTo>
                  <a:lnTo>
                    <a:pt x="393979" y="102400"/>
                  </a:lnTo>
                  <a:lnTo>
                    <a:pt x="394385" y="96774"/>
                  </a:lnTo>
                  <a:lnTo>
                    <a:pt x="394385" y="895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5524" y="672022"/>
              <a:ext cx="129172" cy="23250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59789" y="66278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889" y="0"/>
                  </a:moveTo>
                  <a:lnTo>
                    <a:pt x="19413" y="2472"/>
                  </a:lnTo>
                  <a:lnTo>
                    <a:pt x="9284" y="9236"/>
                  </a:lnTo>
                  <a:lnTo>
                    <a:pt x="2485" y="19313"/>
                  </a:lnTo>
                  <a:lnTo>
                    <a:pt x="0" y="31724"/>
                  </a:lnTo>
                  <a:lnTo>
                    <a:pt x="2478" y="43902"/>
                  </a:lnTo>
                  <a:lnTo>
                    <a:pt x="9233" y="53860"/>
                  </a:lnTo>
                  <a:lnTo>
                    <a:pt x="19243" y="60580"/>
                  </a:lnTo>
                  <a:lnTo>
                    <a:pt x="31485" y="63046"/>
                  </a:lnTo>
                  <a:lnTo>
                    <a:pt x="43728" y="60580"/>
                  </a:lnTo>
                  <a:lnTo>
                    <a:pt x="46634" y="58629"/>
                  </a:lnTo>
                  <a:lnTo>
                    <a:pt x="31485" y="58629"/>
                  </a:lnTo>
                  <a:lnTo>
                    <a:pt x="21192" y="56514"/>
                  </a:lnTo>
                  <a:lnTo>
                    <a:pt x="12715" y="50748"/>
                  </a:lnTo>
                  <a:lnTo>
                    <a:pt x="6963" y="42196"/>
                  </a:lnTo>
                  <a:lnTo>
                    <a:pt x="4925" y="32125"/>
                  </a:lnTo>
                  <a:lnTo>
                    <a:pt x="4843" y="31724"/>
                  </a:lnTo>
                  <a:lnTo>
                    <a:pt x="6879" y="21251"/>
                  </a:lnTo>
                  <a:lnTo>
                    <a:pt x="6912" y="21082"/>
                  </a:lnTo>
                  <a:lnTo>
                    <a:pt x="12513" y="12699"/>
                  </a:lnTo>
                  <a:lnTo>
                    <a:pt x="12614" y="12549"/>
                  </a:lnTo>
                  <a:lnTo>
                    <a:pt x="21106" y="6933"/>
                  </a:lnTo>
                  <a:lnTo>
                    <a:pt x="20898" y="6933"/>
                  </a:lnTo>
                  <a:lnTo>
                    <a:pt x="31889" y="4818"/>
                  </a:lnTo>
                  <a:lnTo>
                    <a:pt x="46965" y="4818"/>
                  </a:lnTo>
                  <a:lnTo>
                    <a:pt x="43898" y="2698"/>
                  </a:lnTo>
                  <a:lnTo>
                    <a:pt x="31889" y="0"/>
                  </a:lnTo>
                  <a:close/>
                </a:path>
                <a:path w="63500" h="63500">
                  <a:moveTo>
                    <a:pt x="46965" y="4818"/>
                  </a:moveTo>
                  <a:lnTo>
                    <a:pt x="31889" y="4818"/>
                  </a:lnTo>
                  <a:lnTo>
                    <a:pt x="41949" y="6933"/>
                  </a:lnTo>
                  <a:lnTo>
                    <a:pt x="50306" y="12699"/>
                  </a:lnTo>
                  <a:lnTo>
                    <a:pt x="55901" y="21082"/>
                  </a:lnTo>
                  <a:lnTo>
                    <a:pt x="56014" y="21251"/>
                  </a:lnTo>
                  <a:lnTo>
                    <a:pt x="58127" y="31724"/>
                  </a:lnTo>
                  <a:lnTo>
                    <a:pt x="56065" y="42196"/>
                  </a:lnTo>
                  <a:lnTo>
                    <a:pt x="50407" y="50748"/>
                  </a:lnTo>
                  <a:lnTo>
                    <a:pt x="41949" y="56514"/>
                  </a:lnTo>
                  <a:lnTo>
                    <a:pt x="31485" y="58629"/>
                  </a:lnTo>
                  <a:lnTo>
                    <a:pt x="46634" y="58629"/>
                  </a:lnTo>
                  <a:lnTo>
                    <a:pt x="53737" y="53860"/>
                  </a:lnTo>
                  <a:lnTo>
                    <a:pt x="60492" y="43902"/>
                  </a:lnTo>
                  <a:lnTo>
                    <a:pt x="62889" y="32125"/>
                  </a:lnTo>
                  <a:lnTo>
                    <a:pt x="62971" y="31724"/>
                  </a:lnTo>
                  <a:lnTo>
                    <a:pt x="60499" y="19538"/>
                  </a:lnTo>
                  <a:lnTo>
                    <a:pt x="53788" y="9537"/>
                  </a:lnTo>
                  <a:lnTo>
                    <a:pt x="46965" y="4818"/>
                  </a:lnTo>
                  <a:close/>
                </a:path>
                <a:path w="63500" h="63500">
                  <a:moveTo>
                    <a:pt x="37540" y="14456"/>
                  </a:moveTo>
                  <a:lnTo>
                    <a:pt x="17357" y="14456"/>
                  </a:lnTo>
                  <a:lnTo>
                    <a:pt x="17357" y="48991"/>
                  </a:lnTo>
                  <a:lnTo>
                    <a:pt x="23008" y="48991"/>
                  </a:lnTo>
                  <a:lnTo>
                    <a:pt x="23008" y="34535"/>
                  </a:lnTo>
                  <a:lnTo>
                    <a:pt x="44604" y="34535"/>
                  </a:lnTo>
                  <a:lnTo>
                    <a:pt x="44403" y="33731"/>
                  </a:lnTo>
                  <a:lnTo>
                    <a:pt x="40770" y="32125"/>
                  </a:lnTo>
                  <a:lnTo>
                    <a:pt x="44403" y="30519"/>
                  </a:lnTo>
                  <a:lnTo>
                    <a:pt x="44672" y="30117"/>
                  </a:lnTo>
                  <a:lnTo>
                    <a:pt x="23008" y="30117"/>
                  </a:lnTo>
                  <a:lnTo>
                    <a:pt x="23008" y="19313"/>
                  </a:lnTo>
                  <a:lnTo>
                    <a:pt x="45347" y="19313"/>
                  </a:lnTo>
                  <a:lnTo>
                    <a:pt x="44403" y="17669"/>
                  </a:lnTo>
                  <a:lnTo>
                    <a:pt x="41577" y="16062"/>
                  </a:lnTo>
                  <a:lnTo>
                    <a:pt x="39559" y="14858"/>
                  </a:lnTo>
                  <a:lnTo>
                    <a:pt x="37540" y="14456"/>
                  </a:lnTo>
                  <a:close/>
                </a:path>
                <a:path w="63500" h="63500">
                  <a:moveTo>
                    <a:pt x="44604" y="34535"/>
                  </a:moveTo>
                  <a:lnTo>
                    <a:pt x="38348" y="34535"/>
                  </a:lnTo>
                  <a:lnTo>
                    <a:pt x="39559" y="35739"/>
                  </a:lnTo>
                  <a:lnTo>
                    <a:pt x="39854" y="42196"/>
                  </a:lnTo>
                  <a:lnTo>
                    <a:pt x="39962" y="44574"/>
                  </a:lnTo>
                  <a:lnTo>
                    <a:pt x="40063" y="46983"/>
                  </a:lnTo>
                  <a:lnTo>
                    <a:pt x="40265" y="47786"/>
                  </a:lnTo>
                  <a:lnTo>
                    <a:pt x="40366" y="48188"/>
                  </a:lnTo>
                  <a:lnTo>
                    <a:pt x="41173" y="48991"/>
                  </a:lnTo>
                  <a:lnTo>
                    <a:pt x="48036" y="48991"/>
                  </a:lnTo>
                  <a:lnTo>
                    <a:pt x="46825" y="47786"/>
                  </a:lnTo>
                  <a:lnTo>
                    <a:pt x="46421" y="46983"/>
                  </a:lnTo>
                  <a:lnTo>
                    <a:pt x="46017" y="45377"/>
                  </a:lnTo>
                  <a:lnTo>
                    <a:pt x="45614" y="42566"/>
                  </a:lnTo>
                  <a:lnTo>
                    <a:pt x="44851" y="35739"/>
                  </a:lnTo>
                  <a:lnTo>
                    <a:pt x="44806" y="35338"/>
                  </a:lnTo>
                  <a:lnTo>
                    <a:pt x="44604" y="34535"/>
                  </a:lnTo>
                  <a:close/>
                </a:path>
                <a:path w="63500" h="63500">
                  <a:moveTo>
                    <a:pt x="45347" y="19313"/>
                  </a:moveTo>
                  <a:lnTo>
                    <a:pt x="38395" y="19313"/>
                  </a:lnTo>
                  <a:lnTo>
                    <a:pt x="40366" y="20881"/>
                  </a:lnTo>
                  <a:lnTo>
                    <a:pt x="40366" y="28511"/>
                  </a:lnTo>
                  <a:lnTo>
                    <a:pt x="38348" y="30117"/>
                  </a:lnTo>
                  <a:lnTo>
                    <a:pt x="44672" y="30117"/>
                  </a:lnTo>
                  <a:lnTo>
                    <a:pt x="46017" y="28109"/>
                  </a:lnTo>
                  <a:lnTo>
                    <a:pt x="46017" y="20480"/>
                  </a:lnTo>
                  <a:lnTo>
                    <a:pt x="45347" y="19313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xfrm>
            <a:off x="625246" y="3308350"/>
            <a:ext cx="56476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82F60"/>
                </a:solidFill>
              </a:rPr>
              <a:t>Account </a:t>
            </a:r>
            <a:r>
              <a:rPr sz="4800" spc="-10" dirty="0">
                <a:solidFill>
                  <a:srgbClr val="182F60"/>
                </a:solidFill>
              </a:rPr>
              <a:t>takeovers</a:t>
            </a:r>
            <a:endParaRPr sz="4800"/>
          </a:p>
        </p:txBody>
      </p:sp>
      <p:grpSp>
        <p:nvGrpSpPr>
          <p:cNvPr id="22" name="object 22"/>
          <p:cNvGrpSpPr/>
          <p:nvPr/>
        </p:nvGrpSpPr>
        <p:grpSpPr>
          <a:xfrm>
            <a:off x="10249100" y="1647649"/>
            <a:ext cx="1374140" cy="1377315"/>
            <a:chOff x="10249100" y="1647649"/>
            <a:chExt cx="1374140" cy="1377315"/>
          </a:xfrm>
        </p:grpSpPr>
        <p:sp>
          <p:nvSpPr>
            <p:cNvPr id="23" name="object 23"/>
            <p:cNvSpPr/>
            <p:nvPr/>
          </p:nvSpPr>
          <p:spPr>
            <a:xfrm>
              <a:off x="10249100" y="1647649"/>
              <a:ext cx="1374140" cy="1377315"/>
            </a:xfrm>
            <a:custGeom>
              <a:avLst/>
              <a:gdLst/>
              <a:ahLst/>
              <a:cxnLst/>
              <a:rect l="l" t="t" r="r" b="b"/>
              <a:pathLst>
                <a:path w="1374140" h="1377314">
                  <a:moveTo>
                    <a:pt x="869477" y="830847"/>
                  </a:moveTo>
                  <a:lnTo>
                    <a:pt x="792483" y="830847"/>
                  </a:lnTo>
                  <a:lnTo>
                    <a:pt x="883704" y="921898"/>
                  </a:lnTo>
                  <a:lnTo>
                    <a:pt x="815288" y="990186"/>
                  </a:lnTo>
                  <a:lnTo>
                    <a:pt x="1202999" y="1377143"/>
                  </a:lnTo>
                  <a:lnTo>
                    <a:pt x="1282814" y="1297469"/>
                  </a:lnTo>
                  <a:lnTo>
                    <a:pt x="1202999" y="1297469"/>
                  </a:lnTo>
                  <a:lnTo>
                    <a:pt x="892258" y="990186"/>
                  </a:lnTo>
                  <a:lnTo>
                    <a:pt x="983479" y="899135"/>
                  </a:lnTo>
                  <a:lnTo>
                    <a:pt x="1063897" y="899135"/>
                  </a:lnTo>
                  <a:lnTo>
                    <a:pt x="1046662" y="882057"/>
                  </a:lnTo>
                  <a:lnTo>
                    <a:pt x="920783" y="882057"/>
                  </a:lnTo>
                  <a:lnTo>
                    <a:pt x="869477" y="830847"/>
                  </a:lnTo>
                  <a:close/>
                </a:path>
                <a:path w="1374140" h="1377314">
                  <a:moveTo>
                    <a:pt x="1063897" y="899135"/>
                  </a:moveTo>
                  <a:lnTo>
                    <a:pt x="983479" y="899135"/>
                  </a:lnTo>
                  <a:lnTo>
                    <a:pt x="1291360" y="1209273"/>
                  </a:lnTo>
                  <a:lnTo>
                    <a:pt x="1202999" y="1297469"/>
                  </a:lnTo>
                  <a:lnTo>
                    <a:pt x="1282814" y="1297469"/>
                  </a:lnTo>
                  <a:lnTo>
                    <a:pt x="1374025" y="1206419"/>
                  </a:lnTo>
                  <a:lnTo>
                    <a:pt x="1063897" y="899135"/>
                  </a:lnTo>
                  <a:close/>
                </a:path>
                <a:path w="1374140" h="1377314">
                  <a:moveTo>
                    <a:pt x="476071" y="0"/>
                  </a:moveTo>
                  <a:lnTo>
                    <a:pt x="427504" y="2460"/>
                  </a:lnTo>
                  <a:lnTo>
                    <a:pt x="380315" y="9680"/>
                  </a:lnTo>
                  <a:lnTo>
                    <a:pt x="334746" y="21419"/>
                  </a:lnTo>
                  <a:lnTo>
                    <a:pt x="291039" y="37434"/>
                  </a:lnTo>
                  <a:lnTo>
                    <a:pt x="249438" y="57483"/>
                  </a:lnTo>
                  <a:lnTo>
                    <a:pt x="210183" y="81325"/>
                  </a:lnTo>
                  <a:lnTo>
                    <a:pt x="173518" y="108718"/>
                  </a:lnTo>
                  <a:lnTo>
                    <a:pt x="139684" y="139421"/>
                  </a:lnTo>
                  <a:lnTo>
                    <a:pt x="108923" y="173190"/>
                  </a:lnTo>
                  <a:lnTo>
                    <a:pt x="81478" y="209786"/>
                  </a:lnTo>
                  <a:lnTo>
                    <a:pt x="57591" y="248966"/>
                  </a:lnTo>
                  <a:lnTo>
                    <a:pt x="37504" y="290487"/>
                  </a:lnTo>
                  <a:lnTo>
                    <a:pt x="21459" y="334109"/>
                  </a:lnTo>
                  <a:lnTo>
                    <a:pt x="9699" y="379590"/>
                  </a:lnTo>
                  <a:lnTo>
                    <a:pt x="2465" y="426688"/>
                  </a:lnTo>
                  <a:lnTo>
                    <a:pt x="0" y="475160"/>
                  </a:lnTo>
                  <a:lnTo>
                    <a:pt x="2465" y="523637"/>
                  </a:lnTo>
                  <a:lnTo>
                    <a:pt x="9699" y="570739"/>
                  </a:lnTo>
                  <a:lnTo>
                    <a:pt x="21459" y="616223"/>
                  </a:lnTo>
                  <a:lnTo>
                    <a:pt x="37504" y="659847"/>
                  </a:lnTo>
                  <a:lnTo>
                    <a:pt x="57591" y="701371"/>
                  </a:lnTo>
                  <a:lnTo>
                    <a:pt x="81478" y="740553"/>
                  </a:lnTo>
                  <a:lnTo>
                    <a:pt x="108923" y="777150"/>
                  </a:lnTo>
                  <a:lnTo>
                    <a:pt x="139684" y="810921"/>
                  </a:lnTo>
                  <a:lnTo>
                    <a:pt x="173518" y="841624"/>
                  </a:lnTo>
                  <a:lnTo>
                    <a:pt x="210183" y="869018"/>
                  </a:lnTo>
                  <a:lnTo>
                    <a:pt x="249438" y="892861"/>
                  </a:lnTo>
                  <a:lnTo>
                    <a:pt x="291039" y="912911"/>
                  </a:lnTo>
                  <a:lnTo>
                    <a:pt x="334746" y="928926"/>
                  </a:lnTo>
                  <a:lnTo>
                    <a:pt x="380315" y="940664"/>
                  </a:lnTo>
                  <a:lnTo>
                    <a:pt x="427504" y="947885"/>
                  </a:lnTo>
                  <a:lnTo>
                    <a:pt x="476071" y="950345"/>
                  </a:lnTo>
                  <a:lnTo>
                    <a:pt x="526808" y="947608"/>
                  </a:lnTo>
                  <a:lnTo>
                    <a:pt x="576200" y="939594"/>
                  </a:lnTo>
                  <a:lnTo>
                    <a:pt x="623947" y="926604"/>
                  </a:lnTo>
                  <a:lnTo>
                    <a:pt x="669749" y="908936"/>
                  </a:lnTo>
                  <a:lnTo>
                    <a:pt x="694748" y="896281"/>
                  </a:lnTo>
                  <a:lnTo>
                    <a:pt x="473212" y="896281"/>
                  </a:lnTo>
                  <a:lnTo>
                    <a:pt x="424443" y="893460"/>
                  </a:lnTo>
                  <a:lnTo>
                    <a:pt x="377300" y="885207"/>
                  </a:lnTo>
                  <a:lnTo>
                    <a:pt x="332101" y="871840"/>
                  </a:lnTo>
                  <a:lnTo>
                    <a:pt x="289164" y="853677"/>
                  </a:lnTo>
                  <a:lnTo>
                    <a:pt x="248807" y="831034"/>
                  </a:lnTo>
                  <a:lnTo>
                    <a:pt x="211348" y="804228"/>
                  </a:lnTo>
                  <a:lnTo>
                    <a:pt x="177105" y="773578"/>
                  </a:lnTo>
                  <a:lnTo>
                    <a:pt x="146397" y="739400"/>
                  </a:lnTo>
                  <a:lnTo>
                    <a:pt x="119540" y="702011"/>
                  </a:lnTo>
                  <a:lnTo>
                    <a:pt x="96853" y="661729"/>
                  </a:lnTo>
                  <a:lnTo>
                    <a:pt x="78654" y="618872"/>
                  </a:lnTo>
                  <a:lnTo>
                    <a:pt x="65261" y="573755"/>
                  </a:lnTo>
                  <a:lnTo>
                    <a:pt x="56992" y="526697"/>
                  </a:lnTo>
                  <a:lnTo>
                    <a:pt x="54165" y="478015"/>
                  </a:lnTo>
                  <a:lnTo>
                    <a:pt x="56992" y="429332"/>
                  </a:lnTo>
                  <a:lnTo>
                    <a:pt x="65261" y="382274"/>
                  </a:lnTo>
                  <a:lnTo>
                    <a:pt x="78654" y="337158"/>
                  </a:lnTo>
                  <a:lnTo>
                    <a:pt x="96853" y="294300"/>
                  </a:lnTo>
                  <a:lnTo>
                    <a:pt x="119540" y="254018"/>
                  </a:lnTo>
                  <a:lnTo>
                    <a:pt x="146397" y="216629"/>
                  </a:lnTo>
                  <a:lnTo>
                    <a:pt x="177105" y="182451"/>
                  </a:lnTo>
                  <a:lnTo>
                    <a:pt x="211348" y="151801"/>
                  </a:lnTo>
                  <a:lnTo>
                    <a:pt x="248807" y="124996"/>
                  </a:lnTo>
                  <a:lnTo>
                    <a:pt x="289045" y="102419"/>
                  </a:lnTo>
                  <a:lnTo>
                    <a:pt x="332101" y="84189"/>
                  </a:lnTo>
                  <a:lnTo>
                    <a:pt x="377300" y="70823"/>
                  </a:lnTo>
                  <a:lnTo>
                    <a:pt x="424443" y="62570"/>
                  </a:lnTo>
                  <a:lnTo>
                    <a:pt x="473212" y="59748"/>
                  </a:lnTo>
                  <a:lnTo>
                    <a:pt x="1351220" y="59748"/>
                  </a:lnTo>
                  <a:lnTo>
                    <a:pt x="1351220" y="45525"/>
                  </a:lnTo>
                  <a:lnTo>
                    <a:pt x="675622" y="45525"/>
                  </a:lnTo>
                  <a:lnTo>
                    <a:pt x="629211" y="26400"/>
                  </a:lnTo>
                  <a:lnTo>
                    <a:pt x="580127" y="12085"/>
                  </a:lnTo>
                  <a:lnTo>
                    <a:pt x="528902" y="3109"/>
                  </a:lnTo>
                  <a:lnTo>
                    <a:pt x="476071" y="0"/>
                  </a:lnTo>
                  <a:close/>
                </a:path>
                <a:path w="1374140" h="1377314">
                  <a:moveTo>
                    <a:pt x="1351220" y="59748"/>
                  </a:moveTo>
                  <a:lnTo>
                    <a:pt x="473212" y="59748"/>
                  </a:lnTo>
                  <a:lnTo>
                    <a:pt x="521985" y="62570"/>
                  </a:lnTo>
                  <a:lnTo>
                    <a:pt x="569131" y="70823"/>
                  </a:lnTo>
                  <a:lnTo>
                    <a:pt x="614331" y="84189"/>
                  </a:lnTo>
                  <a:lnTo>
                    <a:pt x="657388" y="102419"/>
                  </a:lnTo>
                  <a:lnTo>
                    <a:pt x="697626" y="124996"/>
                  </a:lnTo>
                  <a:lnTo>
                    <a:pt x="735085" y="151801"/>
                  </a:lnTo>
                  <a:lnTo>
                    <a:pt x="769326" y="182451"/>
                  </a:lnTo>
                  <a:lnTo>
                    <a:pt x="800034" y="216629"/>
                  </a:lnTo>
                  <a:lnTo>
                    <a:pt x="826889" y="254018"/>
                  </a:lnTo>
                  <a:lnTo>
                    <a:pt x="849575" y="294300"/>
                  </a:lnTo>
                  <a:lnTo>
                    <a:pt x="867772" y="337158"/>
                  </a:lnTo>
                  <a:lnTo>
                    <a:pt x="881164" y="382274"/>
                  </a:lnTo>
                  <a:lnTo>
                    <a:pt x="889432" y="429332"/>
                  </a:lnTo>
                  <a:lnTo>
                    <a:pt x="892258" y="478015"/>
                  </a:lnTo>
                  <a:lnTo>
                    <a:pt x="889472" y="526697"/>
                  </a:lnTo>
                  <a:lnTo>
                    <a:pt x="881314" y="573755"/>
                  </a:lnTo>
                  <a:lnTo>
                    <a:pt x="868082" y="618872"/>
                  </a:lnTo>
                  <a:lnTo>
                    <a:pt x="850075" y="661729"/>
                  </a:lnTo>
                  <a:lnTo>
                    <a:pt x="827593" y="702011"/>
                  </a:lnTo>
                  <a:lnTo>
                    <a:pt x="800934" y="739400"/>
                  </a:lnTo>
                  <a:lnTo>
                    <a:pt x="770399" y="773578"/>
                  </a:lnTo>
                  <a:lnTo>
                    <a:pt x="736285" y="804228"/>
                  </a:lnTo>
                  <a:lnTo>
                    <a:pt x="698892" y="831034"/>
                  </a:lnTo>
                  <a:lnTo>
                    <a:pt x="658520" y="853677"/>
                  </a:lnTo>
                  <a:lnTo>
                    <a:pt x="615466" y="871840"/>
                  </a:lnTo>
                  <a:lnTo>
                    <a:pt x="570031" y="885207"/>
                  </a:lnTo>
                  <a:lnTo>
                    <a:pt x="522513" y="893460"/>
                  </a:lnTo>
                  <a:lnTo>
                    <a:pt x="473212" y="896281"/>
                  </a:lnTo>
                  <a:lnTo>
                    <a:pt x="694748" y="896281"/>
                  </a:lnTo>
                  <a:lnTo>
                    <a:pt x="713305" y="886887"/>
                  </a:lnTo>
                  <a:lnTo>
                    <a:pt x="754317" y="860758"/>
                  </a:lnTo>
                  <a:lnTo>
                    <a:pt x="792483" y="830847"/>
                  </a:lnTo>
                  <a:lnTo>
                    <a:pt x="869477" y="830847"/>
                  </a:lnTo>
                  <a:lnTo>
                    <a:pt x="829562" y="791007"/>
                  </a:lnTo>
                  <a:lnTo>
                    <a:pt x="861667" y="750073"/>
                  </a:lnTo>
                  <a:lnTo>
                    <a:pt x="889396" y="706003"/>
                  </a:lnTo>
                  <a:lnTo>
                    <a:pt x="912476" y="659065"/>
                  </a:lnTo>
                  <a:lnTo>
                    <a:pt x="930631" y="609531"/>
                  </a:lnTo>
                  <a:lnTo>
                    <a:pt x="943588" y="557672"/>
                  </a:lnTo>
                  <a:lnTo>
                    <a:pt x="1351220" y="557672"/>
                  </a:lnTo>
                  <a:lnTo>
                    <a:pt x="1351220" y="500777"/>
                  </a:lnTo>
                  <a:lnTo>
                    <a:pt x="949283" y="500777"/>
                  </a:lnTo>
                  <a:lnTo>
                    <a:pt x="949283" y="475160"/>
                  </a:lnTo>
                  <a:lnTo>
                    <a:pt x="948215" y="443198"/>
                  </a:lnTo>
                  <a:lnTo>
                    <a:pt x="945009" y="411499"/>
                  </a:lnTo>
                  <a:lnTo>
                    <a:pt x="939662" y="380335"/>
                  </a:lnTo>
                  <a:lnTo>
                    <a:pt x="932173" y="349978"/>
                  </a:lnTo>
                  <a:lnTo>
                    <a:pt x="1351220" y="349978"/>
                  </a:lnTo>
                  <a:lnTo>
                    <a:pt x="1351220" y="293059"/>
                  </a:lnTo>
                  <a:lnTo>
                    <a:pt x="915064" y="293059"/>
                  </a:lnTo>
                  <a:lnTo>
                    <a:pt x="893900" y="248376"/>
                  </a:lnTo>
                  <a:lnTo>
                    <a:pt x="868222" y="206698"/>
                  </a:lnTo>
                  <a:lnTo>
                    <a:pt x="838305" y="168299"/>
                  </a:lnTo>
                  <a:lnTo>
                    <a:pt x="804420" y="133448"/>
                  </a:lnTo>
                  <a:lnTo>
                    <a:pt x="766842" y="102419"/>
                  </a:lnTo>
                  <a:lnTo>
                    <a:pt x="1351220" y="102419"/>
                  </a:lnTo>
                  <a:lnTo>
                    <a:pt x="1351220" y="59748"/>
                  </a:lnTo>
                  <a:close/>
                </a:path>
                <a:path w="1374140" h="1377314">
                  <a:moveTo>
                    <a:pt x="983479" y="819454"/>
                  </a:moveTo>
                  <a:lnTo>
                    <a:pt x="920783" y="882057"/>
                  </a:lnTo>
                  <a:lnTo>
                    <a:pt x="1046662" y="882057"/>
                  </a:lnTo>
                  <a:lnTo>
                    <a:pt x="983479" y="819454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23010" y="1826896"/>
              <a:ext cx="598805" cy="597535"/>
            </a:xfrm>
            <a:custGeom>
              <a:avLst/>
              <a:gdLst/>
              <a:ahLst/>
              <a:cxnLst/>
              <a:rect l="l" t="t" r="r" b="b"/>
              <a:pathLst>
                <a:path w="598804" h="597535">
                  <a:moveTo>
                    <a:pt x="299302" y="0"/>
                  </a:moveTo>
                  <a:lnTo>
                    <a:pt x="250746" y="3909"/>
                  </a:lnTo>
                  <a:lnTo>
                    <a:pt x="204687" y="15229"/>
                  </a:lnTo>
                  <a:lnTo>
                    <a:pt x="161741" y="33344"/>
                  </a:lnTo>
                  <a:lnTo>
                    <a:pt x="122524" y="57639"/>
                  </a:lnTo>
                  <a:lnTo>
                    <a:pt x="87651" y="87500"/>
                  </a:lnTo>
                  <a:lnTo>
                    <a:pt x="57739" y="122311"/>
                  </a:lnTo>
                  <a:lnTo>
                    <a:pt x="33401" y="161459"/>
                  </a:lnTo>
                  <a:lnTo>
                    <a:pt x="15255" y="204327"/>
                  </a:lnTo>
                  <a:lnTo>
                    <a:pt x="3916" y="250302"/>
                  </a:lnTo>
                  <a:lnTo>
                    <a:pt x="0" y="298768"/>
                  </a:lnTo>
                  <a:lnTo>
                    <a:pt x="3916" y="347234"/>
                  </a:lnTo>
                  <a:lnTo>
                    <a:pt x="15255" y="393209"/>
                  </a:lnTo>
                  <a:lnTo>
                    <a:pt x="33401" y="436077"/>
                  </a:lnTo>
                  <a:lnTo>
                    <a:pt x="57739" y="475224"/>
                  </a:lnTo>
                  <a:lnTo>
                    <a:pt x="87651" y="510036"/>
                  </a:lnTo>
                  <a:lnTo>
                    <a:pt x="122524" y="539896"/>
                  </a:lnTo>
                  <a:lnTo>
                    <a:pt x="161741" y="564192"/>
                  </a:lnTo>
                  <a:lnTo>
                    <a:pt x="204687" y="582307"/>
                  </a:lnTo>
                  <a:lnTo>
                    <a:pt x="250746" y="593626"/>
                  </a:lnTo>
                  <a:lnTo>
                    <a:pt x="299302" y="597536"/>
                  </a:lnTo>
                  <a:lnTo>
                    <a:pt x="347864" y="593626"/>
                  </a:lnTo>
                  <a:lnTo>
                    <a:pt x="393928" y="582307"/>
                  </a:lnTo>
                  <a:lnTo>
                    <a:pt x="436878" y="564192"/>
                  </a:lnTo>
                  <a:lnTo>
                    <a:pt x="476098" y="539896"/>
                  </a:lnTo>
                  <a:lnTo>
                    <a:pt x="510973" y="510036"/>
                  </a:lnTo>
                  <a:lnTo>
                    <a:pt x="540887" y="475224"/>
                  </a:lnTo>
                  <a:lnTo>
                    <a:pt x="547995" y="463791"/>
                  </a:lnTo>
                  <a:lnTo>
                    <a:pt x="228051" y="463791"/>
                  </a:lnTo>
                  <a:lnTo>
                    <a:pt x="99751" y="332900"/>
                  </a:lnTo>
                  <a:lnTo>
                    <a:pt x="139666" y="293083"/>
                  </a:lnTo>
                  <a:lnTo>
                    <a:pt x="316411" y="293083"/>
                  </a:lnTo>
                  <a:lnTo>
                    <a:pt x="456102" y="153653"/>
                  </a:lnTo>
                  <a:lnTo>
                    <a:pt x="560373" y="153653"/>
                  </a:lnTo>
                  <a:lnTo>
                    <a:pt x="540887" y="122311"/>
                  </a:lnTo>
                  <a:lnTo>
                    <a:pt x="510973" y="87500"/>
                  </a:lnTo>
                  <a:lnTo>
                    <a:pt x="476098" y="57639"/>
                  </a:lnTo>
                  <a:lnTo>
                    <a:pt x="436878" y="33344"/>
                  </a:lnTo>
                  <a:lnTo>
                    <a:pt x="393928" y="15229"/>
                  </a:lnTo>
                  <a:lnTo>
                    <a:pt x="347864" y="3909"/>
                  </a:lnTo>
                  <a:lnTo>
                    <a:pt x="299302" y="0"/>
                  </a:lnTo>
                  <a:close/>
                </a:path>
                <a:path w="598804" h="597535">
                  <a:moveTo>
                    <a:pt x="560373" y="153653"/>
                  </a:moveTo>
                  <a:lnTo>
                    <a:pt x="456102" y="153653"/>
                  </a:lnTo>
                  <a:lnTo>
                    <a:pt x="496017" y="193494"/>
                  </a:lnTo>
                  <a:lnTo>
                    <a:pt x="228051" y="463791"/>
                  </a:lnTo>
                  <a:lnTo>
                    <a:pt x="547995" y="463791"/>
                  </a:lnTo>
                  <a:lnTo>
                    <a:pt x="565225" y="436077"/>
                  </a:lnTo>
                  <a:lnTo>
                    <a:pt x="583372" y="393209"/>
                  </a:lnTo>
                  <a:lnTo>
                    <a:pt x="594711" y="347234"/>
                  </a:lnTo>
                  <a:lnTo>
                    <a:pt x="598628" y="298768"/>
                  </a:lnTo>
                  <a:lnTo>
                    <a:pt x="594711" y="250302"/>
                  </a:lnTo>
                  <a:lnTo>
                    <a:pt x="583372" y="204327"/>
                  </a:lnTo>
                  <a:lnTo>
                    <a:pt x="565225" y="161459"/>
                  </a:lnTo>
                  <a:lnTo>
                    <a:pt x="560373" y="153653"/>
                  </a:lnTo>
                  <a:close/>
                </a:path>
                <a:path w="598804" h="597535">
                  <a:moveTo>
                    <a:pt x="316411" y="293083"/>
                  </a:moveTo>
                  <a:lnTo>
                    <a:pt x="139666" y="293083"/>
                  </a:lnTo>
                  <a:lnTo>
                    <a:pt x="225191" y="384134"/>
                  </a:lnTo>
                  <a:lnTo>
                    <a:pt x="316411" y="293083"/>
                  </a:lnTo>
                  <a:close/>
                </a:path>
              </a:pathLst>
            </a:custGeom>
            <a:solidFill>
              <a:srgbClr val="57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22762" y="1980550"/>
              <a:ext cx="399415" cy="310515"/>
            </a:xfrm>
            <a:custGeom>
              <a:avLst/>
              <a:gdLst/>
              <a:ahLst/>
              <a:cxnLst/>
              <a:rect l="l" t="t" r="r" b="b"/>
              <a:pathLst>
                <a:path w="399415" h="310514">
                  <a:moveTo>
                    <a:pt x="359186" y="0"/>
                  </a:moveTo>
                  <a:lnTo>
                    <a:pt x="128299" y="230480"/>
                  </a:lnTo>
                  <a:lnTo>
                    <a:pt x="42774" y="139430"/>
                  </a:lnTo>
                  <a:lnTo>
                    <a:pt x="0" y="179246"/>
                  </a:lnTo>
                  <a:lnTo>
                    <a:pt x="128299" y="310137"/>
                  </a:lnTo>
                  <a:lnTo>
                    <a:pt x="399101" y="39840"/>
                  </a:lnTo>
                  <a:lnTo>
                    <a:pt x="359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223" rIns="0" bIns="0" rtlCol="0">
            <a:spAutoFit/>
          </a:bodyPr>
          <a:lstStyle/>
          <a:p>
            <a:pPr marL="12700">
              <a:lnSpc>
                <a:spcPts val="2170"/>
              </a:lnSpc>
              <a:spcBef>
                <a:spcPts val="105"/>
              </a:spcBef>
            </a:pPr>
            <a:r>
              <a:rPr sz="2000" dirty="0">
                <a:solidFill>
                  <a:srgbClr val="5F8BFF"/>
                </a:solidFill>
              </a:rPr>
              <a:t>Fraudulent</a:t>
            </a:r>
            <a:r>
              <a:rPr sz="2000" spc="-55" dirty="0">
                <a:solidFill>
                  <a:srgbClr val="5F8BFF"/>
                </a:solidFill>
              </a:rPr>
              <a:t> </a:t>
            </a:r>
            <a:r>
              <a:rPr sz="2000" dirty="0">
                <a:solidFill>
                  <a:srgbClr val="5F8BFF"/>
                </a:solidFill>
              </a:rPr>
              <a:t>business</a:t>
            </a:r>
            <a:r>
              <a:rPr sz="2000" spc="-65" dirty="0">
                <a:solidFill>
                  <a:srgbClr val="5F8BFF"/>
                </a:solidFill>
              </a:rPr>
              <a:t> </a:t>
            </a:r>
            <a:r>
              <a:rPr sz="2000" spc="-10" dirty="0">
                <a:solidFill>
                  <a:srgbClr val="5F8BFF"/>
                </a:solidFill>
              </a:rPr>
              <a:t>account</a:t>
            </a:r>
            <a:endParaRPr sz="2000"/>
          </a:p>
          <a:p>
            <a:pPr marL="12700">
              <a:lnSpc>
                <a:spcPts val="4090"/>
              </a:lnSpc>
            </a:pPr>
            <a:r>
              <a:rPr sz="3600" dirty="0">
                <a:solidFill>
                  <a:srgbClr val="182F60"/>
                </a:solidFill>
              </a:rPr>
              <a:t>case</a:t>
            </a:r>
            <a:r>
              <a:rPr sz="3600" spc="-3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study</a:t>
            </a:r>
            <a:r>
              <a:rPr sz="3600" spc="-3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-</a:t>
            </a:r>
            <a:r>
              <a:rPr sz="3600" spc="-2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$549,000</a:t>
            </a:r>
            <a:r>
              <a:rPr sz="3600" spc="-55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loss</a:t>
            </a:r>
            <a:r>
              <a:rPr sz="3600" spc="-25" dirty="0">
                <a:solidFill>
                  <a:srgbClr val="182F60"/>
                </a:solidFill>
              </a:rPr>
              <a:t> </a:t>
            </a:r>
            <a:r>
              <a:rPr sz="3600" spc="-10" dirty="0">
                <a:solidFill>
                  <a:srgbClr val="182F60"/>
                </a:solidFill>
              </a:rPr>
              <a:t>impact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66699" y="1672589"/>
            <a:ext cx="5856605" cy="420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102870" indent="-172720">
              <a:lnSpc>
                <a:spcPct val="100000"/>
              </a:lnSpc>
              <a:spcBef>
                <a:spcPts val="95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opened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fraudulent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business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a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7/12/2023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cash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$549K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stolen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opened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name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payee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Provided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fraudulent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registered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articles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incorporation</a:t>
            </a:r>
            <a:r>
              <a:rPr sz="1600" spc="3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-</a:t>
            </a:r>
            <a:endParaRPr sz="1600"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filed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6/26/2023</a:t>
            </a:r>
            <a:endParaRPr sz="1600">
              <a:latin typeface="Century Gothic"/>
              <a:cs typeface="Century Gothic"/>
            </a:endParaRPr>
          </a:p>
          <a:p>
            <a:pPr marL="184785" marR="146050" indent="-17272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Funds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withdrawn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through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various</a:t>
            </a:r>
            <a:r>
              <a:rPr sz="1600" spc="-9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means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after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check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hold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expired</a:t>
            </a:r>
            <a:endParaRPr sz="1600">
              <a:latin typeface="Century Gothic"/>
              <a:cs typeface="Century Gothic"/>
            </a:endParaRPr>
          </a:p>
          <a:p>
            <a:pPr marL="184785" marR="66040" indent="-17272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received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breach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presentment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warranty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claim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bank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which</a:t>
            </a:r>
            <a:r>
              <a:rPr sz="16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was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drawn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1600" b="1" dirty="0">
                <a:solidFill>
                  <a:srgbClr val="182F61"/>
                </a:solidFill>
                <a:latin typeface="Century Gothic"/>
                <a:cs typeface="Century Gothic"/>
              </a:rPr>
              <a:t>Red</a:t>
            </a:r>
            <a:r>
              <a:rPr sz="1600" b="1" spc="-15" dirty="0">
                <a:solidFill>
                  <a:srgbClr val="182F61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182F61"/>
                </a:solidFill>
                <a:latin typeface="Century Gothic"/>
                <a:cs typeface="Century Gothic"/>
              </a:rPr>
              <a:t>flags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590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Articles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Incorporation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filed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6/26/2023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was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dated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6/12/2023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Payee’s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address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listed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was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Chicago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endParaRPr sz="1600"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opened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using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Michigan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address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6318" y="1780413"/>
            <a:ext cx="4487672" cy="41155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4059554" cy="6346190"/>
          </a:xfrm>
          <a:custGeom>
            <a:avLst/>
            <a:gdLst/>
            <a:ahLst/>
            <a:cxnLst/>
            <a:rect l="l" t="t" r="r" b="b"/>
            <a:pathLst>
              <a:path w="4059554" h="6346190">
                <a:moveTo>
                  <a:pt x="4059047" y="0"/>
                </a:moveTo>
                <a:lnTo>
                  <a:pt x="0" y="0"/>
                </a:lnTo>
                <a:lnTo>
                  <a:pt x="0" y="6345682"/>
                </a:lnTo>
                <a:lnTo>
                  <a:pt x="4059047" y="6345682"/>
                </a:lnTo>
                <a:lnTo>
                  <a:pt x="4059047" y="0"/>
                </a:lnTo>
                <a:close/>
              </a:path>
            </a:pathLst>
          </a:custGeom>
          <a:solidFill>
            <a:srgbClr val="18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3935" y="1093469"/>
            <a:ext cx="7179309" cy="4239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724535" indent="-287020">
              <a:lnSpc>
                <a:spcPct val="100000"/>
              </a:lnSpc>
              <a:spcBef>
                <a:spcPts val="95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Deploy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identity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verification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solution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verify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identity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new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Verify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business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entities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by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obtaining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registered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articles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incorporation</a:t>
            </a:r>
            <a:endParaRPr sz="1600">
              <a:latin typeface="Century Gothic"/>
              <a:cs typeface="Century Gothic"/>
            </a:endParaRPr>
          </a:p>
          <a:p>
            <a:pPr marL="470534" lvl="1" indent="-171450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470534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wary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recently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filed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articles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incorporation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Do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search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business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name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Place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extended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holds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deposited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new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in</a:t>
            </a:r>
            <a:endParaRPr sz="16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accordance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Reg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CC</a:t>
            </a:r>
            <a:endParaRPr sz="1600">
              <a:latin typeface="Century Gothic"/>
              <a:cs typeface="Century Gothic"/>
            </a:endParaRPr>
          </a:p>
          <a:p>
            <a:pPr marL="299085" marR="435609" indent="-287020">
              <a:lnSpc>
                <a:spcPct val="100000"/>
              </a:lnSpc>
              <a:spcBef>
                <a:spcPts val="905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Exercise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caution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when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new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present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large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dollar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checks,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including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U.S.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Treasury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checks,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deposit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or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payment</a:t>
            </a:r>
            <a:endParaRPr sz="1600">
              <a:latin typeface="Century Gothic"/>
              <a:cs typeface="Century Gothic"/>
            </a:endParaRPr>
          </a:p>
          <a:p>
            <a:pPr marL="469900" marR="553720" lvl="1" indent="-170815" algn="just">
              <a:lnSpc>
                <a:spcPct val="100000"/>
              </a:lnSpc>
              <a:spcBef>
                <a:spcPts val="900"/>
              </a:spcBef>
              <a:buClr>
                <a:srgbClr val="5F8BFF"/>
              </a:buClr>
              <a:buFont typeface="Arial"/>
              <a:buChar char="•"/>
              <a:tabLst>
                <a:tab pos="46990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Consider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accepting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checks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for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deposit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savings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that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longer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hold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(e.g.,</a:t>
            </a:r>
            <a:r>
              <a:rPr sz="1600" spc="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11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days)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can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imposed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(subject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state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laws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CA,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CT,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NY)</a:t>
            </a:r>
            <a:endParaRPr sz="1600">
              <a:latin typeface="Century Gothic"/>
              <a:cs typeface="Century Gothic"/>
            </a:endParaRPr>
          </a:p>
          <a:p>
            <a:pPr marL="299085" marR="117475" indent="-287020" algn="just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300355" algn="l"/>
              </a:tabLst>
            </a:pPr>
            <a:r>
              <a:rPr sz="1600" dirty="0">
                <a:solidFill>
                  <a:srgbClr val="5F8BFF"/>
                </a:solidFill>
                <a:latin typeface="Century Gothic"/>
                <a:cs typeface="Century Gothic"/>
              </a:rPr>
              <a:t>	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Consider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establishing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waiting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period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before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new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can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use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remote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deposit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capture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service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0" y="12"/>
            <a:ext cx="4059554" cy="6346190"/>
          </a:xfrm>
          <a:prstGeom prst="rect">
            <a:avLst/>
          </a:prstGeom>
          <a:ln w="12700">
            <a:solidFill>
              <a:srgbClr val="0E1F45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45"/>
              </a:spcBef>
            </a:pPr>
            <a:endParaRPr sz="2800">
              <a:latin typeface="Times New Roman"/>
              <a:cs typeface="Times New Roman"/>
            </a:endParaRPr>
          </a:p>
          <a:p>
            <a:pPr marL="409575" marR="357505">
              <a:lnSpc>
                <a:spcPts val="3020"/>
              </a:lnSpc>
            </a:pPr>
            <a:r>
              <a:rPr sz="2800" dirty="0"/>
              <a:t>Risk</a:t>
            </a:r>
            <a:r>
              <a:rPr sz="2800" spc="-65" dirty="0"/>
              <a:t> </a:t>
            </a:r>
            <a:r>
              <a:rPr sz="2800" dirty="0"/>
              <a:t>mitigation</a:t>
            </a:r>
            <a:r>
              <a:rPr sz="2800" spc="-70" dirty="0"/>
              <a:t> </a:t>
            </a:r>
            <a:r>
              <a:rPr sz="2800" spc="-50" dirty="0"/>
              <a:t>– </a:t>
            </a:r>
            <a:r>
              <a:rPr sz="2800" dirty="0"/>
              <a:t>fraudulent</a:t>
            </a:r>
            <a:r>
              <a:rPr sz="2800" spc="-90" dirty="0"/>
              <a:t> </a:t>
            </a:r>
            <a:r>
              <a:rPr sz="2800" spc="-10" dirty="0"/>
              <a:t>business account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75" y="1956180"/>
            <a:ext cx="3248025" cy="37302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3563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86425" y="4410075"/>
              <a:ext cx="6505575" cy="1314450"/>
            </a:xfrm>
            <a:custGeom>
              <a:avLst/>
              <a:gdLst/>
              <a:ahLst/>
              <a:cxnLst/>
              <a:rect l="l" t="t" r="r" b="b"/>
              <a:pathLst>
                <a:path w="6505575" h="1314450">
                  <a:moveTo>
                    <a:pt x="6505575" y="0"/>
                  </a:moveTo>
                  <a:lnTo>
                    <a:pt x="0" y="0"/>
                  </a:lnTo>
                  <a:lnTo>
                    <a:pt x="0" y="1314450"/>
                  </a:lnTo>
                  <a:lnTo>
                    <a:pt x="6505575" y="1314450"/>
                  </a:lnTo>
                  <a:lnTo>
                    <a:pt x="6505575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40984" y="4312206"/>
            <a:ext cx="6078220" cy="132080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90"/>
              </a:spcBef>
              <a:buClr>
                <a:srgbClr val="5F8BFF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Stay</a:t>
            </a:r>
            <a:r>
              <a:rPr sz="20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20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top</a:t>
            </a:r>
            <a:r>
              <a:rPr sz="20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20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20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changing</a:t>
            </a:r>
            <a:r>
              <a:rPr sz="20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fraud</a:t>
            </a:r>
            <a:r>
              <a:rPr sz="20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636368"/>
                </a:solidFill>
                <a:latin typeface="Century Gothic"/>
                <a:cs typeface="Century Gothic"/>
              </a:rPr>
              <a:t>environment</a:t>
            </a:r>
            <a:endParaRPr sz="20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Craft</a:t>
            </a:r>
            <a:r>
              <a:rPr sz="20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risk</a:t>
            </a:r>
            <a:r>
              <a:rPr sz="20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mitigation</a:t>
            </a:r>
            <a:r>
              <a:rPr sz="20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strategies</a:t>
            </a:r>
            <a:r>
              <a:rPr sz="20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636368"/>
                </a:solidFill>
                <a:latin typeface="Century Gothic"/>
                <a:cs typeface="Century Gothic"/>
              </a:rPr>
              <a:t>accordingly</a:t>
            </a:r>
            <a:endParaRPr sz="20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5F8BFF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Rinse</a:t>
            </a:r>
            <a:r>
              <a:rPr sz="20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&amp;</a:t>
            </a:r>
            <a:r>
              <a:rPr sz="20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repeat</a:t>
            </a:r>
            <a:r>
              <a:rPr sz="20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r>
              <a:rPr sz="20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it’s</a:t>
            </a:r>
            <a:r>
              <a:rPr sz="20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20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636368"/>
                </a:solidFill>
                <a:latin typeface="Century Gothic"/>
                <a:cs typeface="Century Gothic"/>
              </a:rPr>
              <a:t>continuous</a:t>
            </a:r>
            <a:r>
              <a:rPr sz="20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636368"/>
                </a:solidFill>
                <a:latin typeface="Century Gothic"/>
                <a:cs typeface="Century Gothic"/>
              </a:rPr>
              <a:t>process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1239" y="4410075"/>
            <a:ext cx="345440" cy="1314450"/>
          </a:xfrm>
          <a:custGeom>
            <a:avLst/>
            <a:gdLst/>
            <a:ahLst/>
            <a:cxnLst/>
            <a:rect l="l" t="t" r="r" b="b"/>
            <a:pathLst>
              <a:path w="345439" h="1314450">
                <a:moveTo>
                  <a:pt x="345173" y="0"/>
                </a:moveTo>
                <a:lnTo>
                  <a:pt x="0" y="0"/>
                </a:lnTo>
                <a:lnTo>
                  <a:pt x="0" y="1314450"/>
                </a:lnTo>
                <a:lnTo>
                  <a:pt x="345173" y="1314450"/>
                </a:lnTo>
                <a:lnTo>
                  <a:pt x="345173" y="0"/>
                </a:lnTo>
                <a:close/>
              </a:path>
            </a:pathLst>
          </a:custGeom>
          <a:solidFill>
            <a:srgbClr val="F9D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8695" y="4573918"/>
            <a:ext cx="306070" cy="99060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182F61"/>
                </a:solidFill>
                <a:latin typeface="Century Gothic"/>
                <a:cs typeface="Century Gothic"/>
              </a:rPr>
              <a:t>Wrap-</a:t>
            </a:r>
            <a:r>
              <a:rPr sz="1800" b="1" spc="-25" dirty="0">
                <a:solidFill>
                  <a:srgbClr val="182F61"/>
                </a:solidFill>
                <a:latin typeface="Century Gothic"/>
                <a:cs typeface="Century Gothic"/>
              </a:rPr>
              <a:t>up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356985"/>
            </a:xfrm>
            <a:custGeom>
              <a:avLst/>
              <a:gdLst/>
              <a:ahLst/>
              <a:cxnLst/>
              <a:rect l="l" t="t" r="r" b="b"/>
              <a:pathLst>
                <a:path w="12192000" h="6356985">
                  <a:moveTo>
                    <a:pt x="0" y="6356716"/>
                  </a:moveTo>
                  <a:lnTo>
                    <a:pt x="12192000" y="635671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356716"/>
                  </a:lnTo>
                  <a:close/>
                </a:path>
              </a:pathLst>
            </a:custGeom>
            <a:solidFill>
              <a:srgbClr val="18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56716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12192000" y="0"/>
                  </a:moveTo>
                  <a:lnTo>
                    <a:pt x="0" y="0"/>
                  </a:lnTo>
                  <a:lnTo>
                    <a:pt x="0" y="501281"/>
                  </a:lnTo>
                  <a:lnTo>
                    <a:pt x="12192000" y="50128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31118" y="6497828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0"/>
                  </a:moveTo>
                  <a:lnTo>
                    <a:pt x="0" y="19944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993" y="6485213"/>
              <a:ext cx="231925" cy="2307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08113" y="6531571"/>
              <a:ext cx="775970" cy="177800"/>
            </a:xfrm>
            <a:custGeom>
              <a:avLst/>
              <a:gdLst/>
              <a:ahLst/>
              <a:cxnLst/>
              <a:rect l="l" t="t" r="r" b="b"/>
              <a:pathLst>
                <a:path w="775969" h="177800">
                  <a:moveTo>
                    <a:pt x="100152" y="2095"/>
                  </a:moveTo>
                  <a:lnTo>
                    <a:pt x="0" y="2095"/>
                  </a:lnTo>
                  <a:lnTo>
                    <a:pt x="0" y="23291"/>
                  </a:lnTo>
                  <a:lnTo>
                    <a:pt x="39001" y="23291"/>
                  </a:lnTo>
                  <a:lnTo>
                    <a:pt x="39001" y="136131"/>
                  </a:lnTo>
                  <a:lnTo>
                    <a:pt x="61137" y="136131"/>
                  </a:lnTo>
                  <a:lnTo>
                    <a:pt x="61137" y="23291"/>
                  </a:lnTo>
                  <a:lnTo>
                    <a:pt x="100152" y="23291"/>
                  </a:lnTo>
                  <a:lnTo>
                    <a:pt x="100152" y="2095"/>
                  </a:lnTo>
                  <a:close/>
                </a:path>
                <a:path w="775969" h="177800">
                  <a:moveTo>
                    <a:pt x="149059" y="41541"/>
                  </a:moveTo>
                  <a:lnTo>
                    <a:pt x="146113" y="40906"/>
                  </a:lnTo>
                  <a:lnTo>
                    <a:pt x="143573" y="40703"/>
                  </a:lnTo>
                  <a:lnTo>
                    <a:pt x="140843" y="40703"/>
                  </a:lnTo>
                  <a:lnTo>
                    <a:pt x="132918" y="41973"/>
                  </a:lnTo>
                  <a:lnTo>
                    <a:pt x="125704" y="45605"/>
                  </a:lnTo>
                  <a:lnTo>
                    <a:pt x="119849" y="51231"/>
                  </a:lnTo>
                  <a:lnTo>
                    <a:pt x="115963" y="58521"/>
                  </a:lnTo>
                  <a:lnTo>
                    <a:pt x="115963" y="41744"/>
                  </a:lnTo>
                  <a:lnTo>
                    <a:pt x="95084" y="41744"/>
                  </a:lnTo>
                  <a:lnTo>
                    <a:pt x="95084" y="136347"/>
                  </a:lnTo>
                  <a:lnTo>
                    <a:pt x="115963" y="136347"/>
                  </a:lnTo>
                  <a:lnTo>
                    <a:pt x="115963" y="90195"/>
                  </a:lnTo>
                  <a:lnTo>
                    <a:pt x="117830" y="77711"/>
                  </a:lnTo>
                  <a:lnTo>
                    <a:pt x="122834" y="68643"/>
                  </a:lnTo>
                  <a:lnTo>
                    <a:pt x="130098" y="63119"/>
                  </a:lnTo>
                  <a:lnTo>
                    <a:pt x="138734" y="61252"/>
                  </a:lnTo>
                  <a:lnTo>
                    <a:pt x="142519" y="61252"/>
                  </a:lnTo>
                  <a:lnTo>
                    <a:pt x="145478" y="61887"/>
                  </a:lnTo>
                  <a:lnTo>
                    <a:pt x="149059" y="62928"/>
                  </a:lnTo>
                  <a:lnTo>
                    <a:pt x="149059" y="41541"/>
                  </a:lnTo>
                  <a:close/>
                </a:path>
                <a:path w="775969" h="177800">
                  <a:moveTo>
                    <a:pt x="248996" y="41744"/>
                  </a:moveTo>
                  <a:lnTo>
                    <a:pt x="228130" y="41744"/>
                  </a:lnTo>
                  <a:lnTo>
                    <a:pt x="228130" y="88099"/>
                  </a:lnTo>
                  <a:lnTo>
                    <a:pt x="226428" y="101536"/>
                  </a:lnTo>
                  <a:lnTo>
                    <a:pt x="221691" y="111252"/>
                  </a:lnTo>
                  <a:lnTo>
                    <a:pt x="214426" y="117157"/>
                  </a:lnTo>
                  <a:lnTo>
                    <a:pt x="205143" y="119151"/>
                  </a:lnTo>
                  <a:lnTo>
                    <a:pt x="197015" y="117462"/>
                  </a:lnTo>
                  <a:lnTo>
                    <a:pt x="191071" y="112649"/>
                  </a:lnTo>
                  <a:lnTo>
                    <a:pt x="187413" y="104990"/>
                  </a:lnTo>
                  <a:lnTo>
                    <a:pt x="186169" y="94818"/>
                  </a:lnTo>
                  <a:lnTo>
                    <a:pt x="186169" y="41744"/>
                  </a:lnTo>
                  <a:lnTo>
                    <a:pt x="165290" y="41744"/>
                  </a:lnTo>
                  <a:lnTo>
                    <a:pt x="165290" y="98171"/>
                  </a:lnTo>
                  <a:lnTo>
                    <a:pt x="167741" y="114579"/>
                  </a:lnTo>
                  <a:lnTo>
                    <a:pt x="174752" y="127139"/>
                  </a:lnTo>
                  <a:lnTo>
                    <a:pt x="185839" y="135191"/>
                  </a:lnTo>
                  <a:lnTo>
                    <a:pt x="200507" y="138023"/>
                  </a:lnTo>
                  <a:lnTo>
                    <a:pt x="209118" y="137058"/>
                  </a:lnTo>
                  <a:lnTo>
                    <a:pt x="216763" y="134226"/>
                  </a:lnTo>
                  <a:lnTo>
                    <a:pt x="223189" y="129616"/>
                  </a:lnTo>
                  <a:lnTo>
                    <a:pt x="228130" y="123342"/>
                  </a:lnTo>
                  <a:lnTo>
                    <a:pt x="228130" y="136131"/>
                  </a:lnTo>
                  <a:lnTo>
                    <a:pt x="248996" y="136131"/>
                  </a:lnTo>
                  <a:lnTo>
                    <a:pt x="248996" y="123342"/>
                  </a:lnTo>
                  <a:lnTo>
                    <a:pt x="248996" y="119151"/>
                  </a:lnTo>
                  <a:lnTo>
                    <a:pt x="248996" y="41744"/>
                  </a:lnTo>
                  <a:close/>
                </a:path>
                <a:path w="775969" h="177800">
                  <a:moveTo>
                    <a:pt x="355053" y="99847"/>
                  </a:moveTo>
                  <a:lnTo>
                    <a:pt x="323430" y="60629"/>
                  </a:lnTo>
                  <a:lnTo>
                    <a:pt x="309727" y="55587"/>
                  </a:lnTo>
                  <a:lnTo>
                    <a:pt x="300659" y="51841"/>
                  </a:lnTo>
                  <a:lnTo>
                    <a:pt x="294284" y="47752"/>
                  </a:lnTo>
                  <a:lnTo>
                    <a:pt x="290512" y="42760"/>
                  </a:lnTo>
                  <a:lnTo>
                    <a:pt x="289267" y="36296"/>
                  </a:lnTo>
                  <a:lnTo>
                    <a:pt x="290969" y="29794"/>
                  </a:lnTo>
                  <a:lnTo>
                    <a:pt x="295541" y="24917"/>
                  </a:lnTo>
                  <a:lnTo>
                    <a:pt x="302260" y="21844"/>
                  </a:lnTo>
                  <a:lnTo>
                    <a:pt x="310349" y="20764"/>
                  </a:lnTo>
                  <a:lnTo>
                    <a:pt x="317754" y="21577"/>
                  </a:lnTo>
                  <a:lnTo>
                    <a:pt x="324459" y="23964"/>
                  </a:lnTo>
                  <a:lnTo>
                    <a:pt x="330492" y="27851"/>
                  </a:lnTo>
                  <a:lnTo>
                    <a:pt x="335864" y="33147"/>
                  </a:lnTo>
                  <a:lnTo>
                    <a:pt x="351256" y="18249"/>
                  </a:lnTo>
                  <a:lnTo>
                    <a:pt x="343065" y="10528"/>
                  </a:lnTo>
                  <a:lnTo>
                    <a:pt x="333438" y="4800"/>
                  </a:lnTo>
                  <a:lnTo>
                    <a:pt x="322554" y="1231"/>
                  </a:lnTo>
                  <a:lnTo>
                    <a:pt x="310565" y="0"/>
                  </a:lnTo>
                  <a:lnTo>
                    <a:pt x="293255" y="2603"/>
                  </a:lnTo>
                  <a:lnTo>
                    <a:pt x="279412" y="10071"/>
                  </a:lnTo>
                  <a:lnTo>
                    <a:pt x="270243" y="21945"/>
                  </a:lnTo>
                  <a:lnTo>
                    <a:pt x="266915" y="37757"/>
                  </a:lnTo>
                  <a:lnTo>
                    <a:pt x="268897" y="50266"/>
                  </a:lnTo>
                  <a:lnTo>
                    <a:pt x="274853" y="60566"/>
                  </a:lnTo>
                  <a:lnTo>
                    <a:pt x="284797" y="68910"/>
                  </a:lnTo>
                  <a:lnTo>
                    <a:pt x="298754" y="75514"/>
                  </a:lnTo>
                  <a:lnTo>
                    <a:pt x="313512" y="80759"/>
                  </a:lnTo>
                  <a:lnTo>
                    <a:pt x="321945" y="84556"/>
                  </a:lnTo>
                  <a:lnTo>
                    <a:pt x="327939" y="89128"/>
                  </a:lnTo>
                  <a:lnTo>
                    <a:pt x="331520" y="94589"/>
                  </a:lnTo>
                  <a:lnTo>
                    <a:pt x="332701" y="101104"/>
                  </a:lnTo>
                  <a:lnTo>
                    <a:pt x="331063" y="107950"/>
                  </a:lnTo>
                  <a:lnTo>
                    <a:pt x="326517" y="113169"/>
                  </a:lnTo>
                  <a:lnTo>
                    <a:pt x="319633" y="116509"/>
                  </a:lnTo>
                  <a:lnTo>
                    <a:pt x="310984" y="117678"/>
                  </a:lnTo>
                  <a:lnTo>
                    <a:pt x="301574" y="116497"/>
                  </a:lnTo>
                  <a:lnTo>
                    <a:pt x="293090" y="113093"/>
                  </a:lnTo>
                  <a:lnTo>
                    <a:pt x="285750" y="107683"/>
                  </a:lnTo>
                  <a:lnTo>
                    <a:pt x="279781" y="100482"/>
                  </a:lnTo>
                  <a:lnTo>
                    <a:pt x="262280" y="114528"/>
                  </a:lnTo>
                  <a:lnTo>
                    <a:pt x="270179" y="124320"/>
                  </a:lnTo>
                  <a:lnTo>
                    <a:pt x="281152" y="131940"/>
                  </a:lnTo>
                  <a:lnTo>
                    <a:pt x="294665" y="136893"/>
                  </a:lnTo>
                  <a:lnTo>
                    <a:pt x="310146" y="138658"/>
                  </a:lnTo>
                  <a:lnTo>
                    <a:pt x="328282" y="135890"/>
                  </a:lnTo>
                  <a:lnTo>
                    <a:pt x="342480" y="128066"/>
                  </a:lnTo>
                  <a:lnTo>
                    <a:pt x="351739" y="115824"/>
                  </a:lnTo>
                  <a:lnTo>
                    <a:pt x="355053" y="99847"/>
                  </a:lnTo>
                  <a:close/>
                </a:path>
                <a:path w="775969" h="177800">
                  <a:moveTo>
                    <a:pt x="426745" y="41541"/>
                  </a:moveTo>
                  <a:lnTo>
                    <a:pt x="399757" y="41541"/>
                  </a:lnTo>
                  <a:lnTo>
                    <a:pt x="399757" y="15532"/>
                  </a:lnTo>
                  <a:lnTo>
                    <a:pt x="378879" y="15532"/>
                  </a:lnTo>
                  <a:lnTo>
                    <a:pt x="378879" y="35242"/>
                  </a:lnTo>
                  <a:lnTo>
                    <a:pt x="372338" y="41541"/>
                  </a:lnTo>
                  <a:lnTo>
                    <a:pt x="359270" y="41744"/>
                  </a:lnTo>
                  <a:lnTo>
                    <a:pt x="359270" y="60210"/>
                  </a:lnTo>
                  <a:lnTo>
                    <a:pt x="378879" y="60210"/>
                  </a:lnTo>
                  <a:lnTo>
                    <a:pt x="378879" y="105727"/>
                  </a:lnTo>
                  <a:lnTo>
                    <a:pt x="381368" y="119634"/>
                  </a:lnTo>
                  <a:lnTo>
                    <a:pt x="388213" y="129374"/>
                  </a:lnTo>
                  <a:lnTo>
                    <a:pt x="398449" y="135102"/>
                  </a:lnTo>
                  <a:lnTo>
                    <a:pt x="411137" y="136982"/>
                  </a:lnTo>
                  <a:lnTo>
                    <a:pt x="417461" y="136982"/>
                  </a:lnTo>
                  <a:lnTo>
                    <a:pt x="422516" y="136131"/>
                  </a:lnTo>
                  <a:lnTo>
                    <a:pt x="426745" y="134874"/>
                  </a:lnTo>
                  <a:lnTo>
                    <a:pt x="426745" y="116420"/>
                  </a:lnTo>
                  <a:lnTo>
                    <a:pt x="423786" y="117462"/>
                  </a:lnTo>
                  <a:lnTo>
                    <a:pt x="419569" y="118313"/>
                  </a:lnTo>
                  <a:lnTo>
                    <a:pt x="404812" y="118313"/>
                  </a:lnTo>
                  <a:lnTo>
                    <a:pt x="399757" y="113906"/>
                  </a:lnTo>
                  <a:lnTo>
                    <a:pt x="399757" y="59994"/>
                  </a:lnTo>
                  <a:lnTo>
                    <a:pt x="426745" y="59994"/>
                  </a:lnTo>
                  <a:lnTo>
                    <a:pt x="426745" y="41541"/>
                  </a:lnTo>
                  <a:close/>
                </a:path>
                <a:path w="775969" h="177800">
                  <a:moveTo>
                    <a:pt x="533641" y="41744"/>
                  </a:moveTo>
                  <a:lnTo>
                    <a:pt x="514451" y="41744"/>
                  </a:lnTo>
                  <a:lnTo>
                    <a:pt x="514451" y="88938"/>
                  </a:lnTo>
                  <a:lnTo>
                    <a:pt x="512406" y="100825"/>
                  </a:lnTo>
                  <a:lnTo>
                    <a:pt x="506653" y="110413"/>
                  </a:lnTo>
                  <a:lnTo>
                    <a:pt x="497725" y="116814"/>
                  </a:lnTo>
                  <a:lnTo>
                    <a:pt x="486194" y="119151"/>
                  </a:lnTo>
                  <a:lnTo>
                    <a:pt x="474662" y="116814"/>
                  </a:lnTo>
                  <a:lnTo>
                    <a:pt x="465747" y="110413"/>
                  </a:lnTo>
                  <a:lnTo>
                    <a:pt x="459981" y="100825"/>
                  </a:lnTo>
                  <a:lnTo>
                    <a:pt x="457949" y="88938"/>
                  </a:lnTo>
                  <a:lnTo>
                    <a:pt x="459981" y="77050"/>
                  </a:lnTo>
                  <a:lnTo>
                    <a:pt x="465747" y="67462"/>
                  </a:lnTo>
                  <a:lnTo>
                    <a:pt x="474662" y="61061"/>
                  </a:lnTo>
                  <a:lnTo>
                    <a:pt x="486194" y="58737"/>
                  </a:lnTo>
                  <a:lnTo>
                    <a:pt x="497725" y="61061"/>
                  </a:lnTo>
                  <a:lnTo>
                    <a:pt x="506653" y="67462"/>
                  </a:lnTo>
                  <a:lnTo>
                    <a:pt x="512406" y="77050"/>
                  </a:lnTo>
                  <a:lnTo>
                    <a:pt x="514451" y="88938"/>
                  </a:lnTo>
                  <a:lnTo>
                    <a:pt x="514451" y="41744"/>
                  </a:lnTo>
                  <a:lnTo>
                    <a:pt x="512762" y="41744"/>
                  </a:lnTo>
                  <a:lnTo>
                    <a:pt x="512762" y="54330"/>
                  </a:lnTo>
                  <a:lnTo>
                    <a:pt x="507631" y="48882"/>
                  </a:lnTo>
                  <a:lnTo>
                    <a:pt x="500659" y="44259"/>
                  </a:lnTo>
                  <a:lnTo>
                    <a:pt x="492150" y="41059"/>
                  </a:lnTo>
                  <a:lnTo>
                    <a:pt x="482396" y="39852"/>
                  </a:lnTo>
                  <a:lnTo>
                    <a:pt x="464350" y="43726"/>
                  </a:lnTo>
                  <a:lnTo>
                    <a:pt x="449859" y="54330"/>
                  </a:lnTo>
                  <a:lnTo>
                    <a:pt x="440334" y="69862"/>
                  </a:lnTo>
                  <a:lnTo>
                    <a:pt x="436854" y="88938"/>
                  </a:lnTo>
                  <a:lnTo>
                    <a:pt x="440334" y="108026"/>
                  </a:lnTo>
                  <a:lnTo>
                    <a:pt x="449910" y="123634"/>
                  </a:lnTo>
                  <a:lnTo>
                    <a:pt x="464350" y="134162"/>
                  </a:lnTo>
                  <a:lnTo>
                    <a:pt x="482396" y="138023"/>
                  </a:lnTo>
                  <a:lnTo>
                    <a:pt x="492188" y="136829"/>
                  </a:lnTo>
                  <a:lnTo>
                    <a:pt x="500748" y="133616"/>
                  </a:lnTo>
                  <a:lnTo>
                    <a:pt x="507720" y="128993"/>
                  </a:lnTo>
                  <a:lnTo>
                    <a:pt x="512686" y="123634"/>
                  </a:lnTo>
                  <a:lnTo>
                    <a:pt x="512762" y="136131"/>
                  </a:lnTo>
                  <a:lnTo>
                    <a:pt x="533641" y="136131"/>
                  </a:lnTo>
                  <a:lnTo>
                    <a:pt x="533641" y="123634"/>
                  </a:lnTo>
                  <a:lnTo>
                    <a:pt x="533641" y="119151"/>
                  </a:lnTo>
                  <a:lnTo>
                    <a:pt x="533641" y="58737"/>
                  </a:lnTo>
                  <a:lnTo>
                    <a:pt x="533641" y="54330"/>
                  </a:lnTo>
                  <a:lnTo>
                    <a:pt x="533641" y="41744"/>
                  </a:lnTo>
                  <a:close/>
                </a:path>
                <a:path w="775969" h="177800">
                  <a:moveTo>
                    <a:pt x="645375" y="41744"/>
                  </a:moveTo>
                  <a:lnTo>
                    <a:pt x="626402" y="41744"/>
                  </a:lnTo>
                  <a:lnTo>
                    <a:pt x="626402" y="87477"/>
                  </a:lnTo>
                  <a:lnTo>
                    <a:pt x="624243" y="99072"/>
                  </a:lnTo>
                  <a:lnTo>
                    <a:pt x="618286" y="108242"/>
                  </a:lnTo>
                  <a:lnTo>
                    <a:pt x="609333" y="114261"/>
                  </a:lnTo>
                  <a:lnTo>
                    <a:pt x="598157" y="116420"/>
                  </a:lnTo>
                  <a:lnTo>
                    <a:pt x="586981" y="114261"/>
                  </a:lnTo>
                  <a:lnTo>
                    <a:pt x="578015" y="108242"/>
                  </a:lnTo>
                  <a:lnTo>
                    <a:pt x="572058" y="99072"/>
                  </a:lnTo>
                  <a:lnTo>
                    <a:pt x="569937" y="87680"/>
                  </a:lnTo>
                  <a:lnTo>
                    <a:pt x="569899" y="87477"/>
                  </a:lnTo>
                  <a:lnTo>
                    <a:pt x="572033" y="75869"/>
                  </a:lnTo>
                  <a:lnTo>
                    <a:pt x="577938" y="66713"/>
                  </a:lnTo>
                  <a:lnTo>
                    <a:pt x="586892" y="60693"/>
                  </a:lnTo>
                  <a:lnTo>
                    <a:pt x="598157" y="58521"/>
                  </a:lnTo>
                  <a:lnTo>
                    <a:pt x="609422" y="60693"/>
                  </a:lnTo>
                  <a:lnTo>
                    <a:pt x="618363" y="66713"/>
                  </a:lnTo>
                  <a:lnTo>
                    <a:pt x="624268" y="75869"/>
                  </a:lnTo>
                  <a:lnTo>
                    <a:pt x="626402" y="87477"/>
                  </a:lnTo>
                  <a:lnTo>
                    <a:pt x="626402" y="41744"/>
                  </a:lnTo>
                  <a:lnTo>
                    <a:pt x="624509" y="41744"/>
                  </a:lnTo>
                  <a:lnTo>
                    <a:pt x="624509" y="54330"/>
                  </a:lnTo>
                  <a:lnTo>
                    <a:pt x="619201" y="48615"/>
                  </a:lnTo>
                  <a:lnTo>
                    <a:pt x="612089" y="44030"/>
                  </a:lnTo>
                  <a:lnTo>
                    <a:pt x="603605" y="40970"/>
                  </a:lnTo>
                  <a:lnTo>
                    <a:pt x="594144" y="39852"/>
                  </a:lnTo>
                  <a:lnTo>
                    <a:pt x="576300" y="43586"/>
                  </a:lnTo>
                  <a:lnTo>
                    <a:pt x="561911" y="53784"/>
                  </a:lnTo>
                  <a:lnTo>
                    <a:pt x="552310" y="68973"/>
                  </a:lnTo>
                  <a:lnTo>
                    <a:pt x="548855" y="87477"/>
                  </a:lnTo>
                  <a:lnTo>
                    <a:pt x="548817" y="87680"/>
                  </a:lnTo>
                  <a:lnTo>
                    <a:pt x="552310" y="106514"/>
                  </a:lnTo>
                  <a:lnTo>
                    <a:pt x="561911" y="121767"/>
                  </a:lnTo>
                  <a:lnTo>
                    <a:pt x="576300" y="131991"/>
                  </a:lnTo>
                  <a:lnTo>
                    <a:pt x="594144" y="135712"/>
                  </a:lnTo>
                  <a:lnTo>
                    <a:pt x="603605" y="134607"/>
                  </a:lnTo>
                  <a:lnTo>
                    <a:pt x="612089" y="131521"/>
                  </a:lnTo>
                  <a:lnTo>
                    <a:pt x="619201" y="126873"/>
                  </a:lnTo>
                  <a:lnTo>
                    <a:pt x="624509" y="121031"/>
                  </a:lnTo>
                  <a:lnTo>
                    <a:pt x="624509" y="129628"/>
                  </a:lnTo>
                  <a:lnTo>
                    <a:pt x="622249" y="142278"/>
                  </a:lnTo>
                  <a:lnTo>
                    <a:pt x="616127" y="151472"/>
                  </a:lnTo>
                  <a:lnTo>
                    <a:pt x="607072" y="157086"/>
                  </a:lnTo>
                  <a:lnTo>
                    <a:pt x="596049" y="158991"/>
                  </a:lnTo>
                  <a:lnTo>
                    <a:pt x="586930" y="158038"/>
                  </a:lnTo>
                  <a:lnTo>
                    <a:pt x="578599" y="155295"/>
                  </a:lnTo>
                  <a:lnTo>
                    <a:pt x="571233" y="151003"/>
                  </a:lnTo>
                  <a:lnTo>
                    <a:pt x="564629" y="145148"/>
                  </a:lnTo>
                  <a:lnTo>
                    <a:pt x="551980" y="160045"/>
                  </a:lnTo>
                  <a:lnTo>
                    <a:pt x="560197" y="167195"/>
                  </a:lnTo>
                  <a:lnTo>
                    <a:pt x="570636" y="172681"/>
                  </a:lnTo>
                  <a:lnTo>
                    <a:pt x="582815" y="176212"/>
                  </a:lnTo>
                  <a:lnTo>
                    <a:pt x="596252" y="177457"/>
                  </a:lnTo>
                  <a:lnTo>
                    <a:pt x="615759" y="174612"/>
                  </a:lnTo>
                  <a:lnTo>
                    <a:pt x="631329" y="165887"/>
                  </a:lnTo>
                  <a:lnTo>
                    <a:pt x="636104" y="158991"/>
                  </a:lnTo>
                  <a:lnTo>
                    <a:pt x="641654" y="151003"/>
                  </a:lnTo>
                  <a:lnTo>
                    <a:pt x="645375" y="129628"/>
                  </a:lnTo>
                  <a:lnTo>
                    <a:pt x="645375" y="121031"/>
                  </a:lnTo>
                  <a:lnTo>
                    <a:pt x="645375" y="116420"/>
                  </a:lnTo>
                  <a:lnTo>
                    <a:pt x="645375" y="58521"/>
                  </a:lnTo>
                  <a:lnTo>
                    <a:pt x="645375" y="54330"/>
                  </a:lnTo>
                  <a:lnTo>
                    <a:pt x="645375" y="41744"/>
                  </a:lnTo>
                  <a:close/>
                </a:path>
                <a:path w="775969" h="177800">
                  <a:moveTo>
                    <a:pt x="754811" y="86639"/>
                  </a:moveTo>
                  <a:lnTo>
                    <a:pt x="753300" y="78244"/>
                  </a:lnTo>
                  <a:lnTo>
                    <a:pt x="751192" y="66497"/>
                  </a:lnTo>
                  <a:lnTo>
                    <a:pt x="745007" y="57264"/>
                  </a:lnTo>
                  <a:lnTo>
                    <a:pt x="741362" y="51841"/>
                  </a:lnTo>
                  <a:lnTo>
                    <a:pt x="733729" y="47129"/>
                  </a:lnTo>
                  <a:lnTo>
                    <a:pt x="733729" y="78244"/>
                  </a:lnTo>
                  <a:lnTo>
                    <a:pt x="681228" y="78244"/>
                  </a:lnTo>
                  <a:lnTo>
                    <a:pt x="684885" y="69507"/>
                  </a:lnTo>
                  <a:lnTo>
                    <a:pt x="684999" y="69215"/>
                  </a:lnTo>
                  <a:lnTo>
                    <a:pt x="687641" y="66497"/>
                  </a:lnTo>
                  <a:lnTo>
                    <a:pt x="691426" y="62649"/>
                  </a:lnTo>
                  <a:lnTo>
                    <a:pt x="699516" y="58686"/>
                  </a:lnTo>
                  <a:lnTo>
                    <a:pt x="708418" y="57264"/>
                  </a:lnTo>
                  <a:lnTo>
                    <a:pt x="717499" y="58686"/>
                  </a:lnTo>
                  <a:lnTo>
                    <a:pt x="717232" y="58686"/>
                  </a:lnTo>
                  <a:lnTo>
                    <a:pt x="724712" y="62649"/>
                  </a:lnTo>
                  <a:lnTo>
                    <a:pt x="730478" y="69215"/>
                  </a:lnTo>
                  <a:lnTo>
                    <a:pt x="733729" y="78244"/>
                  </a:lnTo>
                  <a:lnTo>
                    <a:pt x="733729" y="47129"/>
                  </a:lnTo>
                  <a:lnTo>
                    <a:pt x="726884" y="42887"/>
                  </a:lnTo>
                  <a:lnTo>
                    <a:pt x="709269" y="39852"/>
                  </a:lnTo>
                  <a:lnTo>
                    <a:pt x="689457" y="43624"/>
                  </a:lnTo>
                  <a:lnTo>
                    <a:pt x="673798" y="53987"/>
                  </a:lnTo>
                  <a:lnTo>
                    <a:pt x="663422" y="69507"/>
                  </a:lnTo>
                  <a:lnTo>
                    <a:pt x="659511" y="88734"/>
                  </a:lnTo>
                  <a:lnTo>
                    <a:pt x="663181" y="108521"/>
                  </a:lnTo>
                  <a:lnTo>
                    <a:pt x="673417" y="124053"/>
                  </a:lnTo>
                  <a:lnTo>
                    <a:pt x="689038" y="134188"/>
                  </a:lnTo>
                  <a:lnTo>
                    <a:pt x="708850" y="137820"/>
                  </a:lnTo>
                  <a:lnTo>
                    <a:pt x="722858" y="136296"/>
                  </a:lnTo>
                  <a:lnTo>
                    <a:pt x="734809" y="131940"/>
                  </a:lnTo>
                  <a:lnTo>
                    <a:pt x="744575" y="125069"/>
                  </a:lnTo>
                  <a:lnTo>
                    <a:pt x="749642" y="118935"/>
                  </a:lnTo>
                  <a:lnTo>
                    <a:pt x="752068" y="116001"/>
                  </a:lnTo>
                  <a:lnTo>
                    <a:pt x="736257" y="104673"/>
                  </a:lnTo>
                  <a:lnTo>
                    <a:pt x="731862" y="110350"/>
                  </a:lnTo>
                  <a:lnTo>
                    <a:pt x="725919" y="114871"/>
                  </a:lnTo>
                  <a:lnTo>
                    <a:pt x="718400" y="117856"/>
                  </a:lnTo>
                  <a:lnTo>
                    <a:pt x="709269" y="118935"/>
                  </a:lnTo>
                  <a:lnTo>
                    <a:pt x="698258" y="117119"/>
                  </a:lnTo>
                  <a:lnTo>
                    <a:pt x="689178" y="111963"/>
                  </a:lnTo>
                  <a:lnTo>
                    <a:pt x="682879" y="103898"/>
                  </a:lnTo>
                  <a:lnTo>
                    <a:pt x="680173" y="93345"/>
                  </a:lnTo>
                  <a:lnTo>
                    <a:pt x="754595" y="93345"/>
                  </a:lnTo>
                  <a:lnTo>
                    <a:pt x="754811" y="90411"/>
                  </a:lnTo>
                  <a:lnTo>
                    <a:pt x="754811" y="86639"/>
                  </a:lnTo>
                  <a:close/>
                </a:path>
                <a:path w="775969" h="177800">
                  <a:moveTo>
                    <a:pt x="767880" y="36296"/>
                  </a:moveTo>
                  <a:lnTo>
                    <a:pt x="766216" y="29375"/>
                  </a:lnTo>
                  <a:lnTo>
                    <a:pt x="766191" y="29159"/>
                  </a:lnTo>
                  <a:lnTo>
                    <a:pt x="766089" y="28740"/>
                  </a:lnTo>
                  <a:lnTo>
                    <a:pt x="765987" y="28321"/>
                  </a:lnTo>
                  <a:lnTo>
                    <a:pt x="764082" y="27482"/>
                  </a:lnTo>
                  <a:lnTo>
                    <a:pt x="765987" y="26644"/>
                  </a:lnTo>
                  <a:lnTo>
                    <a:pt x="766127" y="26428"/>
                  </a:lnTo>
                  <a:lnTo>
                    <a:pt x="766826" y="25387"/>
                  </a:lnTo>
                  <a:lnTo>
                    <a:pt x="766826" y="21399"/>
                  </a:lnTo>
                  <a:lnTo>
                    <a:pt x="766470" y="20764"/>
                  </a:lnTo>
                  <a:lnTo>
                    <a:pt x="765987" y="19926"/>
                  </a:lnTo>
                  <a:lnTo>
                    <a:pt x="764501" y="19088"/>
                  </a:lnTo>
                  <a:lnTo>
                    <a:pt x="763879" y="18732"/>
                  </a:lnTo>
                  <a:lnTo>
                    <a:pt x="763879" y="21615"/>
                  </a:lnTo>
                  <a:lnTo>
                    <a:pt x="763879" y="25590"/>
                  </a:lnTo>
                  <a:lnTo>
                    <a:pt x="762825" y="26428"/>
                  </a:lnTo>
                  <a:lnTo>
                    <a:pt x="754811" y="26428"/>
                  </a:lnTo>
                  <a:lnTo>
                    <a:pt x="754811" y="20764"/>
                  </a:lnTo>
                  <a:lnTo>
                    <a:pt x="762825" y="20764"/>
                  </a:lnTo>
                  <a:lnTo>
                    <a:pt x="763879" y="21615"/>
                  </a:lnTo>
                  <a:lnTo>
                    <a:pt x="763879" y="18732"/>
                  </a:lnTo>
                  <a:lnTo>
                    <a:pt x="763447" y="18465"/>
                  </a:lnTo>
                  <a:lnTo>
                    <a:pt x="762393" y="18249"/>
                  </a:lnTo>
                  <a:lnTo>
                    <a:pt x="751852" y="18249"/>
                  </a:lnTo>
                  <a:lnTo>
                    <a:pt x="751852" y="36296"/>
                  </a:lnTo>
                  <a:lnTo>
                    <a:pt x="754811" y="36296"/>
                  </a:lnTo>
                  <a:lnTo>
                    <a:pt x="754811" y="28740"/>
                  </a:lnTo>
                  <a:lnTo>
                    <a:pt x="762825" y="28740"/>
                  </a:lnTo>
                  <a:lnTo>
                    <a:pt x="763447" y="29375"/>
                  </a:lnTo>
                  <a:lnTo>
                    <a:pt x="763612" y="32931"/>
                  </a:lnTo>
                  <a:lnTo>
                    <a:pt x="763714" y="35242"/>
                  </a:lnTo>
                  <a:lnTo>
                    <a:pt x="763816" y="35661"/>
                  </a:lnTo>
                  <a:lnTo>
                    <a:pt x="763879" y="35877"/>
                  </a:lnTo>
                  <a:lnTo>
                    <a:pt x="764298" y="36296"/>
                  </a:lnTo>
                  <a:lnTo>
                    <a:pt x="767880" y="36296"/>
                  </a:lnTo>
                  <a:close/>
                </a:path>
                <a:path w="775969" h="177800">
                  <a:moveTo>
                    <a:pt x="775677" y="18249"/>
                  </a:moveTo>
                  <a:lnTo>
                    <a:pt x="773150" y="15735"/>
                  </a:lnTo>
                  <a:lnTo>
                    <a:pt x="773150" y="19507"/>
                  </a:lnTo>
                  <a:lnTo>
                    <a:pt x="773150" y="35039"/>
                  </a:lnTo>
                  <a:lnTo>
                    <a:pt x="767041" y="41325"/>
                  </a:lnTo>
                  <a:lnTo>
                    <a:pt x="751649" y="41325"/>
                  </a:lnTo>
                  <a:lnTo>
                    <a:pt x="745324" y="35039"/>
                  </a:lnTo>
                  <a:lnTo>
                    <a:pt x="745324" y="19304"/>
                  </a:lnTo>
                  <a:lnTo>
                    <a:pt x="751433" y="13220"/>
                  </a:lnTo>
                  <a:lnTo>
                    <a:pt x="766826" y="13220"/>
                  </a:lnTo>
                  <a:lnTo>
                    <a:pt x="773150" y="19507"/>
                  </a:lnTo>
                  <a:lnTo>
                    <a:pt x="773150" y="15735"/>
                  </a:lnTo>
                  <a:lnTo>
                    <a:pt x="770623" y="13220"/>
                  </a:lnTo>
                  <a:lnTo>
                    <a:pt x="768299" y="10909"/>
                  </a:lnTo>
                  <a:lnTo>
                    <a:pt x="759447" y="10706"/>
                  </a:lnTo>
                  <a:lnTo>
                    <a:pt x="750163" y="10706"/>
                  </a:lnTo>
                  <a:lnTo>
                    <a:pt x="742784" y="18046"/>
                  </a:lnTo>
                  <a:lnTo>
                    <a:pt x="742784" y="36296"/>
                  </a:lnTo>
                  <a:lnTo>
                    <a:pt x="750163" y="43637"/>
                  </a:lnTo>
                  <a:lnTo>
                    <a:pt x="768299" y="43637"/>
                  </a:lnTo>
                  <a:lnTo>
                    <a:pt x="770623" y="41325"/>
                  </a:lnTo>
                  <a:lnTo>
                    <a:pt x="775677" y="36296"/>
                  </a:lnTo>
                  <a:lnTo>
                    <a:pt x="775677" y="18249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 descr="A person holding a phone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8689" y="177164"/>
              <a:ext cx="2561717" cy="33138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93990" y="172465"/>
              <a:ext cx="2571750" cy="3323590"/>
            </a:xfrm>
            <a:custGeom>
              <a:avLst/>
              <a:gdLst/>
              <a:ahLst/>
              <a:cxnLst/>
              <a:rect l="l" t="t" r="r" b="b"/>
              <a:pathLst>
                <a:path w="2571750" h="3323590">
                  <a:moveTo>
                    <a:pt x="0" y="3323336"/>
                  </a:moveTo>
                  <a:lnTo>
                    <a:pt x="2571242" y="3323336"/>
                  </a:lnTo>
                  <a:lnTo>
                    <a:pt x="2571242" y="0"/>
                  </a:lnTo>
                  <a:lnTo>
                    <a:pt x="0" y="0"/>
                  </a:lnTo>
                  <a:lnTo>
                    <a:pt x="0" y="3323336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510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Risk</a:t>
            </a:r>
            <a:r>
              <a:rPr spc="-25" dirty="0"/>
              <a:t> </a:t>
            </a:r>
            <a:r>
              <a:rPr spc="-10" dirty="0"/>
              <a:t>resources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46861" y="1834159"/>
          <a:ext cx="5525770" cy="2773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800" b="1" dirty="0">
                          <a:solidFill>
                            <a:srgbClr val="182F60"/>
                          </a:solidFill>
                          <a:latin typeface="Century Gothic"/>
                          <a:cs typeface="Century Gothic"/>
                        </a:rPr>
                        <a:t>Business</a:t>
                      </a:r>
                      <a:r>
                        <a:rPr sz="1800" b="1" spc="-55" dirty="0">
                          <a:solidFill>
                            <a:srgbClr val="182F6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dirty="0">
                          <a:solidFill>
                            <a:srgbClr val="182F60"/>
                          </a:solidFill>
                          <a:latin typeface="Century Gothic"/>
                          <a:cs typeface="Century Gothic"/>
                        </a:rPr>
                        <a:t>Protection</a:t>
                      </a:r>
                      <a:r>
                        <a:rPr sz="1800" b="1" spc="-40" dirty="0">
                          <a:solidFill>
                            <a:srgbClr val="182F6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dirty="0">
                          <a:solidFill>
                            <a:srgbClr val="182F60"/>
                          </a:solidFill>
                          <a:latin typeface="Century Gothic"/>
                          <a:cs typeface="Century Gothic"/>
                        </a:rPr>
                        <a:t>Resource</a:t>
                      </a:r>
                      <a:r>
                        <a:rPr sz="1800" b="1" spc="-40" dirty="0">
                          <a:solidFill>
                            <a:srgbClr val="182F6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82F60"/>
                          </a:solidFill>
                          <a:latin typeface="Century Gothic"/>
                          <a:cs typeface="Century Gothic"/>
                        </a:rPr>
                        <a:t>Center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u="sng" spc="-10" dirty="0">
                          <a:solidFill>
                            <a:srgbClr val="182F60"/>
                          </a:solidFill>
                          <a:uFill>
                            <a:solidFill>
                              <a:srgbClr val="182F60"/>
                            </a:solidFill>
                          </a:uFill>
                          <a:latin typeface="Century Gothic"/>
                          <a:cs typeface="Century Gothic"/>
                          <a:hlinkClick r:id="rId4"/>
                        </a:rPr>
                        <a:t>www.trustage.com/bprc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101600" marB="0">
                    <a:solidFill>
                      <a:srgbClr val="F9DF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820">
                <a:tc>
                  <a:txBody>
                    <a:bodyPr/>
                    <a:lstStyle/>
                    <a:p>
                      <a:pPr marL="512445" indent="-286385">
                        <a:lnSpc>
                          <a:spcPct val="100000"/>
                        </a:lnSpc>
                        <a:spcBef>
                          <a:spcPts val="1340"/>
                        </a:spcBef>
                        <a:buClr>
                          <a:srgbClr val="5F8BFF"/>
                        </a:buClr>
                        <a:buFont typeface="Arial"/>
                        <a:buChar char="•"/>
                        <a:tabLst>
                          <a:tab pos="512445" algn="l"/>
                        </a:tabLst>
                      </a:pP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RISK</a:t>
                      </a:r>
                      <a:r>
                        <a:rPr sz="1400" spc="-3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Alerts</a:t>
                      </a:r>
                      <a:r>
                        <a:rPr sz="1400" spc="-3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spc="-1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warning</a:t>
                      </a:r>
                      <a:r>
                        <a:rPr sz="1400" spc="-3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|</a:t>
                      </a:r>
                      <a:r>
                        <a:rPr sz="1400" spc="-1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watch</a:t>
                      </a:r>
                      <a:r>
                        <a:rPr sz="1400" spc="-2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| </a:t>
                      </a:r>
                      <a:r>
                        <a:rPr sz="1400" spc="-1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awareness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51244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5F8BFF"/>
                        </a:buClr>
                        <a:buFont typeface="Arial"/>
                        <a:buChar char="•"/>
                        <a:tabLst>
                          <a:tab pos="512445" algn="l"/>
                        </a:tabLst>
                      </a:pP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Loss</a:t>
                      </a:r>
                      <a:r>
                        <a:rPr sz="1400" spc="-4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prevention</a:t>
                      </a:r>
                      <a:r>
                        <a:rPr sz="1400" spc="-5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1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library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51244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sz="1400" spc="-1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risk</a:t>
                      </a:r>
                      <a:r>
                        <a:rPr sz="1400" spc="-3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overviews,</a:t>
                      </a:r>
                      <a:r>
                        <a:rPr sz="1400" spc="-5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checklists</a:t>
                      </a:r>
                      <a:r>
                        <a:rPr sz="1400" spc="-4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sz="1400" spc="-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1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whitepapers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51244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5F8BFF"/>
                        </a:buClr>
                        <a:buFont typeface="Arial"/>
                        <a:buChar char="•"/>
                        <a:tabLst>
                          <a:tab pos="512445" algn="l"/>
                        </a:tabLst>
                      </a:pP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Emerging</a:t>
                      </a:r>
                      <a:r>
                        <a:rPr sz="1400" spc="-2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risks</a:t>
                      </a:r>
                      <a:r>
                        <a:rPr sz="1400" spc="-5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1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outlook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51244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5F8BFF"/>
                        </a:buClr>
                        <a:buFont typeface="Arial"/>
                        <a:buChar char="•"/>
                        <a:tabLst>
                          <a:tab pos="512445" algn="l"/>
                        </a:tabLst>
                      </a:pP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Live</a:t>
                      </a:r>
                      <a:r>
                        <a:rPr sz="1400" spc="-5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webinars,</a:t>
                      </a:r>
                      <a:r>
                        <a:rPr sz="1400" spc="-3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risk</a:t>
                      </a:r>
                      <a:r>
                        <a:rPr sz="1400" spc="-3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forums</a:t>
                      </a:r>
                      <a:r>
                        <a:rPr sz="1400" spc="-3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sz="1400" spc="-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office</a:t>
                      </a:r>
                      <a:r>
                        <a:rPr sz="1400" spc="-5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2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hours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51244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5F8BFF"/>
                        </a:buClr>
                        <a:buFont typeface="Arial"/>
                        <a:buChar char="•"/>
                        <a:tabLst>
                          <a:tab pos="512445" algn="l"/>
                        </a:tabLst>
                      </a:pPr>
                      <a:r>
                        <a:rPr sz="1400" spc="-1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On-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demand</a:t>
                      </a:r>
                      <a:r>
                        <a:rPr sz="1400" spc="-2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learning</a:t>
                      </a:r>
                      <a:r>
                        <a:rPr sz="1400" spc="-5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sz="1400" spc="5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interactive</a:t>
                      </a:r>
                      <a:r>
                        <a:rPr sz="1400" spc="-4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training</a:t>
                      </a:r>
                      <a:r>
                        <a:rPr sz="1400" spc="-10" dirty="0">
                          <a:solidFill>
                            <a:srgbClr val="636368"/>
                          </a:solidFill>
                          <a:latin typeface="Century Gothic"/>
                          <a:cs typeface="Century Gothic"/>
                        </a:rPr>
                        <a:t> modules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7018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6528371" y="2465514"/>
            <a:ext cx="5338445" cy="3333115"/>
            <a:chOff x="6528371" y="2465514"/>
            <a:chExt cx="5338445" cy="333311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64903" y="4291647"/>
              <a:ext cx="2601341" cy="1497202"/>
            </a:xfrm>
            <a:prstGeom prst="rect">
              <a:avLst/>
            </a:prstGeom>
          </p:spPr>
        </p:pic>
        <p:pic>
          <p:nvPicPr>
            <p:cNvPr id="14" name="object 14" descr="A person and person looking at each other  Description automatically generated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64903" y="2652267"/>
              <a:ext cx="2568702" cy="14387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260077" y="2647568"/>
              <a:ext cx="2578735" cy="1448435"/>
            </a:xfrm>
            <a:custGeom>
              <a:avLst/>
              <a:gdLst/>
              <a:ahLst/>
              <a:cxnLst/>
              <a:rect l="l" t="t" r="r" b="b"/>
              <a:pathLst>
                <a:path w="2578734" h="1448435">
                  <a:moveTo>
                    <a:pt x="0" y="1448308"/>
                  </a:moveTo>
                  <a:lnTo>
                    <a:pt x="2578227" y="1448308"/>
                  </a:lnTo>
                  <a:lnTo>
                    <a:pt x="2578227" y="0"/>
                  </a:lnTo>
                  <a:lnTo>
                    <a:pt x="0" y="0"/>
                  </a:lnTo>
                  <a:lnTo>
                    <a:pt x="0" y="1448308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 descr="A page of a document  Description automatically generated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7832" y="2475039"/>
              <a:ext cx="2562986" cy="331381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33133" y="2470276"/>
              <a:ext cx="2573020" cy="3323590"/>
            </a:xfrm>
            <a:custGeom>
              <a:avLst/>
              <a:gdLst/>
              <a:ahLst/>
              <a:cxnLst/>
              <a:rect l="l" t="t" r="r" b="b"/>
              <a:pathLst>
                <a:path w="2573020" h="3323590">
                  <a:moveTo>
                    <a:pt x="0" y="3323336"/>
                  </a:moveTo>
                  <a:lnTo>
                    <a:pt x="2572512" y="3323336"/>
                  </a:lnTo>
                  <a:lnTo>
                    <a:pt x="2572512" y="0"/>
                  </a:lnTo>
                  <a:lnTo>
                    <a:pt x="0" y="0"/>
                  </a:lnTo>
                  <a:lnTo>
                    <a:pt x="0" y="3323336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8644" y="4835397"/>
            <a:ext cx="5660390" cy="1017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0489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“Great</a:t>
            </a:r>
            <a:r>
              <a:rPr sz="1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information,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excellent</a:t>
            </a:r>
            <a:r>
              <a:rPr sz="1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format.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Presenters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were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engaging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knowledgeable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their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respective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fields.”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600">
              <a:latin typeface="Century Gothic"/>
              <a:cs typeface="Century Gothic"/>
            </a:endParaRPr>
          </a:p>
          <a:p>
            <a:pPr marL="253047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Executive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Vice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President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$3B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credit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union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96238"/>
            <a:ext cx="12192000" cy="5462270"/>
          </a:xfrm>
          <a:custGeom>
            <a:avLst/>
            <a:gdLst/>
            <a:ahLst/>
            <a:cxnLst/>
            <a:rect l="l" t="t" r="r" b="b"/>
            <a:pathLst>
              <a:path w="12192000" h="5462270">
                <a:moveTo>
                  <a:pt x="12192000" y="0"/>
                </a:moveTo>
                <a:lnTo>
                  <a:pt x="0" y="0"/>
                </a:lnTo>
                <a:lnTo>
                  <a:pt x="0" y="5461762"/>
                </a:lnTo>
                <a:lnTo>
                  <a:pt x="12192000" y="546176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D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07561" y="553558"/>
            <a:ext cx="444500" cy="441959"/>
            <a:chOff x="707561" y="553558"/>
            <a:chExt cx="444500" cy="441959"/>
          </a:xfrm>
        </p:grpSpPr>
        <p:sp>
          <p:nvSpPr>
            <p:cNvPr id="4" name="object 4"/>
            <p:cNvSpPr/>
            <p:nvPr/>
          </p:nvSpPr>
          <p:spPr>
            <a:xfrm>
              <a:off x="707561" y="553558"/>
              <a:ext cx="335280" cy="92710"/>
            </a:xfrm>
            <a:custGeom>
              <a:avLst/>
              <a:gdLst/>
              <a:ahLst/>
              <a:cxnLst/>
              <a:rect l="l" t="t" r="r" b="b"/>
              <a:pathLst>
                <a:path w="335280" h="92709">
                  <a:moveTo>
                    <a:pt x="335041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335041" y="92361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0858" y="553558"/>
              <a:ext cx="81280" cy="92710"/>
            </a:xfrm>
            <a:custGeom>
              <a:avLst/>
              <a:gdLst/>
              <a:ahLst/>
              <a:cxnLst/>
              <a:rect l="l" t="t" r="r" b="b"/>
              <a:pathLst>
                <a:path w="81280" h="92709">
                  <a:moveTo>
                    <a:pt x="80732" y="0"/>
                  </a:moveTo>
                  <a:lnTo>
                    <a:pt x="0" y="0"/>
                  </a:lnTo>
                  <a:lnTo>
                    <a:pt x="0" y="92361"/>
                  </a:lnTo>
                  <a:lnTo>
                    <a:pt x="80732" y="92361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561" y="670415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6089" y="670415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561" y="786871"/>
              <a:ext cx="165735" cy="92075"/>
            </a:xfrm>
            <a:custGeom>
              <a:avLst/>
              <a:gdLst/>
              <a:ahLst/>
              <a:cxnLst/>
              <a:rect l="l" t="t" r="r" b="b"/>
              <a:pathLst>
                <a:path w="165734" h="92075">
                  <a:moveTo>
                    <a:pt x="16550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165502" y="91959"/>
                  </a:lnTo>
                  <a:lnTo>
                    <a:pt x="16550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320" y="786871"/>
              <a:ext cx="250825" cy="92075"/>
            </a:xfrm>
            <a:custGeom>
              <a:avLst/>
              <a:gdLst/>
              <a:ahLst/>
              <a:cxnLst/>
              <a:rect l="l" t="t" r="r" b="b"/>
              <a:pathLst>
                <a:path w="250825" h="92075">
                  <a:moveTo>
                    <a:pt x="250271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250271" y="91959"/>
                  </a:lnTo>
                  <a:lnTo>
                    <a:pt x="25027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7561" y="903316"/>
              <a:ext cx="81280" cy="92075"/>
            </a:xfrm>
            <a:custGeom>
              <a:avLst/>
              <a:gdLst/>
              <a:ahLst/>
              <a:cxnLst/>
              <a:rect l="l" t="t" r="r" b="b"/>
              <a:pathLst>
                <a:path w="81279" h="92075">
                  <a:moveTo>
                    <a:pt x="80732" y="0"/>
                  </a:moveTo>
                  <a:lnTo>
                    <a:pt x="0" y="0"/>
                  </a:lnTo>
                  <a:lnTo>
                    <a:pt x="0" y="91959"/>
                  </a:lnTo>
                  <a:lnTo>
                    <a:pt x="80732" y="91959"/>
                  </a:lnTo>
                  <a:lnTo>
                    <a:pt x="80732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6550" y="903327"/>
              <a:ext cx="335280" cy="92075"/>
            </a:xfrm>
            <a:custGeom>
              <a:avLst/>
              <a:gdLst/>
              <a:ahLst/>
              <a:cxnLst/>
              <a:rect l="l" t="t" r="r" b="b"/>
              <a:pathLst>
                <a:path w="335280" h="92075">
                  <a:moveTo>
                    <a:pt x="335041" y="0"/>
                  </a:moveTo>
                  <a:lnTo>
                    <a:pt x="0" y="0"/>
                  </a:lnTo>
                  <a:lnTo>
                    <a:pt x="0" y="91949"/>
                  </a:lnTo>
                  <a:lnTo>
                    <a:pt x="335041" y="91949"/>
                  </a:lnTo>
                  <a:lnTo>
                    <a:pt x="335041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37680" y="642305"/>
            <a:ext cx="680085" cy="266065"/>
            <a:chOff x="1337680" y="642305"/>
            <a:chExt cx="680085" cy="266065"/>
          </a:xfrm>
        </p:grpSpPr>
        <p:sp>
          <p:nvSpPr>
            <p:cNvPr id="13" name="object 13"/>
            <p:cNvSpPr/>
            <p:nvPr/>
          </p:nvSpPr>
          <p:spPr>
            <a:xfrm>
              <a:off x="1337680" y="646321"/>
              <a:ext cx="191770" cy="257175"/>
            </a:xfrm>
            <a:custGeom>
              <a:avLst/>
              <a:gdLst/>
              <a:ahLst/>
              <a:cxnLst/>
              <a:rect l="l" t="t" r="r" b="b"/>
              <a:pathLst>
                <a:path w="191769" h="257175">
                  <a:moveTo>
                    <a:pt x="191740" y="0"/>
                  </a:moveTo>
                  <a:lnTo>
                    <a:pt x="0" y="0"/>
                  </a:lnTo>
                  <a:lnTo>
                    <a:pt x="0" y="40558"/>
                  </a:lnTo>
                  <a:lnTo>
                    <a:pt x="74677" y="40558"/>
                  </a:lnTo>
                  <a:lnTo>
                    <a:pt x="74677" y="256603"/>
                  </a:lnTo>
                  <a:lnTo>
                    <a:pt x="117062" y="256603"/>
                  </a:lnTo>
                  <a:lnTo>
                    <a:pt x="117062" y="40558"/>
                  </a:lnTo>
                  <a:lnTo>
                    <a:pt x="191740" y="40558"/>
                  </a:lnTo>
                  <a:lnTo>
                    <a:pt x="191740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733" y="720210"/>
              <a:ext cx="103338" cy="1831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4153" y="722218"/>
              <a:ext cx="160254" cy="1843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39839" y="642305"/>
              <a:ext cx="177800" cy="266065"/>
            </a:xfrm>
            <a:custGeom>
              <a:avLst/>
              <a:gdLst/>
              <a:ahLst/>
              <a:cxnLst/>
              <a:rect l="l" t="t" r="r" b="b"/>
              <a:pathLst>
                <a:path w="177800" h="266065">
                  <a:moveTo>
                    <a:pt x="92439" y="0"/>
                  </a:moveTo>
                  <a:lnTo>
                    <a:pt x="59288" y="4969"/>
                  </a:lnTo>
                  <a:lnTo>
                    <a:pt x="32797" y="19275"/>
                  </a:lnTo>
                  <a:lnTo>
                    <a:pt x="15238" y="42014"/>
                  </a:lnTo>
                  <a:lnTo>
                    <a:pt x="8880" y="72282"/>
                  </a:lnTo>
                  <a:lnTo>
                    <a:pt x="12671" y="96226"/>
                  </a:lnTo>
                  <a:lnTo>
                    <a:pt x="24068" y="115953"/>
                  </a:lnTo>
                  <a:lnTo>
                    <a:pt x="43110" y="131916"/>
                  </a:lnTo>
                  <a:lnTo>
                    <a:pt x="69833" y="144565"/>
                  </a:lnTo>
                  <a:lnTo>
                    <a:pt x="98090" y="154604"/>
                  </a:lnTo>
                  <a:lnTo>
                    <a:pt x="114218" y="161876"/>
                  </a:lnTo>
                  <a:lnTo>
                    <a:pt x="125690" y="170617"/>
                  </a:lnTo>
                  <a:lnTo>
                    <a:pt x="132546" y="181089"/>
                  </a:lnTo>
                  <a:lnTo>
                    <a:pt x="134823" y="193557"/>
                  </a:lnTo>
                  <a:lnTo>
                    <a:pt x="131676" y="206645"/>
                  </a:lnTo>
                  <a:lnTo>
                    <a:pt x="122966" y="216647"/>
                  </a:lnTo>
                  <a:lnTo>
                    <a:pt x="109790" y="223034"/>
                  </a:lnTo>
                  <a:lnTo>
                    <a:pt x="93246" y="225281"/>
                  </a:lnTo>
                  <a:lnTo>
                    <a:pt x="75226" y="223016"/>
                  </a:lnTo>
                  <a:lnTo>
                    <a:pt x="58985" y="216496"/>
                  </a:lnTo>
                  <a:lnTo>
                    <a:pt x="44939" y="206137"/>
                  </a:lnTo>
                  <a:lnTo>
                    <a:pt x="33504" y="192352"/>
                  </a:lnTo>
                  <a:lnTo>
                    <a:pt x="0" y="219257"/>
                  </a:lnTo>
                  <a:lnTo>
                    <a:pt x="15112" y="237993"/>
                  </a:lnTo>
                  <a:lnTo>
                    <a:pt x="36127" y="252588"/>
                  </a:lnTo>
                  <a:lnTo>
                    <a:pt x="61987" y="262062"/>
                  </a:lnTo>
                  <a:lnTo>
                    <a:pt x="91631" y="265438"/>
                  </a:lnTo>
                  <a:lnTo>
                    <a:pt x="126353" y="260155"/>
                  </a:lnTo>
                  <a:lnTo>
                    <a:pt x="153543" y="245159"/>
                  </a:lnTo>
                  <a:lnTo>
                    <a:pt x="171273" y="221729"/>
                  </a:lnTo>
                  <a:lnTo>
                    <a:pt x="177612" y="191147"/>
                  </a:lnTo>
                  <a:lnTo>
                    <a:pt x="173657" y="165296"/>
                  </a:lnTo>
                  <a:lnTo>
                    <a:pt x="161717" y="144565"/>
                  </a:lnTo>
                  <a:lnTo>
                    <a:pt x="142588" y="128352"/>
                  </a:lnTo>
                  <a:lnTo>
                    <a:pt x="117062" y="116053"/>
                  </a:lnTo>
                  <a:lnTo>
                    <a:pt x="90824" y="106416"/>
                  </a:lnTo>
                  <a:lnTo>
                    <a:pt x="73466" y="99231"/>
                  </a:lnTo>
                  <a:lnTo>
                    <a:pt x="61256" y="91407"/>
                  </a:lnTo>
                  <a:lnTo>
                    <a:pt x="54040" y="81851"/>
                  </a:lnTo>
                  <a:lnTo>
                    <a:pt x="51669" y="69471"/>
                  </a:lnTo>
                  <a:lnTo>
                    <a:pt x="54910" y="57035"/>
                  </a:lnTo>
                  <a:lnTo>
                    <a:pt x="63678" y="47686"/>
                  </a:lnTo>
                  <a:lnTo>
                    <a:pt x="76532" y="41801"/>
                  </a:lnTo>
                  <a:lnTo>
                    <a:pt x="92035" y="39755"/>
                  </a:lnTo>
                  <a:lnTo>
                    <a:pt x="106195" y="41311"/>
                  </a:lnTo>
                  <a:lnTo>
                    <a:pt x="119030" y="45879"/>
                  </a:lnTo>
                  <a:lnTo>
                    <a:pt x="130579" y="53308"/>
                  </a:lnTo>
                  <a:lnTo>
                    <a:pt x="140878" y="63448"/>
                  </a:lnTo>
                  <a:lnTo>
                    <a:pt x="170346" y="34936"/>
                  </a:lnTo>
                  <a:lnTo>
                    <a:pt x="154653" y="20160"/>
                  </a:lnTo>
                  <a:lnTo>
                    <a:pt x="136236" y="9185"/>
                  </a:lnTo>
                  <a:lnTo>
                    <a:pt x="115397" y="2352"/>
                  </a:lnTo>
                  <a:lnTo>
                    <a:pt x="92439" y="0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025524" y="662786"/>
            <a:ext cx="797560" cy="319405"/>
            <a:chOff x="2025524" y="662786"/>
            <a:chExt cx="797560" cy="31940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4073" y="718604"/>
              <a:ext cx="185281" cy="1879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88412" y="718616"/>
              <a:ext cx="394970" cy="263525"/>
            </a:xfrm>
            <a:custGeom>
              <a:avLst/>
              <a:gdLst/>
              <a:ahLst/>
              <a:cxnLst/>
              <a:rect l="l" t="t" r="r" b="b"/>
              <a:pathLst>
                <a:path w="394969" h="263525">
                  <a:moveTo>
                    <a:pt x="184873" y="3606"/>
                  </a:moveTo>
                  <a:lnTo>
                    <a:pt x="148551" y="3606"/>
                  </a:lnTo>
                  <a:lnTo>
                    <a:pt x="148551" y="91147"/>
                  </a:lnTo>
                  <a:lnTo>
                    <a:pt x="144411" y="113360"/>
                  </a:lnTo>
                  <a:lnTo>
                    <a:pt x="133007" y="130911"/>
                  </a:lnTo>
                  <a:lnTo>
                    <a:pt x="115849" y="142430"/>
                  </a:lnTo>
                  <a:lnTo>
                    <a:pt x="94462" y="146570"/>
                  </a:lnTo>
                  <a:lnTo>
                    <a:pt x="73063" y="142430"/>
                  </a:lnTo>
                  <a:lnTo>
                    <a:pt x="55905" y="130911"/>
                  </a:lnTo>
                  <a:lnTo>
                    <a:pt x="44500" y="113360"/>
                  </a:lnTo>
                  <a:lnTo>
                    <a:pt x="40436" y="91554"/>
                  </a:lnTo>
                  <a:lnTo>
                    <a:pt x="40360" y="91147"/>
                  </a:lnTo>
                  <a:lnTo>
                    <a:pt x="44450" y="68935"/>
                  </a:lnTo>
                  <a:lnTo>
                    <a:pt x="55753" y="51396"/>
                  </a:lnTo>
                  <a:lnTo>
                    <a:pt x="72898" y="39878"/>
                  </a:lnTo>
                  <a:lnTo>
                    <a:pt x="94462" y="35737"/>
                  </a:lnTo>
                  <a:lnTo>
                    <a:pt x="116027" y="39878"/>
                  </a:lnTo>
                  <a:lnTo>
                    <a:pt x="133159" y="51396"/>
                  </a:lnTo>
                  <a:lnTo>
                    <a:pt x="144462" y="68935"/>
                  </a:lnTo>
                  <a:lnTo>
                    <a:pt x="148551" y="91147"/>
                  </a:lnTo>
                  <a:lnTo>
                    <a:pt x="148551" y="3606"/>
                  </a:lnTo>
                  <a:lnTo>
                    <a:pt x="144919" y="3606"/>
                  </a:lnTo>
                  <a:lnTo>
                    <a:pt x="144919" y="27698"/>
                  </a:lnTo>
                  <a:lnTo>
                    <a:pt x="134759" y="16764"/>
                  </a:lnTo>
                  <a:lnTo>
                    <a:pt x="121145" y="7975"/>
                  </a:lnTo>
                  <a:lnTo>
                    <a:pt x="104889" y="2120"/>
                  </a:lnTo>
                  <a:lnTo>
                    <a:pt x="86791" y="0"/>
                  </a:lnTo>
                  <a:lnTo>
                    <a:pt x="52616" y="7124"/>
                  </a:lnTo>
                  <a:lnTo>
                    <a:pt x="25082" y="26644"/>
                  </a:lnTo>
                  <a:lnTo>
                    <a:pt x="6692" y="55727"/>
                  </a:lnTo>
                  <a:lnTo>
                    <a:pt x="76" y="91147"/>
                  </a:lnTo>
                  <a:lnTo>
                    <a:pt x="0" y="91554"/>
                  </a:lnTo>
                  <a:lnTo>
                    <a:pt x="6692" y="127609"/>
                  </a:lnTo>
                  <a:lnTo>
                    <a:pt x="25082" y="156806"/>
                  </a:lnTo>
                  <a:lnTo>
                    <a:pt x="52616" y="176377"/>
                  </a:lnTo>
                  <a:lnTo>
                    <a:pt x="86791" y="183515"/>
                  </a:lnTo>
                  <a:lnTo>
                    <a:pt x="104889" y="181381"/>
                  </a:lnTo>
                  <a:lnTo>
                    <a:pt x="121145" y="175475"/>
                  </a:lnTo>
                  <a:lnTo>
                    <a:pt x="134759" y="166573"/>
                  </a:lnTo>
                  <a:lnTo>
                    <a:pt x="144919" y="155397"/>
                  </a:lnTo>
                  <a:lnTo>
                    <a:pt x="144919" y="171869"/>
                  </a:lnTo>
                  <a:lnTo>
                    <a:pt x="140601" y="196062"/>
                  </a:lnTo>
                  <a:lnTo>
                    <a:pt x="128866" y="213664"/>
                  </a:lnTo>
                  <a:lnTo>
                    <a:pt x="111531" y="224434"/>
                  </a:lnTo>
                  <a:lnTo>
                    <a:pt x="90424" y="228079"/>
                  </a:lnTo>
                  <a:lnTo>
                    <a:pt x="72961" y="226250"/>
                  </a:lnTo>
                  <a:lnTo>
                    <a:pt x="57023" y="220992"/>
                  </a:lnTo>
                  <a:lnTo>
                    <a:pt x="42913" y="212763"/>
                  </a:lnTo>
                  <a:lnTo>
                    <a:pt x="30276" y="201574"/>
                  </a:lnTo>
                  <a:lnTo>
                    <a:pt x="6057" y="230085"/>
                  </a:lnTo>
                  <a:lnTo>
                    <a:pt x="21793" y="243763"/>
                  </a:lnTo>
                  <a:lnTo>
                    <a:pt x="41783" y="254279"/>
                  </a:lnTo>
                  <a:lnTo>
                    <a:pt x="65087" y="261035"/>
                  </a:lnTo>
                  <a:lnTo>
                    <a:pt x="90830" y="263410"/>
                  </a:lnTo>
                  <a:lnTo>
                    <a:pt x="128168" y="257975"/>
                  </a:lnTo>
                  <a:lnTo>
                    <a:pt x="157988" y="241274"/>
                  </a:lnTo>
                  <a:lnTo>
                    <a:pt x="167132" y="228079"/>
                  </a:lnTo>
                  <a:lnTo>
                    <a:pt x="177736" y="212763"/>
                  </a:lnTo>
                  <a:lnTo>
                    <a:pt x="184873" y="171869"/>
                  </a:lnTo>
                  <a:lnTo>
                    <a:pt x="184873" y="155397"/>
                  </a:lnTo>
                  <a:lnTo>
                    <a:pt x="184873" y="146570"/>
                  </a:lnTo>
                  <a:lnTo>
                    <a:pt x="184873" y="35737"/>
                  </a:lnTo>
                  <a:lnTo>
                    <a:pt x="184873" y="27698"/>
                  </a:lnTo>
                  <a:lnTo>
                    <a:pt x="184873" y="3606"/>
                  </a:lnTo>
                  <a:close/>
                </a:path>
                <a:path w="394969" h="263525">
                  <a:moveTo>
                    <a:pt x="394385" y="89547"/>
                  </a:moveTo>
                  <a:lnTo>
                    <a:pt x="391490" y="73482"/>
                  </a:lnTo>
                  <a:lnTo>
                    <a:pt x="387451" y="50990"/>
                  </a:lnTo>
                  <a:lnTo>
                    <a:pt x="375615" y="33324"/>
                  </a:lnTo>
                  <a:lnTo>
                    <a:pt x="368642" y="22936"/>
                  </a:lnTo>
                  <a:lnTo>
                    <a:pt x="354012" y="13906"/>
                  </a:lnTo>
                  <a:lnTo>
                    <a:pt x="354012" y="73482"/>
                  </a:lnTo>
                  <a:lnTo>
                    <a:pt x="253504" y="73482"/>
                  </a:lnTo>
                  <a:lnTo>
                    <a:pt x="288518" y="36042"/>
                  </a:lnTo>
                  <a:lnTo>
                    <a:pt x="305574" y="33324"/>
                  </a:lnTo>
                  <a:lnTo>
                    <a:pt x="322948" y="36042"/>
                  </a:lnTo>
                  <a:lnTo>
                    <a:pt x="322440" y="36042"/>
                  </a:lnTo>
                  <a:lnTo>
                    <a:pt x="336753" y="43611"/>
                  </a:lnTo>
                  <a:lnTo>
                    <a:pt x="347802" y="56197"/>
                  </a:lnTo>
                  <a:lnTo>
                    <a:pt x="354012" y="73482"/>
                  </a:lnTo>
                  <a:lnTo>
                    <a:pt x="354012" y="13906"/>
                  </a:lnTo>
                  <a:lnTo>
                    <a:pt x="340906" y="5803"/>
                  </a:lnTo>
                  <a:lnTo>
                    <a:pt x="307187" y="0"/>
                  </a:lnTo>
                  <a:lnTo>
                    <a:pt x="269252" y="7213"/>
                  </a:lnTo>
                  <a:lnTo>
                    <a:pt x="239268" y="27051"/>
                  </a:lnTo>
                  <a:lnTo>
                    <a:pt x="219430" y="56743"/>
                  </a:lnTo>
                  <a:lnTo>
                    <a:pt x="211924" y="93560"/>
                  </a:lnTo>
                  <a:lnTo>
                    <a:pt x="218960" y="131457"/>
                  </a:lnTo>
                  <a:lnTo>
                    <a:pt x="238569" y="161175"/>
                  </a:lnTo>
                  <a:lnTo>
                    <a:pt x="268465" y="180581"/>
                  </a:lnTo>
                  <a:lnTo>
                    <a:pt x="306374" y="187528"/>
                  </a:lnTo>
                  <a:lnTo>
                    <a:pt x="333222" y="184619"/>
                  </a:lnTo>
                  <a:lnTo>
                    <a:pt x="356082" y="176288"/>
                  </a:lnTo>
                  <a:lnTo>
                    <a:pt x="374777" y="163131"/>
                  </a:lnTo>
                  <a:lnTo>
                    <a:pt x="384492" y="151384"/>
                  </a:lnTo>
                  <a:lnTo>
                    <a:pt x="389128" y="145757"/>
                  </a:lnTo>
                  <a:lnTo>
                    <a:pt x="358851" y="124079"/>
                  </a:lnTo>
                  <a:lnTo>
                    <a:pt x="350443" y="134950"/>
                  </a:lnTo>
                  <a:lnTo>
                    <a:pt x="339077" y="143611"/>
                  </a:lnTo>
                  <a:lnTo>
                    <a:pt x="324688" y="149326"/>
                  </a:lnTo>
                  <a:lnTo>
                    <a:pt x="307187" y="151384"/>
                  </a:lnTo>
                  <a:lnTo>
                    <a:pt x="286105" y="147904"/>
                  </a:lnTo>
                  <a:lnTo>
                    <a:pt x="268744" y="138036"/>
                  </a:lnTo>
                  <a:lnTo>
                    <a:pt x="256667" y="122580"/>
                  </a:lnTo>
                  <a:lnTo>
                    <a:pt x="251485" y="102400"/>
                  </a:lnTo>
                  <a:lnTo>
                    <a:pt x="393979" y="102400"/>
                  </a:lnTo>
                  <a:lnTo>
                    <a:pt x="394385" y="96774"/>
                  </a:lnTo>
                  <a:lnTo>
                    <a:pt x="394385" y="895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5524" y="672022"/>
              <a:ext cx="129172" cy="23250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759789" y="66278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889" y="0"/>
                  </a:moveTo>
                  <a:lnTo>
                    <a:pt x="19413" y="2472"/>
                  </a:lnTo>
                  <a:lnTo>
                    <a:pt x="9284" y="9236"/>
                  </a:lnTo>
                  <a:lnTo>
                    <a:pt x="2485" y="19313"/>
                  </a:lnTo>
                  <a:lnTo>
                    <a:pt x="0" y="31724"/>
                  </a:lnTo>
                  <a:lnTo>
                    <a:pt x="2478" y="43902"/>
                  </a:lnTo>
                  <a:lnTo>
                    <a:pt x="9233" y="53860"/>
                  </a:lnTo>
                  <a:lnTo>
                    <a:pt x="19243" y="60580"/>
                  </a:lnTo>
                  <a:lnTo>
                    <a:pt x="31485" y="63046"/>
                  </a:lnTo>
                  <a:lnTo>
                    <a:pt x="43728" y="60580"/>
                  </a:lnTo>
                  <a:lnTo>
                    <a:pt x="46634" y="58629"/>
                  </a:lnTo>
                  <a:lnTo>
                    <a:pt x="31485" y="58629"/>
                  </a:lnTo>
                  <a:lnTo>
                    <a:pt x="21192" y="56514"/>
                  </a:lnTo>
                  <a:lnTo>
                    <a:pt x="12715" y="50748"/>
                  </a:lnTo>
                  <a:lnTo>
                    <a:pt x="6963" y="42196"/>
                  </a:lnTo>
                  <a:lnTo>
                    <a:pt x="4925" y="32125"/>
                  </a:lnTo>
                  <a:lnTo>
                    <a:pt x="4843" y="31724"/>
                  </a:lnTo>
                  <a:lnTo>
                    <a:pt x="6879" y="21251"/>
                  </a:lnTo>
                  <a:lnTo>
                    <a:pt x="6912" y="21082"/>
                  </a:lnTo>
                  <a:lnTo>
                    <a:pt x="12513" y="12699"/>
                  </a:lnTo>
                  <a:lnTo>
                    <a:pt x="12614" y="12549"/>
                  </a:lnTo>
                  <a:lnTo>
                    <a:pt x="21106" y="6933"/>
                  </a:lnTo>
                  <a:lnTo>
                    <a:pt x="20898" y="6933"/>
                  </a:lnTo>
                  <a:lnTo>
                    <a:pt x="31889" y="4818"/>
                  </a:lnTo>
                  <a:lnTo>
                    <a:pt x="46965" y="4818"/>
                  </a:lnTo>
                  <a:lnTo>
                    <a:pt x="43898" y="2698"/>
                  </a:lnTo>
                  <a:lnTo>
                    <a:pt x="31889" y="0"/>
                  </a:lnTo>
                  <a:close/>
                </a:path>
                <a:path w="63500" h="63500">
                  <a:moveTo>
                    <a:pt x="46965" y="4818"/>
                  </a:moveTo>
                  <a:lnTo>
                    <a:pt x="31889" y="4818"/>
                  </a:lnTo>
                  <a:lnTo>
                    <a:pt x="41949" y="6933"/>
                  </a:lnTo>
                  <a:lnTo>
                    <a:pt x="50306" y="12699"/>
                  </a:lnTo>
                  <a:lnTo>
                    <a:pt x="55901" y="21082"/>
                  </a:lnTo>
                  <a:lnTo>
                    <a:pt x="56014" y="21251"/>
                  </a:lnTo>
                  <a:lnTo>
                    <a:pt x="58127" y="31724"/>
                  </a:lnTo>
                  <a:lnTo>
                    <a:pt x="56065" y="42196"/>
                  </a:lnTo>
                  <a:lnTo>
                    <a:pt x="50407" y="50748"/>
                  </a:lnTo>
                  <a:lnTo>
                    <a:pt x="41949" y="56514"/>
                  </a:lnTo>
                  <a:lnTo>
                    <a:pt x="31485" y="58629"/>
                  </a:lnTo>
                  <a:lnTo>
                    <a:pt x="46634" y="58629"/>
                  </a:lnTo>
                  <a:lnTo>
                    <a:pt x="53737" y="53860"/>
                  </a:lnTo>
                  <a:lnTo>
                    <a:pt x="60492" y="43902"/>
                  </a:lnTo>
                  <a:lnTo>
                    <a:pt x="62889" y="32125"/>
                  </a:lnTo>
                  <a:lnTo>
                    <a:pt x="62971" y="31724"/>
                  </a:lnTo>
                  <a:lnTo>
                    <a:pt x="60499" y="19538"/>
                  </a:lnTo>
                  <a:lnTo>
                    <a:pt x="53788" y="9537"/>
                  </a:lnTo>
                  <a:lnTo>
                    <a:pt x="46965" y="4818"/>
                  </a:lnTo>
                  <a:close/>
                </a:path>
                <a:path w="63500" h="63500">
                  <a:moveTo>
                    <a:pt x="37540" y="14456"/>
                  </a:moveTo>
                  <a:lnTo>
                    <a:pt x="17357" y="14456"/>
                  </a:lnTo>
                  <a:lnTo>
                    <a:pt x="17357" y="48991"/>
                  </a:lnTo>
                  <a:lnTo>
                    <a:pt x="23008" y="48991"/>
                  </a:lnTo>
                  <a:lnTo>
                    <a:pt x="23008" y="34535"/>
                  </a:lnTo>
                  <a:lnTo>
                    <a:pt x="44604" y="34535"/>
                  </a:lnTo>
                  <a:lnTo>
                    <a:pt x="44403" y="33731"/>
                  </a:lnTo>
                  <a:lnTo>
                    <a:pt x="40770" y="32125"/>
                  </a:lnTo>
                  <a:lnTo>
                    <a:pt x="44403" y="30519"/>
                  </a:lnTo>
                  <a:lnTo>
                    <a:pt x="44672" y="30117"/>
                  </a:lnTo>
                  <a:lnTo>
                    <a:pt x="23008" y="30117"/>
                  </a:lnTo>
                  <a:lnTo>
                    <a:pt x="23008" y="19313"/>
                  </a:lnTo>
                  <a:lnTo>
                    <a:pt x="45347" y="19313"/>
                  </a:lnTo>
                  <a:lnTo>
                    <a:pt x="44403" y="17669"/>
                  </a:lnTo>
                  <a:lnTo>
                    <a:pt x="41577" y="16062"/>
                  </a:lnTo>
                  <a:lnTo>
                    <a:pt x="39559" y="14858"/>
                  </a:lnTo>
                  <a:lnTo>
                    <a:pt x="37540" y="14456"/>
                  </a:lnTo>
                  <a:close/>
                </a:path>
                <a:path w="63500" h="63500">
                  <a:moveTo>
                    <a:pt x="44604" y="34535"/>
                  </a:moveTo>
                  <a:lnTo>
                    <a:pt x="38348" y="34535"/>
                  </a:lnTo>
                  <a:lnTo>
                    <a:pt x="39559" y="35739"/>
                  </a:lnTo>
                  <a:lnTo>
                    <a:pt x="39854" y="42196"/>
                  </a:lnTo>
                  <a:lnTo>
                    <a:pt x="39962" y="44574"/>
                  </a:lnTo>
                  <a:lnTo>
                    <a:pt x="40063" y="46983"/>
                  </a:lnTo>
                  <a:lnTo>
                    <a:pt x="40265" y="47786"/>
                  </a:lnTo>
                  <a:lnTo>
                    <a:pt x="40366" y="48188"/>
                  </a:lnTo>
                  <a:lnTo>
                    <a:pt x="41173" y="48991"/>
                  </a:lnTo>
                  <a:lnTo>
                    <a:pt x="48036" y="48991"/>
                  </a:lnTo>
                  <a:lnTo>
                    <a:pt x="46825" y="47786"/>
                  </a:lnTo>
                  <a:lnTo>
                    <a:pt x="46421" y="46983"/>
                  </a:lnTo>
                  <a:lnTo>
                    <a:pt x="46017" y="45377"/>
                  </a:lnTo>
                  <a:lnTo>
                    <a:pt x="45614" y="42566"/>
                  </a:lnTo>
                  <a:lnTo>
                    <a:pt x="44851" y="35739"/>
                  </a:lnTo>
                  <a:lnTo>
                    <a:pt x="44806" y="35338"/>
                  </a:lnTo>
                  <a:lnTo>
                    <a:pt x="44604" y="34535"/>
                  </a:lnTo>
                  <a:close/>
                </a:path>
                <a:path w="63500" h="63500">
                  <a:moveTo>
                    <a:pt x="45347" y="19313"/>
                  </a:moveTo>
                  <a:lnTo>
                    <a:pt x="38395" y="19313"/>
                  </a:lnTo>
                  <a:lnTo>
                    <a:pt x="40366" y="20881"/>
                  </a:lnTo>
                  <a:lnTo>
                    <a:pt x="40366" y="28511"/>
                  </a:lnTo>
                  <a:lnTo>
                    <a:pt x="38348" y="30117"/>
                  </a:lnTo>
                  <a:lnTo>
                    <a:pt x="44672" y="30117"/>
                  </a:lnTo>
                  <a:lnTo>
                    <a:pt x="46017" y="28109"/>
                  </a:lnTo>
                  <a:lnTo>
                    <a:pt x="46017" y="20480"/>
                  </a:lnTo>
                  <a:lnTo>
                    <a:pt x="45347" y="19313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1951" y="3192221"/>
            <a:ext cx="40195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182F60"/>
                </a:solidFill>
                <a:latin typeface="Century Gothic"/>
                <a:cs typeface="Century Gothic"/>
              </a:rPr>
              <a:t>Thank</a:t>
            </a:r>
            <a:r>
              <a:rPr sz="6000" b="1" spc="-25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6000" b="1" spc="-20" dirty="0">
                <a:solidFill>
                  <a:srgbClr val="182F60"/>
                </a:solidFill>
                <a:latin typeface="Century Gothic"/>
                <a:cs typeface="Century Gothic"/>
              </a:rPr>
              <a:t>you.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94929" y="3298951"/>
            <a:ext cx="27019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2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182F60"/>
                </a:solidFill>
                <a:latin typeface="Century Gothic"/>
                <a:cs typeface="Century Gothic"/>
              </a:rPr>
              <a:t>Contact </a:t>
            </a:r>
            <a:r>
              <a:rPr sz="1500" b="1" u="sng" spc="-10" dirty="0">
                <a:solidFill>
                  <a:srgbClr val="182F60"/>
                </a:solidFill>
                <a:uFill>
                  <a:solidFill>
                    <a:srgbClr val="182F60"/>
                  </a:solidFill>
                </a:uFill>
                <a:latin typeface="Century Gothic"/>
                <a:cs typeface="Century Gothic"/>
                <a:hlinkClick r:id="rId6"/>
              </a:rPr>
              <a:t>Riskconsultant@trustage.com</a:t>
            </a:r>
            <a:r>
              <a:rPr sz="1500" b="1" u="none" spc="-10" dirty="0">
                <a:solidFill>
                  <a:srgbClr val="182F60"/>
                </a:solidFill>
                <a:latin typeface="Century Gothic"/>
                <a:cs typeface="Century Gothic"/>
              </a:rPr>
              <a:t> </a:t>
            </a:r>
            <a:r>
              <a:rPr sz="1500" u="none" spc="-10" dirty="0">
                <a:solidFill>
                  <a:srgbClr val="182F60"/>
                </a:solidFill>
                <a:latin typeface="Century Gothic"/>
                <a:cs typeface="Century Gothic"/>
              </a:rPr>
              <a:t>800.637.2676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7016" y="5306059"/>
            <a:ext cx="10938510" cy="131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4986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This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presentation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was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created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by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800" spc="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CUNA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Mutual</a:t>
            </a:r>
            <a:r>
              <a:rPr sz="8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Group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based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on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our</a:t>
            </a:r>
            <a:r>
              <a:rPr sz="8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experience</a:t>
            </a:r>
            <a:r>
              <a:rPr sz="8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in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800" spc="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insurance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market.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It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intended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to be</a:t>
            </a:r>
            <a:r>
              <a:rPr sz="800" spc="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used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only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as</a:t>
            </a:r>
            <a:r>
              <a:rPr sz="8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800" spc="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guide,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not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as legal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advice.</a:t>
            </a:r>
            <a:r>
              <a:rPr sz="8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Any</a:t>
            </a:r>
            <a:r>
              <a:rPr sz="800" spc="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examples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provided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have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been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simplified</a:t>
            </a:r>
            <a:r>
              <a:rPr sz="8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800" spc="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give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you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an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overview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800" spc="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800" spc="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importance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selecting</a:t>
            </a:r>
            <a:r>
              <a:rPr sz="8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appropriate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coverage</a:t>
            </a:r>
            <a:r>
              <a:rPr sz="8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limits,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insuring-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to-value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implementing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loss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prevention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techniques.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No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coverage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provided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by this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presentation/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publication,</a:t>
            </a:r>
            <a:r>
              <a:rPr sz="8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nor</a:t>
            </a:r>
            <a:r>
              <a:rPr sz="8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does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it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replace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any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provisions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of any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insurance</a:t>
            </a:r>
            <a:r>
              <a:rPr sz="8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policy</a:t>
            </a:r>
            <a:r>
              <a:rPr sz="8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or</a:t>
            </a:r>
            <a:r>
              <a:rPr sz="8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bond.</a:t>
            </a:r>
            <a:endParaRPr sz="800">
              <a:latin typeface="Century Gothic"/>
              <a:cs typeface="Century Gothic"/>
            </a:endParaRPr>
          </a:p>
          <a:p>
            <a:pPr marL="50800" marR="52705">
              <a:lnSpc>
                <a:spcPct val="100000"/>
              </a:lnSpc>
              <a:spcBef>
                <a:spcPts val="505"/>
              </a:spcBef>
            </a:pP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TruStage</a:t>
            </a:r>
            <a:r>
              <a:rPr sz="750" baseline="27777" dirty="0">
                <a:solidFill>
                  <a:srgbClr val="636368"/>
                </a:solidFill>
                <a:latin typeface="Century Gothic"/>
                <a:cs typeface="Century Gothic"/>
              </a:rPr>
              <a:t>TM</a:t>
            </a:r>
            <a:r>
              <a:rPr sz="750" spc="120" baseline="27777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800" spc="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marketing</a:t>
            </a:r>
            <a:r>
              <a:rPr sz="8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name for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TruStage Financial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Group,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Inc.,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its</a:t>
            </a:r>
            <a:r>
              <a:rPr sz="800" spc="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subsidiaries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affiliates.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TruStage Insurance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Products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offered</a:t>
            </a:r>
            <a:r>
              <a:rPr sz="8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800" spc="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financial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institutions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and their</a:t>
            </a:r>
            <a:r>
              <a:rPr sz="8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affiliates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are</a:t>
            </a:r>
            <a:r>
              <a:rPr sz="800" spc="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underwritten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by CUMIS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Insurance</a:t>
            </a:r>
            <a:r>
              <a:rPr sz="8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Society,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Inc.</a:t>
            </a:r>
            <a:r>
              <a:rPr sz="8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or</a:t>
            </a:r>
            <a:r>
              <a:rPr sz="800" spc="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CUMIS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Specialty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Insurance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Company.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Cyber</a:t>
            </a:r>
            <a:r>
              <a:rPr sz="8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policies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are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underwritten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by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Beazley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Insurance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Group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or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other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nonaffiliated</a:t>
            </a:r>
            <a:r>
              <a:rPr sz="800" spc="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admitted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carriers.</a:t>
            </a:r>
            <a:endParaRPr sz="800">
              <a:latin typeface="Century Gothic"/>
              <a:cs typeface="Century Gothic"/>
            </a:endParaRPr>
          </a:p>
          <a:p>
            <a:pPr marL="50800" marR="382270">
              <a:lnSpc>
                <a:spcPct val="100000"/>
              </a:lnSpc>
              <a:spcBef>
                <a:spcPts val="505"/>
              </a:spcBef>
            </a:pP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This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summary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8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not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contract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and no</a:t>
            </a:r>
            <a:r>
              <a:rPr sz="800" spc="-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coverage</a:t>
            </a:r>
            <a:r>
              <a:rPr sz="8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is</a:t>
            </a:r>
            <a:r>
              <a:rPr sz="8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provided</a:t>
            </a:r>
            <a:r>
              <a:rPr sz="8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by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this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publication,</a:t>
            </a:r>
            <a:r>
              <a:rPr sz="8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nor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does</a:t>
            </a:r>
            <a:r>
              <a:rPr sz="8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it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replace</a:t>
            </a:r>
            <a:r>
              <a:rPr sz="8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any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provisions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of any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insurance</a:t>
            </a:r>
            <a:r>
              <a:rPr sz="8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policy.</a:t>
            </a:r>
            <a:r>
              <a:rPr sz="8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Please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read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800" spc="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actual policy</a:t>
            </a:r>
            <a:r>
              <a:rPr sz="8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for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specific</a:t>
            </a:r>
            <a:r>
              <a:rPr sz="8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coverage,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terms,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conditions,</a:t>
            </a:r>
            <a:r>
              <a:rPr sz="8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spc="-25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 exclusions.</a:t>
            </a:r>
            <a:endParaRPr sz="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800">
              <a:latin typeface="Century Gothic"/>
              <a:cs typeface="Century Gothic"/>
            </a:endParaRPr>
          </a:p>
          <a:p>
            <a:pPr marR="17780" algn="r">
              <a:lnSpc>
                <a:spcPct val="100000"/>
              </a:lnSpc>
            </a:pPr>
            <a:r>
              <a:rPr sz="800" dirty="0">
                <a:solidFill>
                  <a:srgbClr val="636368"/>
                </a:solidFill>
                <a:latin typeface="Century Gothic"/>
                <a:cs typeface="Century Gothic"/>
              </a:rPr>
              <a:t>©</a:t>
            </a:r>
            <a:r>
              <a:rPr sz="800" spc="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636368"/>
                </a:solidFill>
                <a:latin typeface="Century Gothic"/>
                <a:cs typeface="Century Gothic"/>
              </a:rPr>
              <a:t>TruStage</a:t>
            </a:r>
            <a:endParaRPr sz="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3221" y="0"/>
            <a:ext cx="7748778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28015" y="307035"/>
            <a:ext cx="40043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182F61"/>
                </a:solidFill>
              </a:rPr>
              <a:t>Account</a:t>
            </a:r>
            <a:r>
              <a:rPr sz="3400" spc="-100" dirty="0">
                <a:solidFill>
                  <a:srgbClr val="182F61"/>
                </a:solidFill>
              </a:rPr>
              <a:t> </a:t>
            </a:r>
            <a:r>
              <a:rPr sz="3400" spc="-10" dirty="0">
                <a:solidFill>
                  <a:srgbClr val="182F61"/>
                </a:solidFill>
              </a:rPr>
              <a:t>takeovers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560933" y="1032510"/>
            <a:ext cx="3787775" cy="499046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500" b="1" dirty="0">
                <a:solidFill>
                  <a:srgbClr val="636368"/>
                </a:solidFill>
                <a:latin typeface="Century Gothic"/>
                <a:cs typeface="Century Gothic"/>
              </a:rPr>
              <a:t>Multiple</a:t>
            </a:r>
            <a:r>
              <a:rPr sz="1500" b="1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7-</a:t>
            </a:r>
            <a:r>
              <a:rPr sz="1500" b="1" dirty="0">
                <a:solidFill>
                  <a:srgbClr val="636368"/>
                </a:solidFill>
                <a:latin typeface="Century Gothic"/>
                <a:cs typeface="Century Gothic"/>
              </a:rPr>
              <a:t>figure</a:t>
            </a:r>
            <a:r>
              <a:rPr sz="1500" b="1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636368"/>
                </a:solidFill>
                <a:latin typeface="Century Gothic"/>
                <a:cs typeface="Century Gothic"/>
              </a:rPr>
              <a:t>losses</a:t>
            </a:r>
            <a:r>
              <a:rPr sz="1500" b="1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reported</a:t>
            </a:r>
            <a:endParaRPr sz="1500">
              <a:latin typeface="Century Gothic"/>
              <a:cs typeface="Century Gothic"/>
            </a:endParaRPr>
          </a:p>
          <a:p>
            <a:pPr marL="12700" marR="313055">
              <a:lnSpc>
                <a:spcPct val="113999"/>
              </a:lnSpc>
              <a:spcBef>
                <a:spcPts val="600"/>
              </a:spcBef>
            </a:pPr>
            <a:r>
              <a:rPr sz="1500" b="1" dirty="0">
                <a:solidFill>
                  <a:srgbClr val="636368"/>
                </a:solidFill>
                <a:latin typeface="Century Gothic"/>
                <a:cs typeface="Century Gothic"/>
              </a:rPr>
              <a:t>Social</a:t>
            </a:r>
            <a:r>
              <a:rPr sz="1500" b="1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636368"/>
                </a:solidFill>
                <a:latin typeface="Century Gothic"/>
                <a:cs typeface="Century Gothic"/>
              </a:rPr>
              <a:t>engineer</a:t>
            </a:r>
            <a:r>
              <a:rPr sz="1500" b="1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500" b="1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636368"/>
                </a:solidFill>
                <a:latin typeface="Century Gothic"/>
                <a:cs typeface="Century Gothic"/>
              </a:rPr>
              <a:t>out</a:t>
            </a:r>
            <a:r>
              <a:rPr sz="1500" b="1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500" b="1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login credentials</a:t>
            </a:r>
            <a:endParaRPr sz="1500">
              <a:latin typeface="Century Gothic"/>
              <a:cs typeface="Century Gothic"/>
            </a:endParaRPr>
          </a:p>
          <a:p>
            <a:pPr marL="12700" marR="120014">
              <a:lnSpc>
                <a:spcPct val="114100"/>
              </a:lnSpc>
              <a:spcBef>
                <a:spcPts val="600"/>
              </a:spcBef>
            </a:pP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Social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engineer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call</a:t>
            </a:r>
            <a:r>
              <a:rPr sz="15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center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employees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into</a:t>
            </a:r>
            <a:r>
              <a:rPr sz="15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resetting</a:t>
            </a:r>
            <a:r>
              <a:rPr sz="15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passwords</a:t>
            </a:r>
            <a:r>
              <a:rPr sz="15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636368"/>
                </a:solidFill>
                <a:latin typeface="Century Gothic"/>
                <a:cs typeface="Century Gothic"/>
              </a:rPr>
              <a:t>and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changing</a:t>
            </a:r>
            <a:r>
              <a:rPr sz="15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5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contact</a:t>
            </a:r>
            <a:r>
              <a:rPr sz="15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information</a:t>
            </a:r>
            <a:endParaRPr sz="1500">
              <a:latin typeface="Century Gothic"/>
              <a:cs typeface="Century Gothic"/>
            </a:endParaRPr>
          </a:p>
          <a:p>
            <a:pPr marL="12700" marR="612140">
              <a:lnSpc>
                <a:spcPct val="113999"/>
              </a:lnSpc>
              <a:spcBef>
                <a:spcPts val="600"/>
              </a:spcBef>
            </a:pP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Enroll</a:t>
            </a:r>
            <a:r>
              <a:rPr sz="15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5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for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online banking</a:t>
            </a:r>
            <a:endParaRPr sz="15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13999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Enters</a:t>
            </a:r>
            <a:r>
              <a:rPr sz="1500" spc="-9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member’s</a:t>
            </a:r>
            <a:r>
              <a:rPr sz="15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personal</a:t>
            </a:r>
            <a:r>
              <a:rPr sz="15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information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name,</a:t>
            </a:r>
            <a:r>
              <a:rPr sz="15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5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#,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address.</a:t>
            </a:r>
            <a:r>
              <a:rPr sz="15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636368"/>
                </a:solidFill>
                <a:latin typeface="Century Gothic"/>
                <a:cs typeface="Century Gothic"/>
              </a:rPr>
              <a:t>mail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address,</a:t>
            </a:r>
            <a:r>
              <a:rPr sz="15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phone</a:t>
            </a:r>
            <a:r>
              <a:rPr sz="15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number</a:t>
            </a:r>
            <a:r>
              <a:rPr sz="15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including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mobile</a:t>
            </a:r>
            <a:r>
              <a:rPr sz="15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60" dirty="0">
                <a:solidFill>
                  <a:srgbClr val="636368"/>
                </a:solidFill>
                <a:latin typeface="Century Gothic"/>
                <a:cs typeface="Century Gothic"/>
              </a:rPr>
              <a:t>#</a:t>
            </a:r>
            <a:endParaRPr sz="1500">
              <a:latin typeface="Century Gothic"/>
              <a:cs typeface="Century Gothic"/>
            </a:endParaRPr>
          </a:p>
          <a:p>
            <a:pPr marL="299085" marR="186055" indent="-287020">
              <a:lnSpc>
                <a:spcPct val="114100"/>
              </a:lnSpc>
              <a:spcBef>
                <a:spcPts val="595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Hacks</a:t>
            </a:r>
            <a:r>
              <a:rPr sz="15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email</a:t>
            </a:r>
            <a:r>
              <a:rPr sz="15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5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636368"/>
                </a:solidFill>
                <a:latin typeface="Century Gothic"/>
                <a:cs typeface="Century Gothic"/>
              </a:rPr>
              <a:t>to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intercept</a:t>
            </a:r>
            <a:r>
              <a:rPr sz="15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online</a:t>
            </a:r>
            <a:r>
              <a:rPr sz="15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banking</a:t>
            </a:r>
            <a:r>
              <a:rPr sz="15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enrollment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passcode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needed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5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complete enrollment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Funds</a:t>
            </a:r>
            <a:r>
              <a:rPr sz="15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transferred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636368"/>
                </a:solidFill>
                <a:latin typeface="Century Gothic"/>
                <a:cs typeface="Century Gothic"/>
              </a:rPr>
              <a:t>mules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1935" y="642680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5533" y="2216530"/>
            <a:ext cx="2949575" cy="2481580"/>
            <a:chOff x="835533" y="2216530"/>
            <a:chExt cx="2949575" cy="2481580"/>
          </a:xfrm>
        </p:grpSpPr>
        <p:sp>
          <p:nvSpPr>
            <p:cNvPr id="3" name="object 3"/>
            <p:cNvSpPr/>
            <p:nvPr/>
          </p:nvSpPr>
          <p:spPr>
            <a:xfrm>
              <a:off x="841883" y="2222880"/>
              <a:ext cx="2936875" cy="2468880"/>
            </a:xfrm>
            <a:custGeom>
              <a:avLst/>
              <a:gdLst/>
              <a:ahLst/>
              <a:cxnLst/>
              <a:rect l="l" t="t" r="r" b="b"/>
              <a:pathLst>
                <a:path w="2936875" h="2468879">
                  <a:moveTo>
                    <a:pt x="2936748" y="0"/>
                  </a:moveTo>
                  <a:lnTo>
                    <a:pt x="0" y="0"/>
                  </a:lnTo>
                  <a:lnTo>
                    <a:pt x="0" y="2468753"/>
                  </a:lnTo>
                  <a:lnTo>
                    <a:pt x="2936748" y="2468753"/>
                  </a:lnTo>
                  <a:lnTo>
                    <a:pt x="2936748" y="0"/>
                  </a:lnTo>
                  <a:close/>
                </a:path>
              </a:pathLst>
            </a:custGeom>
            <a:solidFill>
              <a:srgbClr val="18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1883" y="2222880"/>
              <a:ext cx="2936875" cy="2468880"/>
            </a:xfrm>
            <a:custGeom>
              <a:avLst/>
              <a:gdLst/>
              <a:ahLst/>
              <a:cxnLst/>
              <a:rect l="l" t="t" r="r" b="b"/>
              <a:pathLst>
                <a:path w="2936875" h="2468879">
                  <a:moveTo>
                    <a:pt x="0" y="2468753"/>
                  </a:moveTo>
                  <a:lnTo>
                    <a:pt x="2936748" y="2468753"/>
                  </a:lnTo>
                  <a:lnTo>
                    <a:pt x="2936748" y="0"/>
                  </a:lnTo>
                  <a:lnTo>
                    <a:pt x="0" y="0"/>
                  </a:lnTo>
                  <a:lnTo>
                    <a:pt x="0" y="2468753"/>
                  </a:lnTo>
                  <a:close/>
                </a:path>
              </a:pathLst>
            </a:custGeom>
            <a:ln w="12700">
              <a:solidFill>
                <a:srgbClr val="0E1F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138295" y="2224913"/>
            <a:ext cx="2949575" cy="2481580"/>
            <a:chOff x="4138295" y="2224913"/>
            <a:chExt cx="2949575" cy="2481580"/>
          </a:xfrm>
        </p:grpSpPr>
        <p:sp>
          <p:nvSpPr>
            <p:cNvPr id="6" name="object 6"/>
            <p:cNvSpPr/>
            <p:nvPr/>
          </p:nvSpPr>
          <p:spPr>
            <a:xfrm>
              <a:off x="4144645" y="2231263"/>
              <a:ext cx="2936875" cy="2468880"/>
            </a:xfrm>
            <a:custGeom>
              <a:avLst/>
              <a:gdLst/>
              <a:ahLst/>
              <a:cxnLst/>
              <a:rect l="l" t="t" r="r" b="b"/>
              <a:pathLst>
                <a:path w="2936875" h="2468879">
                  <a:moveTo>
                    <a:pt x="2936748" y="0"/>
                  </a:moveTo>
                  <a:lnTo>
                    <a:pt x="0" y="0"/>
                  </a:lnTo>
                  <a:lnTo>
                    <a:pt x="0" y="2468752"/>
                  </a:lnTo>
                  <a:lnTo>
                    <a:pt x="2936748" y="2468752"/>
                  </a:lnTo>
                  <a:lnTo>
                    <a:pt x="2936748" y="0"/>
                  </a:lnTo>
                  <a:close/>
                </a:path>
              </a:pathLst>
            </a:custGeom>
            <a:solidFill>
              <a:srgbClr val="18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4645" y="2231263"/>
              <a:ext cx="2936875" cy="2468880"/>
            </a:xfrm>
            <a:custGeom>
              <a:avLst/>
              <a:gdLst/>
              <a:ahLst/>
              <a:cxnLst/>
              <a:rect l="l" t="t" r="r" b="b"/>
              <a:pathLst>
                <a:path w="2936875" h="2468879">
                  <a:moveTo>
                    <a:pt x="0" y="2468752"/>
                  </a:moveTo>
                  <a:lnTo>
                    <a:pt x="2936748" y="2468752"/>
                  </a:lnTo>
                  <a:lnTo>
                    <a:pt x="2936748" y="0"/>
                  </a:lnTo>
                  <a:lnTo>
                    <a:pt x="0" y="0"/>
                  </a:lnTo>
                  <a:lnTo>
                    <a:pt x="0" y="2468752"/>
                  </a:lnTo>
                  <a:close/>
                </a:path>
              </a:pathLst>
            </a:custGeom>
            <a:ln w="12700">
              <a:solidFill>
                <a:srgbClr val="0E1F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41438" y="2224913"/>
            <a:ext cx="2949575" cy="2481580"/>
            <a:chOff x="7441438" y="2224913"/>
            <a:chExt cx="2949575" cy="2481580"/>
          </a:xfrm>
        </p:grpSpPr>
        <p:sp>
          <p:nvSpPr>
            <p:cNvPr id="9" name="object 9"/>
            <p:cNvSpPr/>
            <p:nvPr/>
          </p:nvSpPr>
          <p:spPr>
            <a:xfrm>
              <a:off x="7447788" y="2231263"/>
              <a:ext cx="2936875" cy="2468880"/>
            </a:xfrm>
            <a:custGeom>
              <a:avLst/>
              <a:gdLst/>
              <a:ahLst/>
              <a:cxnLst/>
              <a:rect l="l" t="t" r="r" b="b"/>
              <a:pathLst>
                <a:path w="2936875" h="2468879">
                  <a:moveTo>
                    <a:pt x="2936748" y="0"/>
                  </a:moveTo>
                  <a:lnTo>
                    <a:pt x="0" y="0"/>
                  </a:lnTo>
                  <a:lnTo>
                    <a:pt x="0" y="2468752"/>
                  </a:lnTo>
                  <a:lnTo>
                    <a:pt x="2936748" y="2468752"/>
                  </a:lnTo>
                  <a:lnTo>
                    <a:pt x="2936748" y="0"/>
                  </a:lnTo>
                  <a:close/>
                </a:path>
              </a:pathLst>
            </a:custGeom>
            <a:solidFill>
              <a:srgbClr val="18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47788" y="2231263"/>
              <a:ext cx="2936875" cy="2468880"/>
            </a:xfrm>
            <a:custGeom>
              <a:avLst/>
              <a:gdLst/>
              <a:ahLst/>
              <a:cxnLst/>
              <a:rect l="l" t="t" r="r" b="b"/>
              <a:pathLst>
                <a:path w="2936875" h="2468879">
                  <a:moveTo>
                    <a:pt x="0" y="2468752"/>
                  </a:moveTo>
                  <a:lnTo>
                    <a:pt x="2936748" y="2468752"/>
                  </a:lnTo>
                  <a:lnTo>
                    <a:pt x="2936748" y="0"/>
                  </a:lnTo>
                  <a:lnTo>
                    <a:pt x="0" y="0"/>
                  </a:lnTo>
                  <a:lnTo>
                    <a:pt x="0" y="2468752"/>
                  </a:lnTo>
                  <a:close/>
                </a:path>
              </a:pathLst>
            </a:custGeom>
            <a:ln w="12700">
              <a:solidFill>
                <a:srgbClr val="0E1F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4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2F60"/>
                </a:solidFill>
              </a:rPr>
              <a:t>Money</a:t>
            </a:r>
            <a:r>
              <a:rPr sz="3600" spc="-3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mule</a:t>
            </a:r>
            <a:r>
              <a:rPr sz="3600" spc="-25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role</a:t>
            </a:r>
            <a:r>
              <a:rPr sz="3600" spc="-25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in</a:t>
            </a:r>
            <a:r>
              <a:rPr sz="3600" spc="-25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laundering</a:t>
            </a:r>
            <a:r>
              <a:rPr sz="3600" spc="-25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stolen</a:t>
            </a:r>
            <a:r>
              <a:rPr sz="3600" spc="-30" dirty="0">
                <a:solidFill>
                  <a:srgbClr val="182F60"/>
                </a:solidFill>
              </a:rPr>
              <a:t> </a:t>
            </a:r>
            <a:r>
              <a:rPr sz="3600" spc="-10" dirty="0">
                <a:solidFill>
                  <a:srgbClr val="182F60"/>
                </a:solidFill>
              </a:rPr>
              <a:t>funds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>
            <a:off x="7906004" y="2313813"/>
            <a:ext cx="2022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Funds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sent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fraudsters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4566" y="2323922"/>
            <a:ext cx="11722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Money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mules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0902" y="2248008"/>
            <a:ext cx="2037080" cy="14744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5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Wire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fraud</a:t>
            </a:r>
            <a:endParaRPr sz="14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BEC</a:t>
            </a:r>
            <a:endParaRPr sz="14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Fraudulent</a:t>
            </a:r>
            <a:r>
              <a:rPr sz="1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instruction</a:t>
            </a:r>
            <a:endParaRPr sz="14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Account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takeovers</a:t>
            </a:r>
            <a:endParaRPr sz="14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Fraudulent</a:t>
            </a:r>
            <a:r>
              <a:rPr sz="1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checks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3043" y="1718043"/>
            <a:ext cx="2936875" cy="431165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2667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210"/>
              </a:spcBef>
            </a:pPr>
            <a:r>
              <a:rPr sz="24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Proceeds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4645" y="1710550"/>
            <a:ext cx="2936875" cy="431165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26670" rIns="0" bIns="0" rtlCol="0">
            <a:spAutoFit/>
          </a:bodyPr>
          <a:lstStyle/>
          <a:p>
            <a:pPr marL="855980">
              <a:lnSpc>
                <a:spcPct val="100000"/>
              </a:lnSpc>
              <a:spcBef>
                <a:spcPts val="210"/>
              </a:spcBef>
            </a:pPr>
            <a:r>
              <a:rPr sz="24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Network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47788" y="1710550"/>
            <a:ext cx="2936875" cy="431165"/>
          </a:xfrm>
          <a:prstGeom prst="rect">
            <a:avLst/>
          </a:prstGeom>
          <a:solidFill>
            <a:srgbClr val="F9DF7D"/>
          </a:solidFill>
        </p:spPr>
        <p:txBody>
          <a:bodyPr vert="horz" wrap="square" lIns="0" tIns="26670" rIns="0" bIns="0" rtlCol="0">
            <a:spAutoFit/>
          </a:bodyPr>
          <a:lstStyle/>
          <a:p>
            <a:pPr marL="883919">
              <a:lnSpc>
                <a:spcPct val="100000"/>
              </a:lnSpc>
              <a:spcBef>
                <a:spcPts val="210"/>
              </a:spcBef>
            </a:pPr>
            <a:r>
              <a:rPr sz="24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Funding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23330" y="3210560"/>
            <a:ext cx="679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Transfer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53759" y="3689730"/>
            <a:ext cx="388620" cy="628650"/>
          </a:xfrm>
          <a:custGeom>
            <a:avLst/>
            <a:gdLst/>
            <a:ahLst/>
            <a:cxnLst/>
            <a:rect l="l" t="t" r="r" b="b"/>
            <a:pathLst>
              <a:path w="388620" h="628650">
                <a:moveTo>
                  <a:pt x="252984" y="0"/>
                </a:moveTo>
                <a:lnTo>
                  <a:pt x="250155" y="49571"/>
                </a:lnTo>
                <a:lnTo>
                  <a:pt x="243263" y="98389"/>
                </a:lnTo>
                <a:lnTo>
                  <a:pt x="232414" y="146223"/>
                </a:lnTo>
                <a:lnTo>
                  <a:pt x="217712" y="192846"/>
                </a:lnTo>
                <a:lnTo>
                  <a:pt x="199262" y="238029"/>
                </a:lnTo>
                <a:lnTo>
                  <a:pt x="177171" y="281543"/>
                </a:lnTo>
                <a:lnTo>
                  <a:pt x="151541" y="323160"/>
                </a:lnTo>
                <a:lnTo>
                  <a:pt x="122480" y="362651"/>
                </a:lnTo>
                <a:lnTo>
                  <a:pt x="90092" y="399787"/>
                </a:lnTo>
                <a:lnTo>
                  <a:pt x="54482" y="434340"/>
                </a:lnTo>
                <a:lnTo>
                  <a:pt x="8509" y="358013"/>
                </a:lnTo>
                <a:lnTo>
                  <a:pt x="0" y="557911"/>
                </a:lnTo>
                <a:lnTo>
                  <a:pt x="171068" y="628269"/>
                </a:lnTo>
                <a:lnTo>
                  <a:pt x="125094" y="551815"/>
                </a:lnTo>
                <a:lnTo>
                  <a:pt x="161661" y="519300"/>
                </a:lnTo>
                <a:lnTo>
                  <a:pt x="195760" y="484630"/>
                </a:lnTo>
                <a:lnTo>
                  <a:pt x="227321" y="447947"/>
                </a:lnTo>
                <a:lnTo>
                  <a:pt x="256275" y="409396"/>
                </a:lnTo>
                <a:lnTo>
                  <a:pt x="282553" y="369119"/>
                </a:lnTo>
                <a:lnTo>
                  <a:pt x="306086" y="327261"/>
                </a:lnTo>
                <a:lnTo>
                  <a:pt x="326804" y="283965"/>
                </a:lnTo>
                <a:lnTo>
                  <a:pt x="344637" y="239374"/>
                </a:lnTo>
                <a:lnTo>
                  <a:pt x="359517" y="193633"/>
                </a:lnTo>
                <a:lnTo>
                  <a:pt x="371373" y="146885"/>
                </a:lnTo>
                <a:lnTo>
                  <a:pt x="380138" y="99272"/>
                </a:lnTo>
                <a:lnTo>
                  <a:pt x="385740" y="50940"/>
                </a:lnTo>
                <a:lnTo>
                  <a:pt x="388112" y="2032"/>
                </a:lnTo>
                <a:lnTo>
                  <a:pt x="252984" y="0"/>
                </a:lnTo>
                <a:close/>
              </a:path>
            </a:pathLst>
          </a:custGeom>
          <a:solidFill>
            <a:srgbClr val="F9D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94503" y="4263390"/>
            <a:ext cx="679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Transfer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04917" y="3690746"/>
            <a:ext cx="502284" cy="615315"/>
          </a:xfrm>
          <a:custGeom>
            <a:avLst/>
            <a:gdLst/>
            <a:ahLst/>
            <a:cxnLst/>
            <a:rect l="l" t="t" r="r" b="b"/>
            <a:pathLst>
              <a:path w="502285" h="615314">
                <a:moveTo>
                  <a:pt x="146685" y="0"/>
                </a:moveTo>
                <a:lnTo>
                  <a:pt x="0" y="112648"/>
                </a:lnTo>
                <a:lnTo>
                  <a:pt x="89154" y="111251"/>
                </a:lnTo>
                <a:lnTo>
                  <a:pt x="98912" y="159215"/>
                </a:lnTo>
                <a:lnTo>
                  <a:pt x="111772" y="206126"/>
                </a:lnTo>
                <a:lnTo>
                  <a:pt x="127647" y="251853"/>
                </a:lnTo>
                <a:lnTo>
                  <a:pt x="146445" y="296262"/>
                </a:lnTo>
                <a:lnTo>
                  <a:pt x="168077" y="339222"/>
                </a:lnTo>
                <a:lnTo>
                  <a:pt x="192454" y="380599"/>
                </a:lnTo>
                <a:lnTo>
                  <a:pt x="219487" y="420261"/>
                </a:lnTo>
                <a:lnTo>
                  <a:pt x="249085" y="458077"/>
                </a:lnTo>
                <a:lnTo>
                  <a:pt x="281160" y="493912"/>
                </a:lnTo>
                <a:lnTo>
                  <a:pt x="315622" y="527635"/>
                </a:lnTo>
                <a:lnTo>
                  <a:pt x="352381" y="559114"/>
                </a:lnTo>
                <a:lnTo>
                  <a:pt x="391349" y="588215"/>
                </a:lnTo>
                <a:lnTo>
                  <a:pt x="432435" y="614807"/>
                </a:lnTo>
                <a:lnTo>
                  <a:pt x="502031" y="498982"/>
                </a:lnTo>
                <a:lnTo>
                  <a:pt x="460614" y="471665"/>
                </a:lnTo>
                <a:lnTo>
                  <a:pt x="421881" y="441208"/>
                </a:lnTo>
                <a:lnTo>
                  <a:pt x="385981" y="407817"/>
                </a:lnTo>
                <a:lnTo>
                  <a:pt x="353058" y="371698"/>
                </a:lnTo>
                <a:lnTo>
                  <a:pt x="323262" y="333057"/>
                </a:lnTo>
                <a:lnTo>
                  <a:pt x="296739" y="292100"/>
                </a:lnTo>
                <a:lnTo>
                  <a:pt x="273635" y="249031"/>
                </a:lnTo>
                <a:lnTo>
                  <a:pt x="254098" y="204058"/>
                </a:lnTo>
                <a:lnTo>
                  <a:pt x="238275" y="157386"/>
                </a:lnTo>
                <a:lnTo>
                  <a:pt x="226314" y="109219"/>
                </a:lnTo>
                <a:lnTo>
                  <a:pt x="315341" y="107822"/>
                </a:lnTo>
                <a:lnTo>
                  <a:pt x="146685" y="0"/>
                </a:lnTo>
                <a:close/>
              </a:path>
            </a:pathLst>
          </a:custGeom>
          <a:solidFill>
            <a:srgbClr val="F9D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11700" y="3210560"/>
            <a:ext cx="679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Transfer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1883" y="4807686"/>
            <a:ext cx="9542780" cy="13462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97790" rIns="0" bIns="0" rtlCol="0">
            <a:spAutoFit/>
          </a:bodyPr>
          <a:lstStyle/>
          <a:p>
            <a:pPr marL="257810" indent="-166370">
              <a:lnSpc>
                <a:spcPct val="100000"/>
              </a:lnSpc>
              <a:spcBef>
                <a:spcPts val="770"/>
              </a:spcBef>
              <a:buClr>
                <a:srgbClr val="5F8BFF"/>
              </a:buClr>
              <a:buFont typeface="Arial"/>
              <a:buChar char="•"/>
              <a:tabLst>
                <a:tab pos="257810" algn="l"/>
              </a:tabLst>
            </a:pP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5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recruit</a:t>
            </a:r>
            <a:r>
              <a:rPr sz="15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5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mules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help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launder</a:t>
            </a:r>
            <a:r>
              <a:rPr sz="15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proceeds</a:t>
            </a:r>
            <a:r>
              <a:rPr sz="15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derived</a:t>
            </a:r>
            <a:r>
              <a:rPr sz="15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5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criminal</a:t>
            </a:r>
            <a:r>
              <a:rPr sz="15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activities</a:t>
            </a:r>
            <a:endParaRPr sz="1500">
              <a:latin typeface="Century Gothic"/>
              <a:cs typeface="Century Gothic"/>
            </a:endParaRPr>
          </a:p>
          <a:p>
            <a:pPr marL="257810" indent="-16637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57810" algn="l"/>
              </a:tabLst>
            </a:pP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May</a:t>
            </a:r>
            <a:r>
              <a:rPr sz="15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open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fraudulent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5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using</a:t>
            </a:r>
            <a:r>
              <a:rPr sz="15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synthetic</a:t>
            </a:r>
            <a:r>
              <a:rPr sz="15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identities</a:t>
            </a:r>
            <a:endParaRPr sz="1500">
              <a:latin typeface="Century Gothic"/>
              <a:cs typeface="Century Gothic"/>
            </a:endParaRPr>
          </a:p>
          <a:p>
            <a:pPr marL="257810" indent="-16637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57810" algn="l"/>
              </a:tabLst>
            </a:pP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Adds</a:t>
            </a:r>
            <a:r>
              <a:rPr sz="15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layers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5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recipients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5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5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trail</a:t>
            </a:r>
            <a:endParaRPr sz="1500">
              <a:latin typeface="Century Gothic"/>
              <a:cs typeface="Century Gothic"/>
            </a:endParaRPr>
          </a:p>
          <a:p>
            <a:pPr marL="257810" indent="-16637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57810" algn="l"/>
              </a:tabLst>
            </a:pP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Complicates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law</a:t>
            </a:r>
            <a:r>
              <a:rPr sz="15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enforcement’s</a:t>
            </a:r>
            <a:r>
              <a:rPr sz="15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ability</a:t>
            </a:r>
            <a:r>
              <a:rPr sz="15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5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trace</a:t>
            </a:r>
            <a:r>
              <a:rPr sz="15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5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5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5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victim</a:t>
            </a:r>
            <a:r>
              <a:rPr sz="15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5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636368"/>
                </a:solidFill>
                <a:latin typeface="Century Gothic"/>
                <a:cs typeface="Century Gothic"/>
              </a:rPr>
              <a:t>criminal</a:t>
            </a:r>
            <a:r>
              <a:rPr sz="15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636368"/>
                </a:solidFill>
                <a:latin typeface="Century Gothic"/>
                <a:cs typeface="Century Gothic"/>
              </a:rPr>
              <a:t>actor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2265" y="3721608"/>
            <a:ext cx="627380" cy="658495"/>
          </a:xfrm>
          <a:custGeom>
            <a:avLst/>
            <a:gdLst/>
            <a:ahLst/>
            <a:cxnLst/>
            <a:rect l="l" t="t" r="r" b="b"/>
            <a:pathLst>
              <a:path w="627379" h="658495">
                <a:moveTo>
                  <a:pt x="0" y="0"/>
                </a:moveTo>
                <a:lnTo>
                  <a:pt x="0" y="658495"/>
                </a:lnTo>
                <a:lnTo>
                  <a:pt x="627380" y="329184"/>
                </a:lnTo>
                <a:lnTo>
                  <a:pt x="0" y="0"/>
                </a:lnTo>
                <a:close/>
              </a:path>
            </a:pathLst>
          </a:custGeom>
          <a:solidFill>
            <a:srgbClr val="5F8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6938009" y="2851328"/>
            <a:ext cx="2523490" cy="1533525"/>
            <a:chOff x="6938009" y="2851328"/>
            <a:chExt cx="2523490" cy="1533525"/>
          </a:xfrm>
        </p:grpSpPr>
        <p:sp>
          <p:nvSpPr>
            <p:cNvPr id="26" name="object 26"/>
            <p:cNvSpPr/>
            <p:nvPr/>
          </p:nvSpPr>
          <p:spPr>
            <a:xfrm>
              <a:off x="6938009" y="3726433"/>
              <a:ext cx="627380" cy="658495"/>
            </a:xfrm>
            <a:custGeom>
              <a:avLst/>
              <a:gdLst/>
              <a:ahLst/>
              <a:cxnLst/>
              <a:rect l="l" t="t" r="r" b="b"/>
              <a:pathLst>
                <a:path w="627379" h="658495">
                  <a:moveTo>
                    <a:pt x="0" y="0"/>
                  </a:moveTo>
                  <a:lnTo>
                    <a:pt x="0" y="658368"/>
                  </a:lnTo>
                  <a:lnTo>
                    <a:pt x="627380" y="329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58607" y="2851328"/>
              <a:ext cx="400050" cy="399415"/>
            </a:xfrm>
            <a:custGeom>
              <a:avLst/>
              <a:gdLst/>
              <a:ahLst/>
              <a:cxnLst/>
              <a:rect l="l" t="t" r="r" b="b"/>
              <a:pathLst>
                <a:path w="400050" h="399414">
                  <a:moveTo>
                    <a:pt x="199852" y="0"/>
                  </a:moveTo>
                  <a:lnTo>
                    <a:pt x="154022" y="5268"/>
                  </a:lnTo>
                  <a:lnTo>
                    <a:pt x="111953" y="20274"/>
                  </a:lnTo>
                  <a:lnTo>
                    <a:pt x="74846" y="43822"/>
                  </a:lnTo>
                  <a:lnTo>
                    <a:pt x="43899" y="74713"/>
                  </a:lnTo>
                  <a:lnTo>
                    <a:pt x="20309" y="111752"/>
                  </a:lnTo>
                  <a:lnTo>
                    <a:pt x="5277" y="153740"/>
                  </a:lnTo>
                  <a:lnTo>
                    <a:pt x="0" y="199480"/>
                  </a:lnTo>
                  <a:lnTo>
                    <a:pt x="5277" y="245226"/>
                  </a:lnTo>
                  <a:lnTo>
                    <a:pt x="20309" y="287215"/>
                  </a:lnTo>
                  <a:lnTo>
                    <a:pt x="43899" y="324254"/>
                  </a:lnTo>
                  <a:lnTo>
                    <a:pt x="74846" y="355143"/>
                  </a:lnTo>
                  <a:lnTo>
                    <a:pt x="111953" y="378689"/>
                  </a:lnTo>
                  <a:lnTo>
                    <a:pt x="154022" y="393693"/>
                  </a:lnTo>
                  <a:lnTo>
                    <a:pt x="199852" y="398961"/>
                  </a:lnTo>
                  <a:lnTo>
                    <a:pt x="245683" y="393693"/>
                  </a:lnTo>
                  <a:lnTo>
                    <a:pt x="287752" y="378689"/>
                  </a:lnTo>
                  <a:lnTo>
                    <a:pt x="324859" y="355143"/>
                  </a:lnTo>
                  <a:lnTo>
                    <a:pt x="353856" y="326200"/>
                  </a:lnTo>
                  <a:lnTo>
                    <a:pt x="180824" y="326200"/>
                  </a:lnTo>
                  <a:lnTo>
                    <a:pt x="180824" y="291822"/>
                  </a:lnTo>
                  <a:lnTo>
                    <a:pt x="160052" y="284183"/>
                  </a:lnTo>
                  <a:lnTo>
                    <a:pt x="143868" y="271490"/>
                  </a:lnTo>
                  <a:lnTo>
                    <a:pt x="133360" y="254524"/>
                  </a:lnTo>
                  <a:lnTo>
                    <a:pt x="129615" y="234065"/>
                  </a:lnTo>
                  <a:lnTo>
                    <a:pt x="229932" y="234065"/>
                  </a:lnTo>
                  <a:lnTo>
                    <a:pt x="229932" y="226849"/>
                  </a:lnTo>
                  <a:lnTo>
                    <a:pt x="224024" y="221906"/>
                  </a:lnTo>
                  <a:lnTo>
                    <a:pt x="216469" y="219808"/>
                  </a:lnTo>
                  <a:lnTo>
                    <a:pt x="215839" y="219808"/>
                  </a:lnTo>
                  <a:lnTo>
                    <a:pt x="206578" y="217976"/>
                  </a:lnTo>
                  <a:lnTo>
                    <a:pt x="154675" y="206462"/>
                  </a:lnTo>
                  <a:lnTo>
                    <a:pt x="131144" y="163576"/>
                  </a:lnTo>
                  <a:lnTo>
                    <a:pt x="134540" y="144182"/>
                  </a:lnTo>
                  <a:lnTo>
                    <a:pt x="134649" y="143558"/>
                  </a:lnTo>
                  <a:lnTo>
                    <a:pt x="144633" y="126819"/>
                  </a:lnTo>
                  <a:lnTo>
                    <a:pt x="160291" y="114209"/>
                  </a:lnTo>
                  <a:lnTo>
                    <a:pt x="180824" y="106582"/>
                  </a:lnTo>
                  <a:lnTo>
                    <a:pt x="180824" y="72586"/>
                  </a:lnTo>
                  <a:lnTo>
                    <a:pt x="353675" y="72586"/>
                  </a:lnTo>
                  <a:lnTo>
                    <a:pt x="324859" y="43822"/>
                  </a:lnTo>
                  <a:lnTo>
                    <a:pt x="287752" y="20274"/>
                  </a:lnTo>
                  <a:lnTo>
                    <a:pt x="245683" y="5268"/>
                  </a:lnTo>
                  <a:lnTo>
                    <a:pt x="199852" y="0"/>
                  </a:lnTo>
                  <a:close/>
                </a:path>
                <a:path w="400050" h="399414">
                  <a:moveTo>
                    <a:pt x="198515" y="142676"/>
                  </a:moveTo>
                  <a:lnTo>
                    <a:pt x="187012" y="144182"/>
                  </a:lnTo>
                  <a:lnTo>
                    <a:pt x="178394" y="148307"/>
                  </a:lnTo>
                  <a:lnTo>
                    <a:pt x="172986" y="154464"/>
                  </a:lnTo>
                  <a:lnTo>
                    <a:pt x="171111" y="162067"/>
                  </a:lnTo>
                  <a:lnTo>
                    <a:pt x="171111" y="169092"/>
                  </a:lnTo>
                  <a:lnTo>
                    <a:pt x="175872" y="174034"/>
                  </a:lnTo>
                  <a:lnTo>
                    <a:pt x="184439" y="176498"/>
                  </a:lnTo>
                  <a:lnTo>
                    <a:pt x="193888" y="178246"/>
                  </a:lnTo>
                  <a:lnTo>
                    <a:pt x="215427" y="180324"/>
                  </a:lnTo>
                  <a:lnTo>
                    <a:pt x="227447" y="182394"/>
                  </a:lnTo>
                  <a:lnTo>
                    <a:pt x="245759" y="189380"/>
                  </a:lnTo>
                  <a:lnTo>
                    <a:pt x="259123" y="200553"/>
                  </a:lnTo>
                  <a:lnTo>
                    <a:pt x="267310" y="215326"/>
                  </a:lnTo>
                  <a:lnTo>
                    <a:pt x="270090" y="233111"/>
                  </a:lnTo>
                  <a:lnTo>
                    <a:pt x="266515" y="253799"/>
                  </a:lnTo>
                  <a:lnTo>
                    <a:pt x="256338" y="271085"/>
                  </a:lnTo>
                  <a:lnTo>
                    <a:pt x="240228" y="284183"/>
                  </a:lnTo>
                  <a:lnTo>
                    <a:pt x="240049" y="284183"/>
                  </a:lnTo>
                  <a:lnTo>
                    <a:pt x="219454" y="291822"/>
                  </a:lnTo>
                  <a:lnTo>
                    <a:pt x="219454" y="326200"/>
                  </a:lnTo>
                  <a:lnTo>
                    <a:pt x="353856" y="326200"/>
                  </a:lnTo>
                  <a:lnTo>
                    <a:pt x="355806" y="324254"/>
                  </a:lnTo>
                  <a:lnTo>
                    <a:pt x="379396" y="287215"/>
                  </a:lnTo>
                  <a:lnTo>
                    <a:pt x="394428" y="245226"/>
                  </a:lnTo>
                  <a:lnTo>
                    <a:pt x="399582" y="200553"/>
                  </a:lnTo>
                  <a:lnTo>
                    <a:pt x="399705" y="199480"/>
                  </a:lnTo>
                  <a:lnTo>
                    <a:pt x="395433" y="162448"/>
                  </a:lnTo>
                  <a:lnTo>
                    <a:pt x="227065" y="162448"/>
                  </a:lnTo>
                  <a:lnTo>
                    <a:pt x="224973" y="154464"/>
                  </a:lnTo>
                  <a:lnTo>
                    <a:pt x="224933" y="154310"/>
                  </a:lnTo>
                  <a:lnTo>
                    <a:pt x="219143" y="148074"/>
                  </a:lnTo>
                  <a:lnTo>
                    <a:pt x="210400" y="144182"/>
                  </a:lnTo>
                  <a:lnTo>
                    <a:pt x="210999" y="144182"/>
                  </a:lnTo>
                  <a:lnTo>
                    <a:pt x="198515" y="142676"/>
                  </a:lnTo>
                  <a:close/>
                </a:path>
                <a:path w="400050" h="399414">
                  <a:moveTo>
                    <a:pt x="229932" y="234065"/>
                  </a:moveTo>
                  <a:lnTo>
                    <a:pt x="169407" y="234065"/>
                  </a:lnTo>
                  <a:lnTo>
                    <a:pt x="171789" y="243223"/>
                  </a:lnTo>
                  <a:lnTo>
                    <a:pt x="178157" y="249956"/>
                  </a:lnTo>
                  <a:lnTo>
                    <a:pt x="188028" y="254240"/>
                  </a:lnTo>
                  <a:lnTo>
                    <a:pt x="200617" y="255728"/>
                  </a:lnTo>
                  <a:lnTo>
                    <a:pt x="212361" y="254240"/>
                  </a:lnTo>
                  <a:lnTo>
                    <a:pt x="212757" y="254240"/>
                  </a:lnTo>
                  <a:lnTo>
                    <a:pt x="221870" y="249956"/>
                  </a:lnTo>
                  <a:lnTo>
                    <a:pt x="222019" y="249956"/>
                  </a:lnTo>
                  <a:lnTo>
                    <a:pt x="227919" y="243223"/>
                  </a:lnTo>
                  <a:lnTo>
                    <a:pt x="229932" y="234827"/>
                  </a:lnTo>
                  <a:lnTo>
                    <a:pt x="229932" y="234065"/>
                  </a:lnTo>
                  <a:close/>
                </a:path>
                <a:path w="400050" h="399414">
                  <a:moveTo>
                    <a:pt x="215839" y="219633"/>
                  </a:moveTo>
                  <a:lnTo>
                    <a:pt x="215839" y="219808"/>
                  </a:lnTo>
                  <a:lnTo>
                    <a:pt x="216469" y="219808"/>
                  </a:lnTo>
                  <a:lnTo>
                    <a:pt x="215839" y="219633"/>
                  </a:lnTo>
                  <a:close/>
                </a:path>
                <a:path w="400050" h="399414">
                  <a:moveTo>
                    <a:pt x="353675" y="72586"/>
                  </a:moveTo>
                  <a:lnTo>
                    <a:pt x="219454" y="72586"/>
                  </a:lnTo>
                  <a:lnTo>
                    <a:pt x="219454" y="107154"/>
                  </a:lnTo>
                  <a:lnTo>
                    <a:pt x="238941" y="114594"/>
                  </a:lnTo>
                  <a:lnTo>
                    <a:pt x="254048" y="126819"/>
                  </a:lnTo>
                  <a:lnTo>
                    <a:pt x="263788" y="142930"/>
                  </a:lnTo>
                  <a:lnTo>
                    <a:pt x="267360" y="162067"/>
                  </a:lnTo>
                  <a:lnTo>
                    <a:pt x="267431" y="162448"/>
                  </a:lnTo>
                  <a:lnTo>
                    <a:pt x="395433" y="162448"/>
                  </a:lnTo>
                  <a:lnTo>
                    <a:pt x="394512" y="154464"/>
                  </a:lnTo>
                  <a:lnTo>
                    <a:pt x="394428" y="153740"/>
                  </a:lnTo>
                  <a:lnTo>
                    <a:pt x="379396" y="111752"/>
                  </a:lnTo>
                  <a:lnTo>
                    <a:pt x="355806" y="74713"/>
                  </a:lnTo>
                  <a:lnTo>
                    <a:pt x="353675" y="72586"/>
                  </a:lnTo>
                  <a:close/>
                </a:path>
              </a:pathLst>
            </a:custGeom>
            <a:solidFill>
              <a:srgbClr val="57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8223" y="2923914"/>
              <a:ext cx="140475" cy="25361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368685" y="3224272"/>
              <a:ext cx="1092835" cy="448945"/>
            </a:xfrm>
            <a:custGeom>
              <a:avLst/>
              <a:gdLst/>
              <a:ahLst/>
              <a:cxnLst/>
              <a:rect l="l" t="t" r="r" b="b"/>
              <a:pathLst>
                <a:path w="1092834" h="448945">
                  <a:moveTo>
                    <a:pt x="379847" y="364758"/>
                  </a:moveTo>
                  <a:lnTo>
                    <a:pt x="280929" y="364758"/>
                  </a:lnTo>
                  <a:lnTo>
                    <a:pt x="482502" y="448549"/>
                  </a:lnTo>
                  <a:lnTo>
                    <a:pt x="659521" y="448549"/>
                  </a:lnTo>
                  <a:lnTo>
                    <a:pt x="729313" y="410547"/>
                  </a:lnTo>
                  <a:lnTo>
                    <a:pt x="489922" y="410547"/>
                  </a:lnTo>
                  <a:lnTo>
                    <a:pt x="379847" y="364758"/>
                  </a:lnTo>
                  <a:close/>
                </a:path>
                <a:path w="1092834" h="448945">
                  <a:moveTo>
                    <a:pt x="280929" y="0"/>
                  </a:moveTo>
                  <a:lnTo>
                    <a:pt x="0" y="0"/>
                  </a:lnTo>
                  <a:lnTo>
                    <a:pt x="0" y="37985"/>
                  </a:lnTo>
                  <a:lnTo>
                    <a:pt x="242872" y="37985"/>
                  </a:lnTo>
                  <a:lnTo>
                    <a:pt x="242872" y="391936"/>
                  </a:lnTo>
                  <a:lnTo>
                    <a:pt x="37496" y="391936"/>
                  </a:lnTo>
                  <a:lnTo>
                    <a:pt x="37496" y="429921"/>
                  </a:lnTo>
                  <a:lnTo>
                    <a:pt x="280929" y="429921"/>
                  </a:lnTo>
                  <a:lnTo>
                    <a:pt x="280929" y="364758"/>
                  </a:lnTo>
                  <a:lnTo>
                    <a:pt x="379847" y="364758"/>
                  </a:lnTo>
                  <a:lnTo>
                    <a:pt x="280738" y="323530"/>
                  </a:lnTo>
                  <a:lnTo>
                    <a:pt x="280738" y="75224"/>
                  </a:lnTo>
                  <a:lnTo>
                    <a:pt x="498841" y="75224"/>
                  </a:lnTo>
                  <a:lnTo>
                    <a:pt x="435496" y="37238"/>
                  </a:lnTo>
                  <a:lnTo>
                    <a:pt x="280929" y="37238"/>
                  </a:lnTo>
                  <a:lnTo>
                    <a:pt x="280929" y="0"/>
                  </a:lnTo>
                  <a:close/>
                </a:path>
                <a:path w="1092834" h="448945">
                  <a:moveTo>
                    <a:pt x="1045861" y="135079"/>
                  </a:moveTo>
                  <a:lnTo>
                    <a:pt x="1001361" y="135079"/>
                  </a:lnTo>
                  <a:lnTo>
                    <a:pt x="1039418" y="198336"/>
                  </a:lnTo>
                  <a:lnTo>
                    <a:pt x="649807" y="410547"/>
                  </a:lnTo>
                  <a:lnTo>
                    <a:pt x="729313" y="410547"/>
                  </a:lnTo>
                  <a:lnTo>
                    <a:pt x="1092522" y="212783"/>
                  </a:lnTo>
                  <a:lnTo>
                    <a:pt x="1045861" y="135079"/>
                  </a:lnTo>
                  <a:close/>
                </a:path>
                <a:path w="1092834" h="448945">
                  <a:moveTo>
                    <a:pt x="498841" y="75224"/>
                  </a:moveTo>
                  <a:lnTo>
                    <a:pt x="424828" y="75224"/>
                  </a:lnTo>
                  <a:lnTo>
                    <a:pt x="518281" y="131281"/>
                  </a:lnTo>
                  <a:lnTo>
                    <a:pt x="747640" y="131281"/>
                  </a:lnTo>
                  <a:lnTo>
                    <a:pt x="747640" y="205170"/>
                  </a:lnTo>
                  <a:lnTo>
                    <a:pt x="486116" y="205170"/>
                  </a:lnTo>
                  <a:lnTo>
                    <a:pt x="486116" y="243172"/>
                  </a:lnTo>
                  <a:lnTo>
                    <a:pt x="785713" y="243172"/>
                  </a:lnTo>
                  <a:lnTo>
                    <a:pt x="785713" y="205742"/>
                  </a:lnTo>
                  <a:lnTo>
                    <a:pt x="908040" y="165659"/>
                  </a:lnTo>
                  <a:lnTo>
                    <a:pt x="785713" y="165659"/>
                  </a:lnTo>
                  <a:lnTo>
                    <a:pt x="785713" y="93279"/>
                  </a:lnTo>
                  <a:lnTo>
                    <a:pt x="528950" y="93279"/>
                  </a:lnTo>
                  <a:lnTo>
                    <a:pt x="498841" y="75224"/>
                  </a:lnTo>
                  <a:close/>
                </a:path>
                <a:path w="1092834" h="448945">
                  <a:moveTo>
                    <a:pt x="1018479" y="89480"/>
                  </a:moveTo>
                  <a:lnTo>
                    <a:pt x="1018304" y="89480"/>
                  </a:lnTo>
                  <a:lnTo>
                    <a:pt x="785713" y="165659"/>
                  </a:lnTo>
                  <a:lnTo>
                    <a:pt x="908040" y="165659"/>
                  </a:lnTo>
                  <a:lnTo>
                    <a:pt x="1001361" y="135079"/>
                  </a:lnTo>
                  <a:lnTo>
                    <a:pt x="1045861" y="135079"/>
                  </a:lnTo>
                  <a:lnTo>
                    <a:pt x="1018479" y="89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597780" y="2673350"/>
            <a:ext cx="2030095" cy="1939925"/>
            <a:chOff x="4597780" y="2673350"/>
            <a:chExt cx="2030095" cy="1939925"/>
          </a:xfrm>
        </p:grpSpPr>
        <p:sp>
          <p:nvSpPr>
            <p:cNvPr id="31" name="object 31"/>
            <p:cNvSpPr/>
            <p:nvPr/>
          </p:nvSpPr>
          <p:spPr>
            <a:xfrm>
              <a:off x="5357240" y="2883661"/>
              <a:ext cx="488315" cy="295275"/>
            </a:xfrm>
            <a:custGeom>
              <a:avLst/>
              <a:gdLst/>
              <a:ahLst/>
              <a:cxnLst/>
              <a:rect l="l" t="t" r="r" b="b"/>
              <a:pathLst>
                <a:path w="488314" h="295275">
                  <a:moveTo>
                    <a:pt x="436499" y="0"/>
                  </a:moveTo>
                  <a:lnTo>
                    <a:pt x="405257" y="83565"/>
                  </a:lnTo>
                  <a:lnTo>
                    <a:pt x="354282" y="74771"/>
                  </a:lnTo>
                  <a:lnTo>
                    <a:pt x="303020" y="69617"/>
                  </a:lnTo>
                  <a:lnTo>
                    <a:pt x="251659" y="68093"/>
                  </a:lnTo>
                  <a:lnTo>
                    <a:pt x="200390" y="70183"/>
                  </a:lnTo>
                  <a:lnTo>
                    <a:pt x="149400" y="75875"/>
                  </a:lnTo>
                  <a:lnTo>
                    <a:pt x="98879" y="85155"/>
                  </a:lnTo>
                  <a:lnTo>
                    <a:pt x="49016" y="98010"/>
                  </a:lnTo>
                  <a:lnTo>
                    <a:pt x="0" y="114426"/>
                  </a:lnTo>
                  <a:lnTo>
                    <a:pt x="47371" y="240918"/>
                  </a:lnTo>
                  <a:lnTo>
                    <a:pt x="97400" y="224689"/>
                  </a:lnTo>
                  <a:lnTo>
                    <a:pt x="148477" y="212978"/>
                  </a:lnTo>
                  <a:lnTo>
                    <a:pt x="200294" y="205819"/>
                  </a:lnTo>
                  <a:lnTo>
                    <a:pt x="252546" y="203242"/>
                  </a:lnTo>
                  <a:lnTo>
                    <a:pt x="304925" y="205279"/>
                  </a:lnTo>
                  <a:lnTo>
                    <a:pt x="357124" y="211962"/>
                  </a:lnTo>
                  <a:lnTo>
                    <a:pt x="325882" y="295275"/>
                  </a:lnTo>
                  <a:lnTo>
                    <a:pt x="487807" y="177673"/>
                  </a:lnTo>
                  <a:lnTo>
                    <a:pt x="436499" y="0"/>
                  </a:lnTo>
                  <a:close/>
                </a:path>
              </a:pathLst>
            </a:custGeom>
            <a:solidFill>
              <a:srgbClr val="F9D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04130" y="2679700"/>
              <a:ext cx="2017395" cy="1927225"/>
            </a:xfrm>
            <a:custGeom>
              <a:avLst/>
              <a:gdLst/>
              <a:ahLst/>
              <a:cxnLst/>
              <a:rect l="l" t="t" r="r" b="b"/>
              <a:pathLst>
                <a:path w="2017395" h="1927225">
                  <a:moveTo>
                    <a:pt x="0" y="963422"/>
                  </a:moveTo>
                  <a:lnTo>
                    <a:pt x="1162" y="916739"/>
                  </a:lnTo>
                  <a:lnTo>
                    <a:pt x="4616" y="870630"/>
                  </a:lnTo>
                  <a:lnTo>
                    <a:pt x="10307" y="825146"/>
                  </a:lnTo>
                  <a:lnTo>
                    <a:pt x="18183" y="780336"/>
                  </a:lnTo>
                  <a:lnTo>
                    <a:pt x="28191" y="736251"/>
                  </a:lnTo>
                  <a:lnTo>
                    <a:pt x="40279" y="692943"/>
                  </a:lnTo>
                  <a:lnTo>
                    <a:pt x="54392" y="650460"/>
                  </a:lnTo>
                  <a:lnTo>
                    <a:pt x="70480" y="608853"/>
                  </a:lnTo>
                  <a:lnTo>
                    <a:pt x="88489" y="568174"/>
                  </a:lnTo>
                  <a:lnTo>
                    <a:pt x="108365" y="528472"/>
                  </a:lnTo>
                  <a:lnTo>
                    <a:pt x="130057" y="489797"/>
                  </a:lnTo>
                  <a:lnTo>
                    <a:pt x="153511" y="452202"/>
                  </a:lnTo>
                  <a:lnTo>
                    <a:pt x="178675" y="415734"/>
                  </a:lnTo>
                  <a:lnTo>
                    <a:pt x="205495" y="380446"/>
                  </a:lnTo>
                  <a:lnTo>
                    <a:pt x="233920" y="346388"/>
                  </a:lnTo>
                  <a:lnTo>
                    <a:pt x="263896" y="313610"/>
                  </a:lnTo>
                  <a:lnTo>
                    <a:pt x="295370" y="282162"/>
                  </a:lnTo>
                  <a:lnTo>
                    <a:pt x="328289" y="252095"/>
                  </a:lnTo>
                  <a:lnTo>
                    <a:pt x="362602" y="223459"/>
                  </a:lnTo>
                  <a:lnTo>
                    <a:pt x="398254" y="196306"/>
                  </a:lnTo>
                  <a:lnTo>
                    <a:pt x="435194" y="170685"/>
                  </a:lnTo>
                  <a:lnTo>
                    <a:pt x="473368" y="146646"/>
                  </a:lnTo>
                  <a:lnTo>
                    <a:pt x="512723" y="124241"/>
                  </a:lnTo>
                  <a:lnTo>
                    <a:pt x="553207" y="103519"/>
                  </a:lnTo>
                  <a:lnTo>
                    <a:pt x="594767" y="84531"/>
                  </a:lnTo>
                  <a:lnTo>
                    <a:pt x="637350" y="67328"/>
                  </a:lnTo>
                  <a:lnTo>
                    <a:pt x="680903" y="51960"/>
                  </a:lnTo>
                  <a:lnTo>
                    <a:pt x="725374" y="38477"/>
                  </a:lnTo>
                  <a:lnTo>
                    <a:pt x="770709" y="26930"/>
                  </a:lnTo>
                  <a:lnTo>
                    <a:pt x="816856" y="17370"/>
                  </a:lnTo>
                  <a:lnTo>
                    <a:pt x="863762" y="9846"/>
                  </a:lnTo>
                  <a:lnTo>
                    <a:pt x="911374" y="4409"/>
                  </a:lnTo>
                  <a:lnTo>
                    <a:pt x="959640" y="1110"/>
                  </a:lnTo>
                  <a:lnTo>
                    <a:pt x="1008507" y="0"/>
                  </a:lnTo>
                  <a:lnTo>
                    <a:pt x="1057373" y="1110"/>
                  </a:lnTo>
                  <a:lnTo>
                    <a:pt x="1105640" y="4409"/>
                  </a:lnTo>
                  <a:lnTo>
                    <a:pt x="1153254" y="9846"/>
                  </a:lnTo>
                  <a:lnTo>
                    <a:pt x="1200162" y="17370"/>
                  </a:lnTo>
                  <a:lnTo>
                    <a:pt x="1246312" y="26930"/>
                  </a:lnTo>
                  <a:lnTo>
                    <a:pt x="1291650" y="38477"/>
                  </a:lnTo>
                  <a:lnTo>
                    <a:pt x="1336124" y="51960"/>
                  </a:lnTo>
                  <a:lnTo>
                    <a:pt x="1379681" y="67328"/>
                  </a:lnTo>
                  <a:lnTo>
                    <a:pt x="1422268" y="84531"/>
                  </a:lnTo>
                  <a:lnTo>
                    <a:pt x="1463833" y="103519"/>
                  </a:lnTo>
                  <a:lnTo>
                    <a:pt x="1504321" y="124241"/>
                  </a:lnTo>
                  <a:lnTo>
                    <a:pt x="1543682" y="146646"/>
                  </a:lnTo>
                  <a:lnTo>
                    <a:pt x="1581861" y="170685"/>
                  </a:lnTo>
                  <a:lnTo>
                    <a:pt x="1618806" y="196306"/>
                  </a:lnTo>
                  <a:lnTo>
                    <a:pt x="1654463" y="223459"/>
                  </a:lnTo>
                  <a:lnTo>
                    <a:pt x="1688781" y="252095"/>
                  </a:lnTo>
                  <a:lnTo>
                    <a:pt x="1721707" y="282162"/>
                  </a:lnTo>
                  <a:lnTo>
                    <a:pt x="1753186" y="313610"/>
                  </a:lnTo>
                  <a:lnTo>
                    <a:pt x="1783168" y="346388"/>
                  </a:lnTo>
                  <a:lnTo>
                    <a:pt x="1811598" y="380446"/>
                  </a:lnTo>
                  <a:lnTo>
                    <a:pt x="1838424" y="415734"/>
                  </a:lnTo>
                  <a:lnTo>
                    <a:pt x="1863593" y="452202"/>
                  </a:lnTo>
                  <a:lnTo>
                    <a:pt x="1887052" y="489797"/>
                  </a:lnTo>
                  <a:lnTo>
                    <a:pt x="1908748" y="528472"/>
                  </a:lnTo>
                  <a:lnTo>
                    <a:pt x="1928629" y="568174"/>
                  </a:lnTo>
                  <a:lnTo>
                    <a:pt x="1946642" y="608853"/>
                  </a:lnTo>
                  <a:lnTo>
                    <a:pt x="1962734" y="650460"/>
                  </a:lnTo>
                  <a:lnTo>
                    <a:pt x="1976851" y="692943"/>
                  </a:lnTo>
                  <a:lnTo>
                    <a:pt x="1988941" y="736251"/>
                  </a:lnTo>
                  <a:lnTo>
                    <a:pt x="1998952" y="780336"/>
                  </a:lnTo>
                  <a:lnTo>
                    <a:pt x="2006830" y="825146"/>
                  </a:lnTo>
                  <a:lnTo>
                    <a:pt x="2012523" y="870630"/>
                  </a:lnTo>
                  <a:lnTo>
                    <a:pt x="2015977" y="916739"/>
                  </a:lnTo>
                  <a:lnTo>
                    <a:pt x="2017141" y="963422"/>
                  </a:lnTo>
                  <a:lnTo>
                    <a:pt x="2015977" y="1010104"/>
                  </a:lnTo>
                  <a:lnTo>
                    <a:pt x="2012523" y="1056213"/>
                  </a:lnTo>
                  <a:lnTo>
                    <a:pt x="2006830" y="1101697"/>
                  </a:lnTo>
                  <a:lnTo>
                    <a:pt x="1998952" y="1146507"/>
                  </a:lnTo>
                  <a:lnTo>
                    <a:pt x="1988941" y="1190592"/>
                  </a:lnTo>
                  <a:lnTo>
                    <a:pt x="1976851" y="1233900"/>
                  </a:lnTo>
                  <a:lnTo>
                    <a:pt x="1962734" y="1276383"/>
                  </a:lnTo>
                  <a:lnTo>
                    <a:pt x="1946642" y="1317990"/>
                  </a:lnTo>
                  <a:lnTo>
                    <a:pt x="1928629" y="1358669"/>
                  </a:lnTo>
                  <a:lnTo>
                    <a:pt x="1908748" y="1398371"/>
                  </a:lnTo>
                  <a:lnTo>
                    <a:pt x="1887052" y="1437046"/>
                  </a:lnTo>
                  <a:lnTo>
                    <a:pt x="1863593" y="1474641"/>
                  </a:lnTo>
                  <a:lnTo>
                    <a:pt x="1838424" y="1511109"/>
                  </a:lnTo>
                  <a:lnTo>
                    <a:pt x="1811598" y="1546397"/>
                  </a:lnTo>
                  <a:lnTo>
                    <a:pt x="1783168" y="1580455"/>
                  </a:lnTo>
                  <a:lnTo>
                    <a:pt x="1753186" y="1613233"/>
                  </a:lnTo>
                  <a:lnTo>
                    <a:pt x="1721707" y="1644681"/>
                  </a:lnTo>
                  <a:lnTo>
                    <a:pt x="1688781" y="1674748"/>
                  </a:lnTo>
                  <a:lnTo>
                    <a:pt x="1654463" y="1703384"/>
                  </a:lnTo>
                  <a:lnTo>
                    <a:pt x="1618806" y="1730537"/>
                  </a:lnTo>
                  <a:lnTo>
                    <a:pt x="1581861" y="1756158"/>
                  </a:lnTo>
                  <a:lnTo>
                    <a:pt x="1543682" y="1780197"/>
                  </a:lnTo>
                  <a:lnTo>
                    <a:pt x="1504321" y="1802602"/>
                  </a:lnTo>
                  <a:lnTo>
                    <a:pt x="1463833" y="1823324"/>
                  </a:lnTo>
                  <a:lnTo>
                    <a:pt x="1422268" y="1842312"/>
                  </a:lnTo>
                  <a:lnTo>
                    <a:pt x="1379681" y="1859515"/>
                  </a:lnTo>
                  <a:lnTo>
                    <a:pt x="1336124" y="1874883"/>
                  </a:lnTo>
                  <a:lnTo>
                    <a:pt x="1291650" y="1888366"/>
                  </a:lnTo>
                  <a:lnTo>
                    <a:pt x="1246312" y="1899913"/>
                  </a:lnTo>
                  <a:lnTo>
                    <a:pt x="1200162" y="1909473"/>
                  </a:lnTo>
                  <a:lnTo>
                    <a:pt x="1153254" y="1916997"/>
                  </a:lnTo>
                  <a:lnTo>
                    <a:pt x="1105640" y="1922434"/>
                  </a:lnTo>
                  <a:lnTo>
                    <a:pt x="1057373" y="1925733"/>
                  </a:lnTo>
                  <a:lnTo>
                    <a:pt x="1008507" y="1926844"/>
                  </a:lnTo>
                  <a:lnTo>
                    <a:pt x="959640" y="1925733"/>
                  </a:lnTo>
                  <a:lnTo>
                    <a:pt x="911374" y="1922434"/>
                  </a:lnTo>
                  <a:lnTo>
                    <a:pt x="863762" y="1916997"/>
                  </a:lnTo>
                  <a:lnTo>
                    <a:pt x="816856" y="1909473"/>
                  </a:lnTo>
                  <a:lnTo>
                    <a:pt x="770709" y="1899913"/>
                  </a:lnTo>
                  <a:lnTo>
                    <a:pt x="725374" y="1888366"/>
                  </a:lnTo>
                  <a:lnTo>
                    <a:pt x="680903" y="1874883"/>
                  </a:lnTo>
                  <a:lnTo>
                    <a:pt x="637350" y="1859515"/>
                  </a:lnTo>
                  <a:lnTo>
                    <a:pt x="594767" y="1842312"/>
                  </a:lnTo>
                  <a:lnTo>
                    <a:pt x="553207" y="1823324"/>
                  </a:lnTo>
                  <a:lnTo>
                    <a:pt x="512723" y="1802602"/>
                  </a:lnTo>
                  <a:lnTo>
                    <a:pt x="473368" y="1780197"/>
                  </a:lnTo>
                  <a:lnTo>
                    <a:pt x="435194" y="1756158"/>
                  </a:lnTo>
                  <a:lnTo>
                    <a:pt x="398254" y="1730537"/>
                  </a:lnTo>
                  <a:lnTo>
                    <a:pt x="362602" y="1703384"/>
                  </a:lnTo>
                  <a:lnTo>
                    <a:pt x="328289" y="1674748"/>
                  </a:lnTo>
                  <a:lnTo>
                    <a:pt x="295370" y="1644681"/>
                  </a:lnTo>
                  <a:lnTo>
                    <a:pt x="263896" y="1613233"/>
                  </a:lnTo>
                  <a:lnTo>
                    <a:pt x="233920" y="1580455"/>
                  </a:lnTo>
                  <a:lnTo>
                    <a:pt x="205495" y="1546397"/>
                  </a:lnTo>
                  <a:lnTo>
                    <a:pt x="178675" y="1511109"/>
                  </a:lnTo>
                  <a:lnTo>
                    <a:pt x="153511" y="1474641"/>
                  </a:lnTo>
                  <a:lnTo>
                    <a:pt x="130057" y="1437046"/>
                  </a:lnTo>
                  <a:lnTo>
                    <a:pt x="108365" y="1398371"/>
                  </a:lnTo>
                  <a:lnTo>
                    <a:pt x="88489" y="1358669"/>
                  </a:lnTo>
                  <a:lnTo>
                    <a:pt x="70480" y="1317990"/>
                  </a:lnTo>
                  <a:lnTo>
                    <a:pt x="54392" y="1276383"/>
                  </a:lnTo>
                  <a:lnTo>
                    <a:pt x="40279" y="1233900"/>
                  </a:lnTo>
                  <a:lnTo>
                    <a:pt x="28191" y="1190592"/>
                  </a:lnTo>
                  <a:lnTo>
                    <a:pt x="18183" y="1146507"/>
                  </a:lnTo>
                  <a:lnTo>
                    <a:pt x="10307" y="1101697"/>
                  </a:lnTo>
                  <a:lnTo>
                    <a:pt x="4616" y="1056213"/>
                  </a:lnTo>
                  <a:lnTo>
                    <a:pt x="1162" y="1010104"/>
                  </a:lnTo>
                  <a:lnTo>
                    <a:pt x="0" y="96342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0961" y="3586279"/>
              <a:ext cx="224529" cy="22402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404163" y="3478958"/>
              <a:ext cx="495300" cy="438784"/>
            </a:xfrm>
            <a:custGeom>
              <a:avLst/>
              <a:gdLst/>
              <a:ahLst/>
              <a:cxnLst/>
              <a:rect l="l" t="t" r="r" b="b"/>
              <a:pathLst>
                <a:path w="495300" h="438785">
                  <a:moveTo>
                    <a:pt x="225655" y="0"/>
                  </a:moveTo>
                  <a:lnTo>
                    <a:pt x="182389" y="3048"/>
                  </a:lnTo>
                  <a:lnTo>
                    <a:pt x="140522" y="14395"/>
                  </a:lnTo>
                  <a:lnTo>
                    <a:pt x="102264" y="33393"/>
                  </a:lnTo>
                  <a:lnTo>
                    <a:pt x="68491" y="59508"/>
                  </a:lnTo>
                  <a:lnTo>
                    <a:pt x="40079" y="92207"/>
                  </a:lnTo>
                  <a:lnTo>
                    <a:pt x="15708" y="136473"/>
                  </a:lnTo>
                  <a:lnTo>
                    <a:pt x="2452" y="183618"/>
                  </a:lnTo>
                  <a:lnTo>
                    <a:pt x="0" y="231794"/>
                  </a:lnTo>
                  <a:lnTo>
                    <a:pt x="8036" y="279152"/>
                  </a:lnTo>
                  <a:lnTo>
                    <a:pt x="26246" y="323845"/>
                  </a:lnTo>
                  <a:lnTo>
                    <a:pt x="54318" y="364023"/>
                  </a:lnTo>
                  <a:lnTo>
                    <a:pt x="91938" y="397839"/>
                  </a:lnTo>
                  <a:lnTo>
                    <a:pt x="152814" y="428281"/>
                  </a:lnTo>
                  <a:lnTo>
                    <a:pt x="218738" y="438505"/>
                  </a:lnTo>
                  <a:lnTo>
                    <a:pt x="240753" y="437385"/>
                  </a:lnTo>
                  <a:lnTo>
                    <a:pt x="262698" y="434017"/>
                  </a:lnTo>
                  <a:lnTo>
                    <a:pt x="284434" y="428393"/>
                  </a:lnTo>
                  <a:lnTo>
                    <a:pt x="305820" y="420505"/>
                  </a:lnTo>
                  <a:lnTo>
                    <a:pt x="298441" y="403347"/>
                  </a:lnTo>
                  <a:lnTo>
                    <a:pt x="248523" y="417566"/>
                  </a:lnTo>
                  <a:lnTo>
                    <a:pt x="197793" y="418686"/>
                  </a:lnTo>
                  <a:lnTo>
                    <a:pt x="148448" y="406936"/>
                  </a:lnTo>
                  <a:lnTo>
                    <a:pt x="102686" y="382546"/>
                  </a:lnTo>
                  <a:lnTo>
                    <a:pt x="72721" y="356551"/>
                  </a:lnTo>
                  <a:lnTo>
                    <a:pt x="48767" y="325688"/>
                  </a:lnTo>
                  <a:lnTo>
                    <a:pt x="31331" y="290751"/>
                  </a:lnTo>
                  <a:lnTo>
                    <a:pt x="20920" y="252533"/>
                  </a:lnTo>
                  <a:lnTo>
                    <a:pt x="18120" y="213025"/>
                  </a:lnTo>
                  <a:lnTo>
                    <a:pt x="23037" y="174305"/>
                  </a:lnTo>
                  <a:lnTo>
                    <a:pt x="35469" y="137300"/>
                  </a:lnTo>
                  <a:lnTo>
                    <a:pt x="55213" y="102936"/>
                  </a:lnTo>
                  <a:lnTo>
                    <a:pt x="81258" y="73030"/>
                  </a:lnTo>
                  <a:lnTo>
                    <a:pt x="112180" y="49121"/>
                  </a:lnTo>
                  <a:lnTo>
                    <a:pt x="147183" y="31718"/>
                  </a:lnTo>
                  <a:lnTo>
                    <a:pt x="185469" y="21329"/>
                  </a:lnTo>
                  <a:lnTo>
                    <a:pt x="225051" y="18531"/>
                  </a:lnTo>
                  <a:lnTo>
                    <a:pt x="263843" y="23437"/>
                  </a:lnTo>
                  <a:lnTo>
                    <a:pt x="300917" y="35847"/>
                  </a:lnTo>
                  <a:lnTo>
                    <a:pt x="335345" y="55559"/>
                  </a:lnTo>
                  <a:lnTo>
                    <a:pt x="371255" y="88010"/>
                  </a:lnTo>
                  <a:lnTo>
                    <a:pt x="397610" y="126681"/>
                  </a:lnTo>
                  <a:lnTo>
                    <a:pt x="414013" y="169726"/>
                  </a:lnTo>
                  <a:lnTo>
                    <a:pt x="420067" y="215297"/>
                  </a:lnTo>
                  <a:lnTo>
                    <a:pt x="415375" y="261546"/>
                  </a:lnTo>
                  <a:lnTo>
                    <a:pt x="399539" y="306628"/>
                  </a:lnTo>
                  <a:lnTo>
                    <a:pt x="375525" y="228002"/>
                  </a:lnTo>
                  <a:lnTo>
                    <a:pt x="357679" y="233510"/>
                  </a:lnTo>
                  <a:lnTo>
                    <a:pt x="390479" y="340670"/>
                  </a:lnTo>
                  <a:lnTo>
                    <a:pt x="495126" y="300284"/>
                  </a:lnTo>
                  <a:lnTo>
                    <a:pt x="488309" y="282846"/>
                  </a:lnTo>
                  <a:lnTo>
                    <a:pt x="419066" y="309608"/>
                  </a:lnTo>
                  <a:lnTo>
                    <a:pt x="434797" y="261018"/>
                  </a:lnTo>
                  <a:lnTo>
                    <a:pt x="438816" y="211370"/>
                  </a:lnTo>
                  <a:lnTo>
                    <a:pt x="431543" y="162577"/>
                  </a:lnTo>
                  <a:lnTo>
                    <a:pt x="413400" y="116550"/>
                  </a:lnTo>
                  <a:lnTo>
                    <a:pt x="384808" y="75202"/>
                  </a:lnTo>
                  <a:lnTo>
                    <a:pt x="346187" y="40445"/>
                  </a:lnTo>
                  <a:lnTo>
                    <a:pt x="308545" y="18942"/>
                  </a:lnTo>
                  <a:lnTo>
                    <a:pt x="268037" y="5379"/>
                  </a:lnTo>
                  <a:lnTo>
                    <a:pt x="22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1924" y="1882520"/>
            <a:ext cx="6248400" cy="3442970"/>
            <a:chOff x="511924" y="1882520"/>
            <a:chExt cx="6248400" cy="3442970"/>
          </a:xfrm>
        </p:grpSpPr>
        <p:sp>
          <p:nvSpPr>
            <p:cNvPr id="3" name="object 3"/>
            <p:cNvSpPr/>
            <p:nvPr/>
          </p:nvSpPr>
          <p:spPr>
            <a:xfrm>
              <a:off x="511924" y="1882520"/>
              <a:ext cx="6248400" cy="3442970"/>
            </a:xfrm>
            <a:custGeom>
              <a:avLst/>
              <a:gdLst/>
              <a:ahLst/>
              <a:cxnLst/>
              <a:rect l="l" t="t" r="r" b="b"/>
              <a:pathLst>
                <a:path w="6248400" h="3442970">
                  <a:moveTo>
                    <a:pt x="6248019" y="0"/>
                  </a:moveTo>
                  <a:lnTo>
                    <a:pt x="0" y="0"/>
                  </a:lnTo>
                  <a:lnTo>
                    <a:pt x="0" y="3442462"/>
                  </a:lnTo>
                  <a:lnTo>
                    <a:pt x="6248019" y="3442462"/>
                  </a:lnTo>
                  <a:lnTo>
                    <a:pt x="6248019" y="0"/>
                  </a:lnTo>
                  <a:close/>
                </a:path>
              </a:pathLst>
            </a:custGeom>
            <a:solidFill>
              <a:srgbClr val="FCF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5287" y="2311399"/>
              <a:ext cx="673100" cy="635"/>
            </a:xfrm>
            <a:custGeom>
              <a:avLst/>
              <a:gdLst/>
              <a:ahLst/>
              <a:cxnLst/>
              <a:rect l="l" t="t" r="r" b="b"/>
              <a:pathLst>
                <a:path w="673100" h="635">
                  <a:moveTo>
                    <a:pt x="0" y="380"/>
                  </a:moveTo>
                  <a:lnTo>
                    <a:pt x="672845" y="0"/>
                  </a:lnTo>
                </a:path>
              </a:pathLst>
            </a:custGeom>
            <a:ln w="38100">
              <a:solidFill>
                <a:srgbClr val="182F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233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sz="1800" dirty="0">
                <a:solidFill>
                  <a:srgbClr val="5F8BFF"/>
                </a:solidFill>
              </a:rPr>
              <a:t>Account</a:t>
            </a:r>
            <a:r>
              <a:rPr sz="1800" spc="-15" dirty="0">
                <a:solidFill>
                  <a:srgbClr val="5F8BFF"/>
                </a:solidFill>
              </a:rPr>
              <a:t> </a:t>
            </a:r>
            <a:r>
              <a:rPr sz="1800" spc="-10" dirty="0">
                <a:solidFill>
                  <a:srgbClr val="5F8BFF"/>
                </a:solidFill>
              </a:rPr>
              <a:t>takeovers</a:t>
            </a:r>
            <a:endParaRPr sz="1800"/>
          </a:p>
          <a:p>
            <a:pPr marL="12700">
              <a:lnSpc>
                <a:spcPts val="3860"/>
              </a:lnSpc>
            </a:pPr>
            <a:r>
              <a:rPr sz="3400" dirty="0">
                <a:solidFill>
                  <a:srgbClr val="182F60"/>
                </a:solidFill>
              </a:rPr>
              <a:t>Deploy</a:t>
            </a:r>
            <a:r>
              <a:rPr sz="3400" spc="-114" dirty="0">
                <a:solidFill>
                  <a:srgbClr val="182F60"/>
                </a:solidFill>
              </a:rPr>
              <a:t> </a:t>
            </a:r>
            <a:r>
              <a:rPr sz="3400" dirty="0">
                <a:solidFill>
                  <a:srgbClr val="182F60"/>
                </a:solidFill>
              </a:rPr>
              <a:t>tactics</a:t>
            </a:r>
            <a:r>
              <a:rPr sz="3400" spc="-70" dirty="0">
                <a:solidFill>
                  <a:srgbClr val="182F60"/>
                </a:solidFill>
              </a:rPr>
              <a:t> </a:t>
            </a:r>
            <a:r>
              <a:rPr sz="3400" dirty="0">
                <a:solidFill>
                  <a:srgbClr val="182F60"/>
                </a:solidFill>
              </a:rPr>
              <a:t>from</a:t>
            </a:r>
            <a:r>
              <a:rPr sz="3400" spc="-100" dirty="0">
                <a:solidFill>
                  <a:srgbClr val="182F60"/>
                </a:solidFill>
              </a:rPr>
              <a:t> </a:t>
            </a:r>
            <a:r>
              <a:rPr sz="3400" dirty="0">
                <a:solidFill>
                  <a:srgbClr val="182F60"/>
                </a:solidFill>
              </a:rPr>
              <a:t>the</a:t>
            </a:r>
            <a:r>
              <a:rPr sz="3400" spc="-90" dirty="0">
                <a:solidFill>
                  <a:srgbClr val="182F60"/>
                </a:solidFill>
              </a:rPr>
              <a:t> </a:t>
            </a:r>
            <a:r>
              <a:rPr sz="3400" dirty="0">
                <a:solidFill>
                  <a:srgbClr val="182F60"/>
                </a:solidFill>
              </a:rPr>
              <a:t>traditional</a:t>
            </a:r>
            <a:r>
              <a:rPr sz="3400" spc="-75" dirty="0">
                <a:solidFill>
                  <a:srgbClr val="182F60"/>
                </a:solidFill>
              </a:rPr>
              <a:t> </a:t>
            </a:r>
            <a:r>
              <a:rPr sz="3400" dirty="0">
                <a:solidFill>
                  <a:srgbClr val="182F60"/>
                </a:solidFill>
              </a:rPr>
              <a:t>Zelle</a:t>
            </a:r>
            <a:r>
              <a:rPr sz="3400" spc="-100" dirty="0">
                <a:solidFill>
                  <a:srgbClr val="182F60"/>
                </a:solidFill>
              </a:rPr>
              <a:t> </a:t>
            </a:r>
            <a:r>
              <a:rPr sz="3400" dirty="0">
                <a:solidFill>
                  <a:srgbClr val="182F60"/>
                </a:solidFill>
              </a:rPr>
              <a:t>fraud</a:t>
            </a:r>
            <a:r>
              <a:rPr sz="3400" spc="-100" dirty="0">
                <a:solidFill>
                  <a:srgbClr val="182F60"/>
                </a:solidFill>
              </a:rPr>
              <a:t> </a:t>
            </a:r>
            <a:r>
              <a:rPr sz="3400" spc="-20" dirty="0">
                <a:solidFill>
                  <a:srgbClr val="182F60"/>
                </a:solidFill>
              </a:rPr>
              <a:t>scam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8230869" y="1882571"/>
            <a:ext cx="3580129" cy="4128770"/>
          </a:xfrm>
          <a:prstGeom prst="rect">
            <a:avLst/>
          </a:prstGeom>
          <a:solidFill>
            <a:srgbClr val="182F60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Variation</a:t>
            </a:r>
            <a:r>
              <a:rPr sz="1400" b="1" spc="-25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9DF7D"/>
                </a:solidFill>
                <a:latin typeface="Century Gothic"/>
                <a:cs typeface="Century Gothic"/>
              </a:rPr>
              <a:t>of</a:t>
            </a:r>
            <a:r>
              <a:rPr sz="1400" b="1" spc="-4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F9DF7D"/>
                </a:solidFill>
                <a:latin typeface="Century Gothic"/>
                <a:cs typeface="Century Gothic"/>
              </a:rPr>
              <a:t>scam</a:t>
            </a:r>
            <a:endParaRPr sz="1400">
              <a:latin typeface="Century Gothic"/>
              <a:cs typeface="Century Gothic"/>
            </a:endParaRPr>
          </a:p>
          <a:p>
            <a:pPr marL="274955" marR="99060" indent="-182880">
              <a:lnSpc>
                <a:spcPct val="100000"/>
              </a:lnSpc>
              <a:spcBef>
                <a:spcPts val="300"/>
              </a:spcBef>
              <a:buClr>
                <a:srgbClr val="5F8BFF"/>
              </a:buClr>
              <a:buFont typeface="Arial"/>
              <a:buChar char="•"/>
              <a:tabLst>
                <a:tab pos="27495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Text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messages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contain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link</a:t>
            </a:r>
            <a:r>
              <a:rPr sz="1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spoofed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website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CU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online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banking login</a:t>
            </a:r>
            <a:endParaRPr sz="1400">
              <a:latin typeface="Century Gothic"/>
              <a:cs typeface="Century Gothic"/>
            </a:endParaRPr>
          </a:p>
          <a:p>
            <a:pPr marL="273685" indent="-181610">
              <a:lnSpc>
                <a:spcPct val="100000"/>
              </a:lnSpc>
              <a:spcBef>
                <a:spcPts val="300"/>
              </a:spcBef>
              <a:buClr>
                <a:srgbClr val="5F8BFF"/>
              </a:buClr>
              <a:buFont typeface="Arial"/>
              <a:buChar char="•"/>
              <a:tabLst>
                <a:tab pos="27368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Members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click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link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enter</a:t>
            </a:r>
            <a:endParaRPr sz="1400">
              <a:latin typeface="Century Gothic"/>
              <a:cs typeface="Century Gothic"/>
            </a:endParaRPr>
          </a:p>
          <a:p>
            <a:pPr marL="27495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login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credentials</a:t>
            </a:r>
            <a:endParaRPr sz="1400">
              <a:latin typeface="Century Gothic"/>
              <a:cs typeface="Century Gothic"/>
            </a:endParaRPr>
          </a:p>
          <a:p>
            <a:pPr marL="274955" marR="749935" indent="-182880" algn="just">
              <a:lnSpc>
                <a:spcPct val="100000"/>
              </a:lnSpc>
              <a:spcBef>
                <a:spcPts val="300"/>
              </a:spcBef>
              <a:buClr>
                <a:srgbClr val="5F8BFF"/>
              </a:buClr>
              <a:buFont typeface="Arial"/>
              <a:buChar char="•"/>
              <a:tabLst>
                <a:tab pos="27495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Fraudsters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used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credentials</a:t>
            </a:r>
            <a:r>
              <a:rPr sz="1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immediately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login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member accounts</a:t>
            </a:r>
            <a:endParaRPr sz="1400">
              <a:latin typeface="Century Gothic"/>
              <a:cs typeface="Century Gothic"/>
            </a:endParaRPr>
          </a:p>
          <a:p>
            <a:pPr marL="274955" marR="393700" indent="-182880" algn="just">
              <a:lnSpc>
                <a:spcPct val="100000"/>
              </a:lnSpc>
              <a:spcBef>
                <a:spcPts val="300"/>
              </a:spcBef>
              <a:buClr>
                <a:srgbClr val="5F8BFF"/>
              </a:buClr>
              <a:buFont typeface="Arial"/>
              <a:buChar char="•"/>
              <a:tabLst>
                <a:tab pos="27495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2-factor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authentication</a:t>
            </a:r>
            <a:r>
              <a:rPr sz="1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passcode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delivered</a:t>
            </a:r>
            <a:r>
              <a:rPr sz="1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members</a:t>
            </a:r>
            <a:endParaRPr sz="1400">
              <a:latin typeface="Century Gothic"/>
              <a:cs typeface="Century Gothic"/>
            </a:endParaRPr>
          </a:p>
          <a:p>
            <a:pPr marL="273685" indent="-181610" algn="just">
              <a:lnSpc>
                <a:spcPct val="100000"/>
              </a:lnSpc>
              <a:spcBef>
                <a:spcPts val="300"/>
              </a:spcBef>
              <a:buClr>
                <a:srgbClr val="5F8BFF"/>
              </a:buClr>
              <a:buFont typeface="Arial"/>
              <a:buChar char="•"/>
              <a:tabLst>
                <a:tab pos="27368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Members</a:t>
            </a:r>
            <a:r>
              <a:rPr sz="1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entered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passcode</a:t>
            </a:r>
            <a:r>
              <a:rPr sz="1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endParaRPr sz="1400">
              <a:latin typeface="Century Gothic"/>
              <a:cs typeface="Century Gothic"/>
            </a:endParaRPr>
          </a:p>
          <a:p>
            <a:pPr marL="274955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spoofed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site</a:t>
            </a:r>
            <a:endParaRPr sz="1400">
              <a:latin typeface="Century Gothic"/>
              <a:cs typeface="Century Gothic"/>
            </a:endParaRPr>
          </a:p>
          <a:p>
            <a:pPr marL="274955" marR="111760" indent="-182880">
              <a:lnSpc>
                <a:spcPct val="100000"/>
              </a:lnSpc>
              <a:spcBef>
                <a:spcPts val="300"/>
              </a:spcBef>
              <a:buClr>
                <a:srgbClr val="5F8BFF"/>
              </a:buClr>
              <a:buFont typeface="Arial"/>
              <a:buChar char="•"/>
              <a:tabLst>
                <a:tab pos="27495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Fraudsters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grab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passcodes</a:t>
            </a:r>
            <a:r>
              <a:rPr sz="14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complete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login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member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accounts</a:t>
            </a:r>
            <a:endParaRPr sz="1400">
              <a:latin typeface="Century Gothic"/>
              <a:cs typeface="Century Gothic"/>
            </a:endParaRPr>
          </a:p>
          <a:p>
            <a:pPr marL="274955" marR="270510" indent="-182880">
              <a:lnSpc>
                <a:spcPct val="100000"/>
              </a:lnSpc>
              <a:spcBef>
                <a:spcPts val="300"/>
              </a:spcBef>
              <a:buClr>
                <a:srgbClr val="5F8BFF"/>
              </a:buClr>
              <a:buFont typeface="Arial"/>
              <a:buChar char="•"/>
              <a:tabLst>
                <a:tab pos="27495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Fraudsters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transfer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funds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external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money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mule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accounts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225" y="2790570"/>
            <a:ext cx="100203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Members receive</a:t>
            </a:r>
            <a:r>
              <a:rPr sz="1000" b="1" spc="50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account</a:t>
            </a:r>
            <a:r>
              <a:rPr sz="1000" b="1" spc="-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alert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via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0" dirty="0">
                <a:solidFill>
                  <a:srgbClr val="7E7E7E"/>
                </a:solidFill>
                <a:latin typeface="Century Gothic"/>
                <a:cs typeface="Century Gothic"/>
              </a:rPr>
              <a:t>text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message appearing</a:t>
            </a:r>
            <a:r>
              <a:rPr sz="1000" b="1" spc="2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to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come</a:t>
            </a:r>
            <a:r>
              <a:rPr sz="1000" b="1" spc="-3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0" dirty="0">
                <a:solidFill>
                  <a:srgbClr val="7E7E7E"/>
                </a:solidFill>
                <a:latin typeface="Century Gothic"/>
                <a:cs typeface="Century Gothic"/>
              </a:rPr>
              <a:t>from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credit</a:t>
            </a:r>
            <a:r>
              <a:rPr sz="1000" b="1" spc="-4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union</a:t>
            </a:r>
            <a:r>
              <a:rPr sz="1000" b="1" spc="-3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50" dirty="0">
                <a:solidFill>
                  <a:srgbClr val="7E7E7E"/>
                </a:solidFill>
                <a:latin typeface="Century Gothic"/>
                <a:cs typeface="Century Gothic"/>
              </a:rPr>
              <a:t>–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suspicious</a:t>
            </a:r>
            <a:r>
              <a:rPr sz="1000" b="1" spc="-6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0" dirty="0">
                <a:solidFill>
                  <a:srgbClr val="7E7E7E"/>
                </a:solidFill>
                <a:latin typeface="Century Gothic"/>
                <a:cs typeface="Century Gothic"/>
              </a:rPr>
              <a:t>debit card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transactions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2488" y="2786252"/>
            <a:ext cx="102806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marR="62230" indent="-635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Fraudsters</a:t>
            </a:r>
            <a:r>
              <a:rPr sz="1000" b="1" spc="-5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0" dirty="0">
                <a:solidFill>
                  <a:srgbClr val="7E7E7E"/>
                </a:solidFill>
                <a:latin typeface="Century Gothic"/>
                <a:cs typeface="Century Gothic"/>
              </a:rPr>
              <a:t>call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members</a:t>
            </a:r>
            <a:r>
              <a:rPr sz="1000" b="1" spc="-4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who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respond</a:t>
            </a:r>
            <a:r>
              <a:rPr sz="1000" b="1" spc="-3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to</a:t>
            </a:r>
            <a:r>
              <a:rPr sz="1000" b="1" spc="-3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the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text</a:t>
            </a:r>
            <a:r>
              <a:rPr sz="1000" b="1" spc="-3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spoofing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the</a:t>
            </a:r>
            <a:r>
              <a:rPr sz="1000" b="1" spc="-2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credit</a:t>
            </a:r>
            <a:endParaRPr sz="1000">
              <a:latin typeface="Century Gothic"/>
              <a:cs typeface="Century Gothic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union’s</a:t>
            </a:r>
            <a:r>
              <a:rPr sz="1000" b="1" spc="-3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phone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number</a:t>
            </a:r>
            <a:r>
              <a:rPr sz="1000" b="1" spc="-3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-</a:t>
            </a:r>
            <a:r>
              <a:rPr sz="1000" b="1" spc="-1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claims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to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be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from</a:t>
            </a:r>
            <a:r>
              <a:rPr sz="1000" b="1" spc="-3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CU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fraud department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6966" y="2816098"/>
            <a:ext cx="103124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1.Fraudsters</a:t>
            </a:r>
            <a:r>
              <a:rPr sz="1000" b="1" spc="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con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members</a:t>
            </a:r>
            <a:r>
              <a:rPr sz="1000" b="1" spc="-4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0" dirty="0">
                <a:solidFill>
                  <a:srgbClr val="7E7E7E"/>
                </a:solidFill>
                <a:latin typeface="Century Gothic"/>
                <a:cs typeface="Century Gothic"/>
              </a:rPr>
              <a:t>into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providing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usernames</a:t>
            </a:r>
            <a:r>
              <a:rPr sz="1000" b="1" spc="-7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(to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verify</a:t>
            </a:r>
            <a:r>
              <a:rPr sz="1000" b="1" spc="-4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identity)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56966" y="3730878"/>
            <a:ext cx="102870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2.Fraudsters</a:t>
            </a:r>
            <a:r>
              <a:rPr sz="1000" b="1" spc="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use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the</a:t>
            </a:r>
            <a:r>
              <a:rPr sz="1000" b="1" spc="-2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“</a:t>
            </a:r>
            <a:r>
              <a:rPr sz="1000" b="1" spc="-10" dirty="0">
                <a:solidFill>
                  <a:srgbClr val="5F8BFF"/>
                </a:solidFill>
                <a:latin typeface="Century Gothic"/>
                <a:cs typeface="Century Gothic"/>
              </a:rPr>
              <a:t>forgot password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” feature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triggering</a:t>
            </a:r>
            <a:r>
              <a:rPr sz="1000" b="1" spc="-6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50" dirty="0">
                <a:solidFill>
                  <a:srgbClr val="7E7E7E"/>
                </a:solidFill>
                <a:latin typeface="Century Gothic"/>
                <a:cs typeface="Century Gothic"/>
              </a:rPr>
              <a:t>a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passcode</a:t>
            </a:r>
            <a:r>
              <a:rPr sz="1000" b="1" spc="-6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and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sending</a:t>
            </a:r>
            <a:r>
              <a:rPr sz="1000" b="1" spc="-3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it</a:t>
            </a:r>
            <a:r>
              <a:rPr sz="1000" b="1" spc="-3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to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50" dirty="0">
                <a:solidFill>
                  <a:srgbClr val="7E7E7E"/>
                </a:solidFill>
                <a:latin typeface="Century Gothic"/>
                <a:cs typeface="Century Gothic"/>
              </a:rPr>
              <a:t>a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member’s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mobile</a:t>
            </a:r>
            <a:r>
              <a:rPr sz="1000" b="1" spc="-6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device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2394" y="2790570"/>
            <a:ext cx="1007744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Fraudsters</a:t>
            </a:r>
            <a:r>
              <a:rPr sz="1000" b="1" spc="-5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con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members</a:t>
            </a:r>
            <a:r>
              <a:rPr sz="1000" b="1" spc="-4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0" dirty="0">
                <a:solidFill>
                  <a:srgbClr val="7E7E7E"/>
                </a:solidFill>
                <a:latin typeface="Century Gothic"/>
                <a:cs typeface="Century Gothic"/>
              </a:rPr>
              <a:t>into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providing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passcodes</a:t>
            </a:r>
            <a:r>
              <a:rPr sz="1000" b="1" spc="-5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(to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verify</a:t>
            </a:r>
            <a:r>
              <a:rPr sz="1000" b="1" spc="-4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member’s identity)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4491" y="2786252"/>
            <a:ext cx="8909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Fraudsters</a:t>
            </a:r>
            <a:r>
              <a:rPr sz="1000" b="1" spc="-5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use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passcode</a:t>
            </a:r>
            <a:r>
              <a:rPr sz="1000" b="1" spc="-5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to </a:t>
            </a:r>
            <a:r>
              <a:rPr sz="1000" b="1" dirty="0">
                <a:solidFill>
                  <a:srgbClr val="7E7E7E"/>
                </a:solidFill>
                <a:latin typeface="Century Gothic"/>
                <a:cs typeface="Century Gothic"/>
              </a:rPr>
              <a:t>reset</a:t>
            </a:r>
            <a:r>
              <a:rPr sz="1000" b="1" spc="-2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member passwords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98005" y="2784729"/>
            <a:ext cx="99314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000" b="1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login </a:t>
            </a:r>
            <a:r>
              <a:rPr sz="1000" b="1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000" b="1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member </a:t>
            </a:r>
            <a:r>
              <a:rPr sz="1000" b="1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000" b="1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636368"/>
                </a:solidFill>
                <a:latin typeface="Century Gothic"/>
                <a:cs typeface="Century Gothic"/>
              </a:rPr>
              <a:t>and </a:t>
            </a:r>
            <a:r>
              <a:rPr sz="1000" b="1" dirty="0">
                <a:solidFill>
                  <a:srgbClr val="636368"/>
                </a:solidFill>
                <a:latin typeface="Century Gothic"/>
                <a:cs typeface="Century Gothic"/>
              </a:rPr>
              <a:t>transfer</a:t>
            </a:r>
            <a:r>
              <a:rPr sz="1000" b="1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636368"/>
                </a:solidFill>
                <a:latin typeface="Century Gothic"/>
                <a:cs typeface="Century Gothic"/>
              </a:rPr>
              <a:t>funds</a:t>
            </a:r>
            <a:r>
              <a:rPr sz="1000" b="1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636368"/>
                </a:solidFill>
                <a:latin typeface="Century Gothic"/>
                <a:cs typeface="Century Gothic"/>
              </a:rPr>
              <a:t>to </a:t>
            </a:r>
            <a:r>
              <a:rPr sz="1000" b="1" dirty="0">
                <a:solidFill>
                  <a:srgbClr val="636368"/>
                </a:solidFill>
                <a:latin typeface="Century Gothic"/>
                <a:cs typeface="Century Gothic"/>
              </a:rPr>
              <a:t>external</a:t>
            </a:r>
            <a:r>
              <a:rPr sz="1000" b="1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money </a:t>
            </a:r>
            <a:r>
              <a:rPr sz="1000" b="1" dirty="0">
                <a:solidFill>
                  <a:srgbClr val="636368"/>
                </a:solidFill>
                <a:latin typeface="Century Gothic"/>
                <a:cs typeface="Century Gothic"/>
              </a:rPr>
              <a:t>mule</a:t>
            </a:r>
            <a:r>
              <a:rPr sz="1000" b="1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71938" y="2072701"/>
            <a:ext cx="6704330" cy="503555"/>
            <a:chOff x="871938" y="2072701"/>
            <a:chExt cx="6704330" cy="503555"/>
          </a:xfrm>
        </p:grpSpPr>
        <p:sp>
          <p:nvSpPr>
            <p:cNvPr id="15" name="object 15"/>
            <p:cNvSpPr/>
            <p:nvPr/>
          </p:nvSpPr>
          <p:spPr>
            <a:xfrm>
              <a:off x="7094900" y="2094037"/>
              <a:ext cx="481330" cy="480695"/>
            </a:xfrm>
            <a:custGeom>
              <a:avLst/>
              <a:gdLst/>
              <a:ahLst/>
              <a:cxnLst/>
              <a:rect l="l" t="t" r="r" b="b"/>
              <a:pathLst>
                <a:path w="481329" h="480694">
                  <a:moveTo>
                    <a:pt x="240607" y="0"/>
                  </a:moveTo>
                  <a:lnTo>
                    <a:pt x="192180" y="4887"/>
                  </a:lnTo>
                  <a:lnTo>
                    <a:pt x="147045" y="18903"/>
                  </a:lnTo>
                  <a:lnTo>
                    <a:pt x="106178" y="41071"/>
                  </a:lnTo>
                  <a:lnTo>
                    <a:pt x="70555" y="70421"/>
                  </a:lnTo>
                  <a:lnTo>
                    <a:pt x="41150" y="105978"/>
                  </a:lnTo>
                  <a:lnTo>
                    <a:pt x="18939" y="146769"/>
                  </a:lnTo>
                  <a:lnTo>
                    <a:pt x="4897" y="191821"/>
                  </a:lnTo>
                  <a:lnTo>
                    <a:pt x="0" y="240160"/>
                  </a:lnTo>
                  <a:lnTo>
                    <a:pt x="4897" y="288497"/>
                  </a:lnTo>
                  <a:lnTo>
                    <a:pt x="18939" y="333548"/>
                  </a:lnTo>
                  <a:lnTo>
                    <a:pt x="41150" y="374338"/>
                  </a:lnTo>
                  <a:lnTo>
                    <a:pt x="70555" y="409894"/>
                  </a:lnTo>
                  <a:lnTo>
                    <a:pt x="106178" y="439243"/>
                  </a:lnTo>
                  <a:lnTo>
                    <a:pt x="147045" y="461412"/>
                  </a:lnTo>
                  <a:lnTo>
                    <a:pt x="192180" y="475428"/>
                  </a:lnTo>
                  <a:lnTo>
                    <a:pt x="240607" y="480316"/>
                  </a:lnTo>
                  <a:lnTo>
                    <a:pt x="289035" y="475428"/>
                  </a:lnTo>
                  <a:lnTo>
                    <a:pt x="333355" y="461665"/>
                  </a:lnTo>
                  <a:lnTo>
                    <a:pt x="240607" y="461665"/>
                  </a:lnTo>
                  <a:lnTo>
                    <a:pt x="195938" y="457157"/>
                  </a:lnTo>
                  <a:lnTo>
                    <a:pt x="154308" y="444231"/>
                  </a:lnTo>
                  <a:lnTo>
                    <a:pt x="116616" y="423785"/>
                  </a:lnTo>
                  <a:lnTo>
                    <a:pt x="83760" y="396715"/>
                  </a:lnTo>
                  <a:lnTo>
                    <a:pt x="56640" y="363921"/>
                  </a:lnTo>
                  <a:lnTo>
                    <a:pt x="36155" y="326298"/>
                  </a:lnTo>
                  <a:lnTo>
                    <a:pt x="23205" y="284746"/>
                  </a:lnTo>
                  <a:lnTo>
                    <a:pt x="18689" y="240160"/>
                  </a:lnTo>
                  <a:lnTo>
                    <a:pt x="23205" y="195575"/>
                  </a:lnTo>
                  <a:lnTo>
                    <a:pt x="36155" y="154021"/>
                  </a:lnTo>
                  <a:lnTo>
                    <a:pt x="56640" y="116397"/>
                  </a:lnTo>
                  <a:lnTo>
                    <a:pt x="83760" y="83601"/>
                  </a:lnTo>
                  <a:lnTo>
                    <a:pt x="116616" y="56531"/>
                  </a:lnTo>
                  <a:lnTo>
                    <a:pt x="154308" y="36083"/>
                  </a:lnTo>
                  <a:lnTo>
                    <a:pt x="195938" y="23156"/>
                  </a:lnTo>
                  <a:lnTo>
                    <a:pt x="240607" y="18647"/>
                  </a:lnTo>
                  <a:lnTo>
                    <a:pt x="333348" y="18647"/>
                  </a:lnTo>
                  <a:lnTo>
                    <a:pt x="289035" y="4887"/>
                  </a:lnTo>
                  <a:lnTo>
                    <a:pt x="240607" y="0"/>
                  </a:lnTo>
                  <a:close/>
                </a:path>
                <a:path w="481329" h="480694">
                  <a:moveTo>
                    <a:pt x="333348" y="18647"/>
                  </a:moveTo>
                  <a:lnTo>
                    <a:pt x="240607" y="18647"/>
                  </a:lnTo>
                  <a:lnTo>
                    <a:pt x="285276" y="23156"/>
                  </a:lnTo>
                  <a:lnTo>
                    <a:pt x="326906" y="36083"/>
                  </a:lnTo>
                  <a:lnTo>
                    <a:pt x="364598" y="56531"/>
                  </a:lnTo>
                  <a:lnTo>
                    <a:pt x="397454" y="83601"/>
                  </a:lnTo>
                  <a:lnTo>
                    <a:pt x="424574" y="116397"/>
                  </a:lnTo>
                  <a:lnTo>
                    <a:pt x="445059" y="154021"/>
                  </a:lnTo>
                  <a:lnTo>
                    <a:pt x="458009" y="195575"/>
                  </a:lnTo>
                  <a:lnTo>
                    <a:pt x="462525" y="240160"/>
                  </a:lnTo>
                  <a:lnTo>
                    <a:pt x="458009" y="284746"/>
                  </a:lnTo>
                  <a:lnTo>
                    <a:pt x="445059" y="326298"/>
                  </a:lnTo>
                  <a:lnTo>
                    <a:pt x="424574" y="363921"/>
                  </a:lnTo>
                  <a:lnTo>
                    <a:pt x="397454" y="396715"/>
                  </a:lnTo>
                  <a:lnTo>
                    <a:pt x="364598" y="423785"/>
                  </a:lnTo>
                  <a:lnTo>
                    <a:pt x="326906" y="444231"/>
                  </a:lnTo>
                  <a:lnTo>
                    <a:pt x="285276" y="457157"/>
                  </a:lnTo>
                  <a:lnTo>
                    <a:pt x="240607" y="461665"/>
                  </a:lnTo>
                  <a:lnTo>
                    <a:pt x="333355" y="461665"/>
                  </a:lnTo>
                  <a:lnTo>
                    <a:pt x="375037" y="439243"/>
                  </a:lnTo>
                  <a:lnTo>
                    <a:pt x="410660" y="409894"/>
                  </a:lnTo>
                  <a:lnTo>
                    <a:pt x="440065" y="374338"/>
                  </a:lnTo>
                  <a:lnTo>
                    <a:pt x="462277" y="333548"/>
                  </a:lnTo>
                  <a:lnTo>
                    <a:pt x="476319" y="288497"/>
                  </a:lnTo>
                  <a:lnTo>
                    <a:pt x="481216" y="240160"/>
                  </a:lnTo>
                  <a:lnTo>
                    <a:pt x="476319" y="191821"/>
                  </a:lnTo>
                  <a:lnTo>
                    <a:pt x="462277" y="146769"/>
                  </a:lnTo>
                  <a:lnTo>
                    <a:pt x="440065" y="105978"/>
                  </a:lnTo>
                  <a:lnTo>
                    <a:pt x="410660" y="70421"/>
                  </a:lnTo>
                  <a:lnTo>
                    <a:pt x="375037" y="41071"/>
                  </a:lnTo>
                  <a:lnTo>
                    <a:pt x="334169" y="18903"/>
                  </a:lnTo>
                  <a:lnTo>
                    <a:pt x="333348" y="186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39639" y="2200315"/>
              <a:ext cx="191770" cy="273050"/>
            </a:xfrm>
            <a:custGeom>
              <a:avLst/>
              <a:gdLst/>
              <a:ahLst/>
              <a:cxnLst/>
              <a:rect l="l" t="t" r="r" b="b"/>
              <a:pathLst>
                <a:path w="191770" h="273050">
                  <a:moveTo>
                    <a:pt x="151166" y="0"/>
                  </a:moveTo>
                  <a:lnTo>
                    <a:pt x="91068" y="0"/>
                  </a:lnTo>
                  <a:lnTo>
                    <a:pt x="23216" y="108938"/>
                  </a:lnTo>
                  <a:lnTo>
                    <a:pt x="13682" y="126429"/>
                  </a:lnTo>
                  <a:lnTo>
                    <a:pt x="6358" y="144543"/>
                  </a:lnTo>
                  <a:lnTo>
                    <a:pt x="1658" y="163068"/>
                  </a:lnTo>
                  <a:lnTo>
                    <a:pt x="0" y="181798"/>
                  </a:lnTo>
                  <a:lnTo>
                    <a:pt x="7202" y="217890"/>
                  </a:lnTo>
                  <a:lnTo>
                    <a:pt x="27194" y="246705"/>
                  </a:lnTo>
                  <a:lnTo>
                    <a:pt x="57556" y="265790"/>
                  </a:lnTo>
                  <a:lnTo>
                    <a:pt x="95868" y="272697"/>
                  </a:lnTo>
                  <a:lnTo>
                    <a:pt x="134230" y="265790"/>
                  </a:lnTo>
                  <a:lnTo>
                    <a:pt x="134527" y="265790"/>
                  </a:lnTo>
                  <a:lnTo>
                    <a:pt x="164951" y="246385"/>
                  </a:lnTo>
                  <a:lnTo>
                    <a:pt x="182942" y="219702"/>
                  </a:lnTo>
                  <a:lnTo>
                    <a:pt x="95493" y="219702"/>
                  </a:lnTo>
                  <a:lnTo>
                    <a:pt x="77924" y="216857"/>
                  </a:lnTo>
                  <a:lnTo>
                    <a:pt x="64433" y="208803"/>
                  </a:lnTo>
                  <a:lnTo>
                    <a:pt x="55779" y="196262"/>
                  </a:lnTo>
                  <a:lnTo>
                    <a:pt x="52797" y="180339"/>
                  </a:lnTo>
                  <a:lnTo>
                    <a:pt x="52726" y="179956"/>
                  </a:lnTo>
                  <a:lnTo>
                    <a:pt x="55882" y="163708"/>
                  </a:lnTo>
                  <a:lnTo>
                    <a:pt x="64706" y="151293"/>
                  </a:lnTo>
                  <a:lnTo>
                    <a:pt x="78232" y="143365"/>
                  </a:lnTo>
                  <a:lnTo>
                    <a:pt x="95493" y="140577"/>
                  </a:lnTo>
                  <a:lnTo>
                    <a:pt x="181972" y="140577"/>
                  </a:lnTo>
                  <a:lnTo>
                    <a:pt x="164951" y="116388"/>
                  </a:lnTo>
                  <a:lnTo>
                    <a:pt x="134643" y="98149"/>
                  </a:lnTo>
                  <a:lnTo>
                    <a:pt x="95868" y="91640"/>
                  </a:lnTo>
                  <a:lnTo>
                    <a:pt x="93656" y="91640"/>
                  </a:lnTo>
                  <a:lnTo>
                    <a:pt x="151166" y="0"/>
                  </a:lnTo>
                  <a:close/>
                </a:path>
                <a:path w="191770" h="273050">
                  <a:moveTo>
                    <a:pt x="181972" y="140577"/>
                  </a:moveTo>
                  <a:lnTo>
                    <a:pt x="95493" y="140577"/>
                  </a:lnTo>
                  <a:lnTo>
                    <a:pt x="113184" y="143365"/>
                  </a:lnTo>
                  <a:lnTo>
                    <a:pt x="126930" y="151293"/>
                  </a:lnTo>
                  <a:lnTo>
                    <a:pt x="135835" y="163708"/>
                  </a:lnTo>
                  <a:lnTo>
                    <a:pt x="139002" y="179956"/>
                  </a:lnTo>
                  <a:lnTo>
                    <a:pt x="135832" y="196262"/>
                  </a:lnTo>
                  <a:lnTo>
                    <a:pt x="126922" y="208803"/>
                  </a:lnTo>
                  <a:lnTo>
                    <a:pt x="113174" y="216857"/>
                  </a:lnTo>
                  <a:lnTo>
                    <a:pt x="95493" y="219702"/>
                  </a:lnTo>
                  <a:lnTo>
                    <a:pt x="182942" y="219702"/>
                  </a:lnTo>
                  <a:lnTo>
                    <a:pt x="184683" y="217120"/>
                  </a:lnTo>
                  <a:lnTo>
                    <a:pt x="191728" y="180339"/>
                  </a:lnTo>
                  <a:lnTo>
                    <a:pt x="184705" y="144543"/>
                  </a:lnTo>
                  <a:lnTo>
                    <a:pt x="183934" y="143365"/>
                  </a:lnTo>
                  <a:lnTo>
                    <a:pt x="181972" y="140577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92210" y="2094037"/>
              <a:ext cx="481330" cy="480695"/>
            </a:xfrm>
            <a:custGeom>
              <a:avLst/>
              <a:gdLst/>
              <a:ahLst/>
              <a:cxnLst/>
              <a:rect l="l" t="t" r="r" b="b"/>
              <a:pathLst>
                <a:path w="481329" h="480694">
                  <a:moveTo>
                    <a:pt x="240607" y="0"/>
                  </a:moveTo>
                  <a:lnTo>
                    <a:pt x="192180" y="4887"/>
                  </a:lnTo>
                  <a:lnTo>
                    <a:pt x="147045" y="18903"/>
                  </a:lnTo>
                  <a:lnTo>
                    <a:pt x="106178" y="41071"/>
                  </a:lnTo>
                  <a:lnTo>
                    <a:pt x="70555" y="70421"/>
                  </a:lnTo>
                  <a:lnTo>
                    <a:pt x="41150" y="105978"/>
                  </a:lnTo>
                  <a:lnTo>
                    <a:pt x="18939" y="146769"/>
                  </a:lnTo>
                  <a:lnTo>
                    <a:pt x="4897" y="191821"/>
                  </a:lnTo>
                  <a:lnTo>
                    <a:pt x="0" y="240160"/>
                  </a:lnTo>
                  <a:lnTo>
                    <a:pt x="4897" y="288497"/>
                  </a:lnTo>
                  <a:lnTo>
                    <a:pt x="18939" y="333548"/>
                  </a:lnTo>
                  <a:lnTo>
                    <a:pt x="41150" y="374338"/>
                  </a:lnTo>
                  <a:lnTo>
                    <a:pt x="70555" y="409894"/>
                  </a:lnTo>
                  <a:lnTo>
                    <a:pt x="106178" y="439243"/>
                  </a:lnTo>
                  <a:lnTo>
                    <a:pt x="147045" y="461412"/>
                  </a:lnTo>
                  <a:lnTo>
                    <a:pt x="192180" y="475428"/>
                  </a:lnTo>
                  <a:lnTo>
                    <a:pt x="240607" y="480316"/>
                  </a:lnTo>
                  <a:lnTo>
                    <a:pt x="289035" y="475428"/>
                  </a:lnTo>
                  <a:lnTo>
                    <a:pt x="333355" y="461665"/>
                  </a:lnTo>
                  <a:lnTo>
                    <a:pt x="240607" y="461665"/>
                  </a:lnTo>
                  <a:lnTo>
                    <a:pt x="195938" y="457157"/>
                  </a:lnTo>
                  <a:lnTo>
                    <a:pt x="154308" y="444231"/>
                  </a:lnTo>
                  <a:lnTo>
                    <a:pt x="116616" y="423785"/>
                  </a:lnTo>
                  <a:lnTo>
                    <a:pt x="83760" y="396715"/>
                  </a:lnTo>
                  <a:lnTo>
                    <a:pt x="56640" y="363921"/>
                  </a:lnTo>
                  <a:lnTo>
                    <a:pt x="36155" y="326298"/>
                  </a:lnTo>
                  <a:lnTo>
                    <a:pt x="23205" y="284746"/>
                  </a:lnTo>
                  <a:lnTo>
                    <a:pt x="18689" y="240160"/>
                  </a:lnTo>
                  <a:lnTo>
                    <a:pt x="23205" y="195575"/>
                  </a:lnTo>
                  <a:lnTo>
                    <a:pt x="36155" y="154021"/>
                  </a:lnTo>
                  <a:lnTo>
                    <a:pt x="56640" y="116397"/>
                  </a:lnTo>
                  <a:lnTo>
                    <a:pt x="83760" y="83601"/>
                  </a:lnTo>
                  <a:lnTo>
                    <a:pt x="116616" y="56531"/>
                  </a:lnTo>
                  <a:lnTo>
                    <a:pt x="154308" y="36083"/>
                  </a:lnTo>
                  <a:lnTo>
                    <a:pt x="195938" y="23156"/>
                  </a:lnTo>
                  <a:lnTo>
                    <a:pt x="240607" y="18647"/>
                  </a:lnTo>
                  <a:lnTo>
                    <a:pt x="333348" y="18647"/>
                  </a:lnTo>
                  <a:lnTo>
                    <a:pt x="289035" y="4887"/>
                  </a:lnTo>
                  <a:lnTo>
                    <a:pt x="240607" y="0"/>
                  </a:lnTo>
                  <a:close/>
                </a:path>
                <a:path w="481329" h="480694">
                  <a:moveTo>
                    <a:pt x="333348" y="18647"/>
                  </a:moveTo>
                  <a:lnTo>
                    <a:pt x="240607" y="18647"/>
                  </a:lnTo>
                  <a:lnTo>
                    <a:pt x="285276" y="23156"/>
                  </a:lnTo>
                  <a:lnTo>
                    <a:pt x="326906" y="36083"/>
                  </a:lnTo>
                  <a:lnTo>
                    <a:pt x="364598" y="56531"/>
                  </a:lnTo>
                  <a:lnTo>
                    <a:pt x="397454" y="83601"/>
                  </a:lnTo>
                  <a:lnTo>
                    <a:pt x="424574" y="116397"/>
                  </a:lnTo>
                  <a:lnTo>
                    <a:pt x="445059" y="154021"/>
                  </a:lnTo>
                  <a:lnTo>
                    <a:pt x="458009" y="195575"/>
                  </a:lnTo>
                  <a:lnTo>
                    <a:pt x="462525" y="240160"/>
                  </a:lnTo>
                  <a:lnTo>
                    <a:pt x="458009" y="284746"/>
                  </a:lnTo>
                  <a:lnTo>
                    <a:pt x="445059" y="326298"/>
                  </a:lnTo>
                  <a:lnTo>
                    <a:pt x="424574" y="363921"/>
                  </a:lnTo>
                  <a:lnTo>
                    <a:pt x="397454" y="396715"/>
                  </a:lnTo>
                  <a:lnTo>
                    <a:pt x="364598" y="423785"/>
                  </a:lnTo>
                  <a:lnTo>
                    <a:pt x="326906" y="444231"/>
                  </a:lnTo>
                  <a:lnTo>
                    <a:pt x="285276" y="457157"/>
                  </a:lnTo>
                  <a:lnTo>
                    <a:pt x="240607" y="461665"/>
                  </a:lnTo>
                  <a:lnTo>
                    <a:pt x="333355" y="461665"/>
                  </a:lnTo>
                  <a:lnTo>
                    <a:pt x="375037" y="439243"/>
                  </a:lnTo>
                  <a:lnTo>
                    <a:pt x="410660" y="409894"/>
                  </a:lnTo>
                  <a:lnTo>
                    <a:pt x="440065" y="374338"/>
                  </a:lnTo>
                  <a:lnTo>
                    <a:pt x="462277" y="333548"/>
                  </a:lnTo>
                  <a:lnTo>
                    <a:pt x="476319" y="288497"/>
                  </a:lnTo>
                  <a:lnTo>
                    <a:pt x="481216" y="240160"/>
                  </a:lnTo>
                  <a:lnTo>
                    <a:pt x="476319" y="191821"/>
                  </a:lnTo>
                  <a:lnTo>
                    <a:pt x="462277" y="146769"/>
                  </a:lnTo>
                  <a:lnTo>
                    <a:pt x="440065" y="105978"/>
                  </a:lnTo>
                  <a:lnTo>
                    <a:pt x="410660" y="70421"/>
                  </a:lnTo>
                  <a:lnTo>
                    <a:pt x="375037" y="41071"/>
                  </a:lnTo>
                  <a:lnTo>
                    <a:pt x="334169" y="18903"/>
                  </a:lnTo>
                  <a:lnTo>
                    <a:pt x="333348" y="186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38442" y="2200315"/>
              <a:ext cx="187325" cy="273685"/>
            </a:xfrm>
            <a:custGeom>
              <a:avLst/>
              <a:gdLst/>
              <a:ahLst/>
              <a:cxnLst/>
              <a:rect l="l" t="t" r="r" b="b"/>
              <a:pathLst>
                <a:path w="187325" h="273685">
                  <a:moveTo>
                    <a:pt x="176978" y="0"/>
                  </a:moveTo>
                  <a:lnTo>
                    <a:pt x="27648" y="0"/>
                  </a:lnTo>
                  <a:lnTo>
                    <a:pt x="9951" y="146109"/>
                  </a:lnTo>
                  <a:lnTo>
                    <a:pt x="93648" y="146109"/>
                  </a:lnTo>
                  <a:lnTo>
                    <a:pt x="110520" y="148765"/>
                  </a:lnTo>
                  <a:lnTo>
                    <a:pt x="123556" y="156319"/>
                  </a:lnTo>
                  <a:lnTo>
                    <a:pt x="131960" y="168150"/>
                  </a:lnTo>
                  <a:lnTo>
                    <a:pt x="134938" y="183639"/>
                  </a:lnTo>
                  <a:lnTo>
                    <a:pt x="132013" y="198916"/>
                  </a:lnTo>
                  <a:lnTo>
                    <a:pt x="123697" y="210639"/>
                  </a:lnTo>
                  <a:lnTo>
                    <a:pt x="110679" y="218152"/>
                  </a:lnTo>
                  <a:lnTo>
                    <a:pt x="93648" y="220802"/>
                  </a:lnTo>
                  <a:lnTo>
                    <a:pt x="77130" y="218226"/>
                  </a:lnTo>
                  <a:lnTo>
                    <a:pt x="64103" y="210958"/>
                  </a:lnTo>
                  <a:lnTo>
                    <a:pt x="55433" y="199689"/>
                  </a:lnTo>
                  <a:lnTo>
                    <a:pt x="51983" y="185114"/>
                  </a:lnTo>
                  <a:lnTo>
                    <a:pt x="0" y="185114"/>
                  </a:lnTo>
                  <a:lnTo>
                    <a:pt x="6959" y="219970"/>
                  </a:lnTo>
                  <a:lnTo>
                    <a:pt x="26363" y="247859"/>
                  </a:lnTo>
                  <a:lnTo>
                    <a:pt x="55997" y="266365"/>
                  </a:lnTo>
                  <a:lnTo>
                    <a:pt x="93648" y="273071"/>
                  </a:lnTo>
                  <a:lnTo>
                    <a:pt x="131453" y="266227"/>
                  </a:lnTo>
                  <a:lnTo>
                    <a:pt x="161067" y="247304"/>
                  </a:lnTo>
                  <a:lnTo>
                    <a:pt x="180382" y="218722"/>
                  </a:lnTo>
                  <a:lnTo>
                    <a:pt x="187288" y="182898"/>
                  </a:lnTo>
                  <a:lnTo>
                    <a:pt x="180836" y="148373"/>
                  </a:lnTo>
                  <a:lnTo>
                    <a:pt x="162770" y="120847"/>
                  </a:lnTo>
                  <a:lnTo>
                    <a:pt x="135025" y="102634"/>
                  </a:lnTo>
                  <a:lnTo>
                    <a:pt x="99534" y="96040"/>
                  </a:lnTo>
                  <a:lnTo>
                    <a:pt x="68938" y="96040"/>
                  </a:lnTo>
                  <a:lnTo>
                    <a:pt x="74097" y="51519"/>
                  </a:lnTo>
                  <a:lnTo>
                    <a:pt x="176978" y="51519"/>
                  </a:lnTo>
                  <a:lnTo>
                    <a:pt x="176978" y="0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73391" y="2072701"/>
              <a:ext cx="481330" cy="480695"/>
            </a:xfrm>
            <a:custGeom>
              <a:avLst/>
              <a:gdLst/>
              <a:ahLst/>
              <a:cxnLst/>
              <a:rect l="l" t="t" r="r" b="b"/>
              <a:pathLst>
                <a:path w="481329" h="480694">
                  <a:moveTo>
                    <a:pt x="240607" y="0"/>
                  </a:moveTo>
                  <a:lnTo>
                    <a:pt x="192180" y="4887"/>
                  </a:lnTo>
                  <a:lnTo>
                    <a:pt x="147045" y="18903"/>
                  </a:lnTo>
                  <a:lnTo>
                    <a:pt x="106178" y="41071"/>
                  </a:lnTo>
                  <a:lnTo>
                    <a:pt x="70555" y="70421"/>
                  </a:lnTo>
                  <a:lnTo>
                    <a:pt x="41150" y="105978"/>
                  </a:lnTo>
                  <a:lnTo>
                    <a:pt x="18939" y="146769"/>
                  </a:lnTo>
                  <a:lnTo>
                    <a:pt x="4897" y="191821"/>
                  </a:lnTo>
                  <a:lnTo>
                    <a:pt x="0" y="240160"/>
                  </a:lnTo>
                  <a:lnTo>
                    <a:pt x="4897" y="288497"/>
                  </a:lnTo>
                  <a:lnTo>
                    <a:pt x="18939" y="333548"/>
                  </a:lnTo>
                  <a:lnTo>
                    <a:pt x="41150" y="374338"/>
                  </a:lnTo>
                  <a:lnTo>
                    <a:pt x="70555" y="409894"/>
                  </a:lnTo>
                  <a:lnTo>
                    <a:pt x="106178" y="439243"/>
                  </a:lnTo>
                  <a:lnTo>
                    <a:pt x="147045" y="461412"/>
                  </a:lnTo>
                  <a:lnTo>
                    <a:pt x="192180" y="475428"/>
                  </a:lnTo>
                  <a:lnTo>
                    <a:pt x="240607" y="480316"/>
                  </a:lnTo>
                  <a:lnTo>
                    <a:pt x="289035" y="475428"/>
                  </a:lnTo>
                  <a:lnTo>
                    <a:pt x="333355" y="461665"/>
                  </a:lnTo>
                  <a:lnTo>
                    <a:pt x="240607" y="461665"/>
                  </a:lnTo>
                  <a:lnTo>
                    <a:pt x="195938" y="457157"/>
                  </a:lnTo>
                  <a:lnTo>
                    <a:pt x="154308" y="444231"/>
                  </a:lnTo>
                  <a:lnTo>
                    <a:pt x="116616" y="423785"/>
                  </a:lnTo>
                  <a:lnTo>
                    <a:pt x="83760" y="396715"/>
                  </a:lnTo>
                  <a:lnTo>
                    <a:pt x="56640" y="363921"/>
                  </a:lnTo>
                  <a:lnTo>
                    <a:pt x="36155" y="326298"/>
                  </a:lnTo>
                  <a:lnTo>
                    <a:pt x="23205" y="284746"/>
                  </a:lnTo>
                  <a:lnTo>
                    <a:pt x="18689" y="240160"/>
                  </a:lnTo>
                  <a:lnTo>
                    <a:pt x="23205" y="195575"/>
                  </a:lnTo>
                  <a:lnTo>
                    <a:pt x="36155" y="154021"/>
                  </a:lnTo>
                  <a:lnTo>
                    <a:pt x="56640" y="116397"/>
                  </a:lnTo>
                  <a:lnTo>
                    <a:pt x="83760" y="83601"/>
                  </a:lnTo>
                  <a:lnTo>
                    <a:pt x="116616" y="56531"/>
                  </a:lnTo>
                  <a:lnTo>
                    <a:pt x="154308" y="36083"/>
                  </a:lnTo>
                  <a:lnTo>
                    <a:pt x="195938" y="23156"/>
                  </a:lnTo>
                  <a:lnTo>
                    <a:pt x="240607" y="18647"/>
                  </a:lnTo>
                  <a:lnTo>
                    <a:pt x="333348" y="18647"/>
                  </a:lnTo>
                  <a:lnTo>
                    <a:pt x="289035" y="4887"/>
                  </a:lnTo>
                  <a:lnTo>
                    <a:pt x="240607" y="0"/>
                  </a:lnTo>
                  <a:close/>
                </a:path>
                <a:path w="481329" h="480694">
                  <a:moveTo>
                    <a:pt x="333348" y="18647"/>
                  </a:moveTo>
                  <a:lnTo>
                    <a:pt x="240607" y="18647"/>
                  </a:lnTo>
                  <a:lnTo>
                    <a:pt x="285276" y="23156"/>
                  </a:lnTo>
                  <a:lnTo>
                    <a:pt x="326906" y="36083"/>
                  </a:lnTo>
                  <a:lnTo>
                    <a:pt x="364598" y="56531"/>
                  </a:lnTo>
                  <a:lnTo>
                    <a:pt x="397454" y="83601"/>
                  </a:lnTo>
                  <a:lnTo>
                    <a:pt x="424574" y="116397"/>
                  </a:lnTo>
                  <a:lnTo>
                    <a:pt x="445059" y="154021"/>
                  </a:lnTo>
                  <a:lnTo>
                    <a:pt x="458009" y="195575"/>
                  </a:lnTo>
                  <a:lnTo>
                    <a:pt x="462525" y="240160"/>
                  </a:lnTo>
                  <a:lnTo>
                    <a:pt x="458009" y="284746"/>
                  </a:lnTo>
                  <a:lnTo>
                    <a:pt x="445059" y="326298"/>
                  </a:lnTo>
                  <a:lnTo>
                    <a:pt x="424574" y="363921"/>
                  </a:lnTo>
                  <a:lnTo>
                    <a:pt x="397454" y="396715"/>
                  </a:lnTo>
                  <a:lnTo>
                    <a:pt x="364598" y="423785"/>
                  </a:lnTo>
                  <a:lnTo>
                    <a:pt x="326906" y="444231"/>
                  </a:lnTo>
                  <a:lnTo>
                    <a:pt x="285276" y="457157"/>
                  </a:lnTo>
                  <a:lnTo>
                    <a:pt x="240607" y="461665"/>
                  </a:lnTo>
                  <a:lnTo>
                    <a:pt x="333355" y="461665"/>
                  </a:lnTo>
                  <a:lnTo>
                    <a:pt x="375037" y="439243"/>
                  </a:lnTo>
                  <a:lnTo>
                    <a:pt x="410660" y="409894"/>
                  </a:lnTo>
                  <a:lnTo>
                    <a:pt x="440065" y="374338"/>
                  </a:lnTo>
                  <a:lnTo>
                    <a:pt x="462277" y="333548"/>
                  </a:lnTo>
                  <a:lnTo>
                    <a:pt x="476319" y="288497"/>
                  </a:lnTo>
                  <a:lnTo>
                    <a:pt x="481216" y="240160"/>
                  </a:lnTo>
                  <a:lnTo>
                    <a:pt x="476319" y="191821"/>
                  </a:lnTo>
                  <a:lnTo>
                    <a:pt x="462277" y="146769"/>
                  </a:lnTo>
                  <a:lnTo>
                    <a:pt x="440065" y="105978"/>
                  </a:lnTo>
                  <a:lnTo>
                    <a:pt x="410660" y="70421"/>
                  </a:lnTo>
                  <a:lnTo>
                    <a:pt x="375037" y="41071"/>
                  </a:lnTo>
                  <a:lnTo>
                    <a:pt x="334169" y="18903"/>
                  </a:lnTo>
                  <a:lnTo>
                    <a:pt x="333348" y="186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94272" y="2178604"/>
              <a:ext cx="205740" cy="269240"/>
            </a:xfrm>
            <a:custGeom>
              <a:avLst/>
              <a:gdLst/>
              <a:ahLst/>
              <a:cxnLst/>
              <a:rect l="l" t="t" r="r" b="b"/>
              <a:pathLst>
                <a:path w="205739" h="269239">
                  <a:moveTo>
                    <a:pt x="165917" y="199462"/>
                  </a:moveTo>
                  <a:lnTo>
                    <a:pt x="114301" y="199462"/>
                  </a:lnTo>
                  <a:lnTo>
                    <a:pt x="114301" y="269022"/>
                  </a:lnTo>
                  <a:lnTo>
                    <a:pt x="165917" y="269022"/>
                  </a:lnTo>
                  <a:lnTo>
                    <a:pt x="165917" y="199462"/>
                  </a:lnTo>
                  <a:close/>
                </a:path>
                <a:path w="205739" h="269239">
                  <a:moveTo>
                    <a:pt x="165917" y="0"/>
                  </a:moveTo>
                  <a:lnTo>
                    <a:pt x="109516" y="0"/>
                  </a:lnTo>
                  <a:lnTo>
                    <a:pt x="0" y="158250"/>
                  </a:lnTo>
                  <a:lnTo>
                    <a:pt x="0" y="199462"/>
                  </a:lnTo>
                  <a:lnTo>
                    <a:pt x="205369" y="199462"/>
                  </a:lnTo>
                  <a:lnTo>
                    <a:pt x="205369" y="149417"/>
                  </a:lnTo>
                  <a:lnTo>
                    <a:pt x="55321" y="149417"/>
                  </a:lnTo>
                  <a:lnTo>
                    <a:pt x="114308" y="64042"/>
                  </a:lnTo>
                  <a:lnTo>
                    <a:pt x="165917" y="64042"/>
                  </a:lnTo>
                  <a:lnTo>
                    <a:pt x="165917" y="0"/>
                  </a:lnTo>
                  <a:close/>
                </a:path>
                <a:path w="205739" h="269239">
                  <a:moveTo>
                    <a:pt x="165917" y="64042"/>
                  </a:moveTo>
                  <a:lnTo>
                    <a:pt x="114308" y="64042"/>
                  </a:lnTo>
                  <a:lnTo>
                    <a:pt x="114308" y="149417"/>
                  </a:lnTo>
                  <a:lnTo>
                    <a:pt x="165917" y="149417"/>
                  </a:lnTo>
                  <a:lnTo>
                    <a:pt x="165917" y="64042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39205" y="2094037"/>
              <a:ext cx="481330" cy="480695"/>
            </a:xfrm>
            <a:custGeom>
              <a:avLst/>
              <a:gdLst/>
              <a:ahLst/>
              <a:cxnLst/>
              <a:rect l="l" t="t" r="r" b="b"/>
              <a:pathLst>
                <a:path w="481329" h="480694">
                  <a:moveTo>
                    <a:pt x="240607" y="0"/>
                  </a:moveTo>
                  <a:lnTo>
                    <a:pt x="192180" y="4887"/>
                  </a:lnTo>
                  <a:lnTo>
                    <a:pt x="147045" y="18903"/>
                  </a:lnTo>
                  <a:lnTo>
                    <a:pt x="106178" y="41071"/>
                  </a:lnTo>
                  <a:lnTo>
                    <a:pt x="70555" y="70421"/>
                  </a:lnTo>
                  <a:lnTo>
                    <a:pt x="41150" y="105978"/>
                  </a:lnTo>
                  <a:lnTo>
                    <a:pt x="18939" y="146769"/>
                  </a:lnTo>
                  <a:lnTo>
                    <a:pt x="4897" y="191821"/>
                  </a:lnTo>
                  <a:lnTo>
                    <a:pt x="0" y="240160"/>
                  </a:lnTo>
                  <a:lnTo>
                    <a:pt x="4897" y="288497"/>
                  </a:lnTo>
                  <a:lnTo>
                    <a:pt x="18939" y="333548"/>
                  </a:lnTo>
                  <a:lnTo>
                    <a:pt x="41150" y="374338"/>
                  </a:lnTo>
                  <a:lnTo>
                    <a:pt x="70555" y="409894"/>
                  </a:lnTo>
                  <a:lnTo>
                    <a:pt x="106178" y="439243"/>
                  </a:lnTo>
                  <a:lnTo>
                    <a:pt x="147045" y="461412"/>
                  </a:lnTo>
                  <a:lnTo>
                    <a:pt x="192180" y="475428"/>
                  </a:lnTo>
                  <a:lnTo>
                    <a:pt x="240607" y="480316"/>
                  </a:lnTo>
                  <a:lnTo>
                    <a:pt x="289035" y="475428"/>
                  </a:lnTo>
                  <a:lnTo>
                    <a:pt x="333355" y="461665"/>
                  </a:lnTo>
                  <a:lnTo>
                    <a:pt x="240607" y="461665"/>
                  </a:lnTo>
                  <a:lnTo>
                    <a:pt x="195938" y="457157"/>
                  </a:lnTo>
                  <a:lnTo>
                    <a:pt x="154308" y="444231"/>
                  </a:lnTo>
                  <a:lnTo>
                    <a:pt x="116616" y="423785"/>
                  </a:lnTo>
                  <a:lnTo>
                    <a:pt x="83760" y="396715"/>
                  </a:lnTo>
                  <a:lnTo>
                    <a:pt x="56640" y="363921"/>
                  </a:lnTo>
                  <a:lnTo>
                    <a:pt x="36155" y="326298"/>
                  </a:lnTo>
                  <a:lnTo>
                    <a:pt x="23205" y="284746"/>
                  </a:lnTo>
                  <a:lnTo>
                    <a:pt x="18689" y="240160"/>
                  </a:lnTo>
                  <a:lnTo>
                    <a:pt x="23205" y="195575"/>
                  </a:lnTo>
                  <a:lnTo>
                    <a:pt x="36155" y="154021"/>
                  </a:lnTo>
                  <a:lnTo>
                    <a:pt x="56640" y="116397"/>
                  </a:lnTo>
                  <a:lnTo>
                    <a:pt x="83760" y="83601"/>
                  </a:lnTo>
                  <a:lnTo>
                    <a:pt x="116616" y="56531"/>
                  </a:lnTo>
                  <a:lnTo>
                    <a:pt x="154308" y="36083"/>
                  </a:lnTo>
                  <a:lnTo>
                    <a:pt x="195938" y="23156"/>
                  </a:lnTo>
                  <a:lnTo>
                    <a:pt x="240607" y="18647"/>
                  </a:lnTo>
                  <a:lnTo>
                    <a:pt x="333348" y="18647"/>
                  </a:lnTo>
                  <a:lnTo>
                    <a:pt x="289035" y="4887"/>
                  </a:lnTo>
                  <a:lnTo>
                    <a:pt x="240607" y="0"/>
                  </a:lnTo>
                  <a:close/>
                </a:path>
                <a:path w="481329" h="480694">
                  <a:moveTo>
                    <a:pt x="333348" y="18647"/>
                  </a:moveTo>
                  <a:lnTo>
                    <a:pt x="240607" y="18647"/>
                  </a:lnTo>
                  <a:lnTo>
                    <a:pt x="285276" y="23156"/>
                  </a:lnTo>
                  <a:lnTo>
                    <a:pt x="326906" y="36083"/>
                  </a:lnTo>
                  <a:lnTo>
                    <a:pt x="364598" y="56531"/>
                  </a:lnTo>
                  <a:lnTo>
                    <a:pt x="397454" y="83601"/>
                  </a:lnTo>
                  <a:lnTo>
                    <a:pt x="424574" y="116397"/>
                  </a:lnTo>
                  <a:lnTo>
                    <a:pt x="445059" y="154021"/>
                  </a:lnTo>
                  <a:lnTo>
                    <a:pt x="458009" y="195575"/>
                  </a:lnTo>
                  <a:lnTo>
                    <a:pt x="462525" y="240160"/>
                  </a:lnTo>
                  <a:lnTo>
                    <a:pt x="458009" y="284746"/>
                  </a:lnTo>
                  <a:lnTo>
                    <a:pt x="445059" y="326298"/>
                  </a:lnTo>
                  <a:lnTo>
                    <a:pt x="424574" y="363921"/>
                  </a:lnTo>
                  <a:lnTo>
                    <a:pt x="397454" y="396715"/>
                  </a:lnTo>
                  <a:lnTo>
                    <a:pt x="364598" y="423785"/>
                  </a:lnTo>
                  <a:lnTo>
                    <a:pt x="326906" y="444231"/>
                  </a:lnTo>
                  <a:lnTo>
                    <a:pt x="285276" y="457157"/>
                  </a:lnTo>
                  <a:lnTo>
                    <a:pt x="240607" y="461665"/>
                  </a:lnTo>
                  <a:lnTo>
                    <a:pt x="333355" y="461665"/>
                  </a:lnTo>
                  <a:lnTo>
                    <a:pt x="375037" y="439243"/>
                  </a:lnTo>
                  <a:lnTo>
                    <a:pt x="410660" y="409894"/>
                  </a:lnTo>
                  <a:lnTo>
                    <a:pt x="440065" y="374338"/>
                  </a:lnTo>
                  <a:lnTo>
                    <a:pt x="462277" y="333548"/>
                  </a:lnTo>
                  <a:lnTo>
                    <a:pt x="476319" y="288497"/>
                  </a:lnTo>
                  <a:lnTo>
                    <a:pt x="481216" y="240160"/>
                  </a:lnTo>
                  <a:lnTo>
                    <a:pt x="476319" y="191821"/>
                  </a:lnTo>
                  <a:lnTo>
                    <a:pt x="462277" y="146769"/>
                  </a:lnTo>
                  <a:lnTo>
                    <a:pt x="440065" y="105978"/>
                  </a:lnTo>
                  <a:lnTo>
                    <a:pt x="410660" y="70421"/>
                  </a:lnTo>
                  <a:lnTo>
                    <a:pt x="375037" y="41071"/>
                  </a:lnTo>
                  <a:lnTo>
                    <a:pt x="334169" y="18903"/>
                  </a:lnTo>
                  <a:lnTo>
                    <a:pt x="333348" y="186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86906" y="2196265"/>
              <a:ext cx="181610" cy="276860"/>
            </a:xfrm>
            <a:custGeom>
              <a:avLst/>
              <a:gdLst/>
              <a:ahLst/>
              <a:cxnLst/>
              <a:rect l="l" t="t" r="r" b="b"/>
              <a:pathLst>
                <a:path w="181610" h="276860">
                  <a:moveTo>
                    <a:pt x="91428" y="0"/>
                  </a:moveTo>
                  <a:lnTo>
                    <a:pt x="55898" y="5883"/>
                  </a:lnTo>
                  <a:lnTo>
                    <a:pt x="28425" y="22220"/>
                  </a:lnTo>
                  <a:lnTo>
                    <a:pt x="10700" y="47041"/>
                  </a:lnTo>
                  <a:lnTo>
                    <a:pt x="4416" y="78376"/>
                  </a:lnTo>
                  <a:lnTo>
                    <a:pt x="57517" y="78376"/>
                  </a:lnTo>
                  <a:lnTo>
                    <a:pt x="60748" y="67198"/>
                  </a:lnTo>
                  <a:lnTo>
                    <a:pt x="67887" y="58742"/>
                  </a:lnTo>
                  <a:lnTo>
                    <a:pt x="78415" y="53388"/>
                  </a:lnTo>
                  <a:lnTo>
                    <a:pt x="91811" y="51519"/>
                  </a:lnTo>
                  <a:lnTo>
                    <a:pt x="105454" y="53595"/>
                  </a:lnTo>
                  <a:lnTo>
                    <a:pt x="116056" y="59569"/>
                  </a:lnTo>
                  <a:lnTo>
                    <a:pt x="122926" y="69061"/>
                  </a:lnTo>
                  <a:lnTo>
                    <a:pt x="125369" y="81692"/>
                  </a:lnTo>
                  <a:lnTo>
                    <a:pt x="122977" y="94225"/>
                  </a:lnTo>
                  <a:lnTo>
                    <a:pt x="116194" y="103860"/>
                  </a:lnTo>
                  <a:lnTo>
                    <a:pt x="105609" y="110046"/>
                  </a:lnTo>
                  <a:lnTo>
                    <a:pt x="91811" y="112231"/>
                  </a:lnTo>
                  <a:lnTo>
                    <a:pt x="65632" y="112231"/>
                  </a:lnTo>
                  <a:lnTo>
                    <a:pt x="65632" y="158968"/>
                  </a:lnTo>
                  <a:lnTo>
                    <a:pt x="91811" y="158968"/>
                  </a:lnTo>
                  <a:lnTo>
                    <a:pt x="106749" y="161349"/>
                  </a:lnTo>
                  <a:lnTo>
                    <a:pt x="118402" y="168080"/>
                  </a:lnTo>
                  <a:lnTo>
                    <a:pt x="125975" y="178537"/>
                  </a:lnTo>
                  <a:lnTo>
                    <a:pt x="128676" y="192097"/>
                  </a:lnTo>
                  <a:lnTo>
                    <a:pt x="125958" y="205657"/>
                  </a:lnTo>
                  <a:lnTo>
                    <a:pt x="118263" y="216114"/>
                  </a:lnTo>
                  <a:lnTo>
                    <a:pt x="106281" y="222845"/>
                  </a:lnTo>
                  <a:lnTo>
                    <a:pt x="90701" y="225226"/>
                  </a:lnTo>
                  <a:lnTo>
                    <a:pt x="76014" y="223045"/>
                  </a:lnTo>
                  <a:lnTo>
                    <a:pt x="64437" y="216895"/>
                  </a:lnTo>
                  <a:lnTo>
                    <a:pt x="56593" y="207366"/>
                  </a:lnTo>
                  <a:lnTo>
                    <a:pt x="53101" y="195046"/>
                  </a:lnTo>
                  <a:lnTo>
                    <a:pt x="0" y="195046"/>
                  </a:lnTo>
                  <a:lnTo>
                    <a:pt x="6653" y="227532"/>
                  </a:lnTo>
                  <a:lnTo>
                    <a:pt x="25299" y="253426"/>
                  </a:lnTo>
                  <a:lnTo>
                    <a:pt x="53972" y="270554"/>
                  </a:lnTo>
                  <a:lnTo>
                    <a:pt x="90701" y="276746"/>
                  </a:lnTo>
                  <a:lnTo>
                    <a:pt x="127430" y="270554"/>
                  </a:lnTo>
                  <a:lnTo>
                    <a:pt x="156102" y="253426"/>
                  </a:lnTo>
                  <a:lnTo>
                    <a:pt x="174749" y="227532"/>
                  </a:lnTo>
                  <a:lnTo>
                    <a:pt x="181402" y="195046"/>
                  </a:lnTo>
                  <a:lnTo>
                    <a:pt x="179439" y="176758"/>
                  </a:lnTo>
                  <a:lnTo>
                    <a:pt x="173709" y="160265"/>
                  </a:lnTo>
                  <a:lnTo>
                    <a:pt x="164455" y="145981"/>
                  </a:lnTo>
                  <a:lnTo>
                    <a:pt x="151893" y="134319"/>
                  </a:lnTo>
                  <a:lnTo>
                    <a:pt x="162981" y="123213"/>
                  </a:lnTo>
                  <a:lnTo>
                    <a:pt x="171203" y="110033"/>
                  </a:lnTo>
                  <a:lnTo>
                    <a:pt x="176314" y="95196"/>
                  </a:lnTo>
                  <a:lnTo>
                    <a:pt x="178072" y="79117"/>
                  </a:lnTo>
                  <a:lnTo>
                    <a:pt x="171845" y="47502"/>
                  </a:lnTo>
                  <a:lnTo>
                    <a:pt x="154247" y="22444"/>
                  </a:lnTo>
                  <a:lnTo>
                    <a:pt x="126900" y="5944"/>
                  </a:lnTo>
                  <a:lnTo>
                    <a:pt x="91428" y="0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71835" y="2095757"/>
              <a:ext cx="481330" cy="480695"/>
            </a:xfrm>
            <a:custGeom>
              <a:avLst/>
              <a:gdLst/>
              <a:ahLst/>
              <a:cxnLst/>
              <a:rect l="l" t="t" r="r" b="b"/>
              <a:pathLst>
                <a:path w="481330" h="480694">
                  <a:moveTo>
                    <a:pt x="240609" y="0"/>
                  </a:moveTo>
                  <a:lnTo>
                    <a:pt x="192181" y="4887"/>
                  </a:lnTo>
                  <a:lnTo>
                    <a:pt x="147046" y="18902"/>
                  </a:lnTo>
                  <a:lnTo>
                    <a:pt x="106179" y="41071"/>
                  </a:lnTo>
                  <a:lnTo>
                    <a:pt x="70555" y="70420"/>
                  </a:lnTo>
                  <a:lnTo>
                    <a:pt x="41150" y="105976"/>
                  </a:lnTo>
                  <a:lnTo>
                    <a:pt x="18939" y="146766"/>
                  </a:lnTo>
                  <a:lnTo>
                    <a:pt x="4897" y="191816"/>
                  </a:lnTo>
                  <a:lnTo>
                    <a:pt x="0" y="240153"/>
                  </a:lnTo>
                  <a:lnTo>
                    <a:pt x="4897" y="288492"/>
                  </a:lnTo>
                  <a:lnTo>
                    <a:pt x="18939" y="333544"/>
                  </a:lnTo>
                  <a:lnTo>
                    <a:pt x="41150" y="374336"/>
                  </a:lnTo>
                  <a:lnTo>
                    <a:pt x="70555" y="409893"/>
                  </a:lnTo>
                  <a:lnTo>
                    <a:pt x="106179" y="439242"/>
                  </a:lnTo>
                  <a:lnTo>
                    <a:pt x="147046" y="461412"/>
                  </a:lnTo>
                  <a:lnTo>
                    <a:pt x="192181" y="475427"/>
                  </a:lnTo>
                  <a:lnTo>
                    <a:pt x="240609" y="480315"/>
                  </a:lnTo>
                  <a:lnTo>
                    <a:pt x="289036" y="475427"/>
                  </a:lnTo>
                  <a:lnTo>
                    <a:pt x="333367" y="461661"/>
                  </a:lnTo>
                  <a:lnTo>
                    <a:pt x="240609" y="461661"/>
                  </a:lnTo>
                  <a:lnTo>
                    <a:pt x="195940" y="457153"/>
                  </a:lnTo>
                  <a:lnTo>
                    <a:pt x="154310" y="444227"/>
                  </a:lnTo>
                  <a:lnTo>
                    <a:pt x="116617" y="423780"/>
                  </a:lnTo>
                  <a:lnTo>
                    <a:pt x="83761" y="396710"/>
                  </a:lnTo>
                  <a:lnTo>
                    <a:pt x="56641" y="363914"/>
                  </a:lnTo>
                  <a:lnTo>
                    <a:pt x="36157" y="326291"/>
                  </a:lnTo>
                  <a:lnTo>
                    <a:pt x="23207" y="284738"/>
                  </a:lnTo>
                  <a:lnTo>
                    <a:pt x="18690" y="240153"/>
                  </a:lnTo>
                  <a:lnTo>
                    <a:pt x="23207" y="195567"/>
                  </a:lnTo>
                  <a:lnTo>
                    <a:pt x="36157" y="154014"/>
                  </a:lnTo>
                  <a:lnTo>
                    <a:pt x="56641" y="116392"/>
                  </a:lnTo>
                  <a:lnTo>
                    <a:pt x="83761" y="83597"/>
                  </a:lnTo>
                  <a:lnTo>
                    <a:pt x="116617" y="56528"/>
                  </a:lnTo>
                  <a:lnTo>
                    <a:pt x="154310" y="36082"/>
                  </a:lnTo>
                  <a:lnTo>
                    <a:pt x="195940" y="23156"/>
                  </a:lnTo>
                  <a:lnTo>
                    <a:pt x="240609" y="18647"/>
                  </a:lnTo>
                  <a:lnTo>
                    <a:pt x="333350" y="18647"/>
                  </a:lnTo>
                  <a:lnTo>
                    <a:pt x="289036" y="4887"/>
                  </a:lnTo>
                  <a:lnTo>
                    <a:pt x="240609" y="0"/>
                  </a:lnTo>
                  <a:close/>
                </a:path>
                <a:path w="481330" h="480694">
                  <a:moveTo>
                    <a:pt x="333350" y="18647"/>
                  </a:moveTo>
                  <a:lnTo>
                    <a:pt x="240609" y="18647"/>
                  </a:lnTo>
                  <a:lnTo>
                    <a:pt x="285277" y="23156"/>
                  </a:lnTo>
                  <a:lnTo>
                    <a:pt x="326907" y="36082"/>
                  </a:lnTo>
                  <a:lnTo>
                    <a:pt x="364600" y="56528"/>
                  </a:lnTo>
                  <a:lnTo>
                    <a:pt x="397456" y="83597"/>
                  </a:lnTo>
                  <a:lnTo>
                    <a:pt x="424576" y="116392"/>
                  </a:lnTo>
                  <a:lnTo>
                    <a:pt x="445060" y="154014"/>
                  </a:lnTo>
                  <a:lnTo>
                    <a:pt x="458010" y="195567"/>
                  </a:lnTo>
                  <a:lnTo>
                    <a:pt x="462527" y="240153"/>
                  </a:lnTo>
                  <a:lnTo>
                    <a:pt x="458010" y="284738"/>
                  </a:lnTo>
                  <a:lnTo>
                    <a:pt x="445060" y="326291"/>
                  </a:lnTo>
                  <a:lnTo>
                    <a:pt x="424576" y="363914"/>
                  </a:lnTo>
                  <a:lnTo>
                    <a:pt x="397456" y="396710"/>
                  </a:lnTo>
                  <a:lnTo>
                    <a:pt x="364600" y="423780"/>
                  </a:lnTo>
                  <a:lnTo>
                    <a:pt x="326907" y="444227"/>
                  </a:lnTo>
                  <a:lnTo>
                    <a:pt x="285277" y="457153"/>
                  </a:lnTo>
                  <a:lnTo>
                    <a:pt x="240609" y="461661"/>
                  </a:lnTo>
                  <a:lnTo>
                    <a:pt x="333367" y="461661"/>
                  </a:lnTo>
                  <a:lnTo>
                    <a:pt x="375038" y="439242"/>
                  </a:lnTo>
                  <a:lnTo>
                    <a:pt x="410662" y="409893"/>
                  </a:lnTo>
                  <a:lnTo>
                    <a:pt x="440067" y="374336"/>
                  </a:lnTo>
                  <a:lnTo>
                    <a:pt x="462278" y="333544"/>
                  </a:lnTo>
                  <a:lnTo>
                    <a:pt x="476320" y="288492"/>
                  </a:lnTo>
                  <a:lnTo>
                    <a:pt x="481218" y="240153"/>
                  </a:lnTo>
                  <a:lnTo>
                    <a:pt x="476320" y="191816"/>
                  </a:lnTo>
                  <a:lnTo>
                    <a:pt x="462278" y="146766"/>
                  </a:lnTo>
                  <a:lnTo>
                    <a:pt x="440067" y="105976"/>
                  </a:lnTo>
                  <a:lnTo>
                    <a:pt x="410662" y="70420"/>
                  </a:lnTo>
                  <a:lnTo>
                    <a:pt x="375038" y="41071"/>
                  </a:lnTo>
                  <a:lnTo>
                    <a:pt x="334171" y="18902"/>
                  </a:lnTo>
                  <a:lnTo>
                    <a:pt x="333350" y="186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1727" y="2197994"/>
              <a:ext cx="180340" cy="273050"/>
            </a:xfrm>
            <a:custGeom>
              <a:avLst/>
              <a:gdLst/>
              <a:ahLst/>
              <a:cxnLst/>
              <a:rect l="l" t="t" r="r" b="b"/>
              <a:pathLst>
                <a:path w="180339" h="273050">
                  <a:moveTo>
                    <a:pt x="88856" y="0"/>
                  </a:moveTo>
                  <a:lnTo>
                    <a:pt x="52315" y="6216"/>
                  </a:lnTo>
                  <a:lnTo>
                    <a:pt x="24380" y="23507"/>
                  </a:lnTo>
                  <a:lnTo>
                    <a:pt x="6469" y="49839"/>
                  </a:lnTo>
                  <a:lnTo>
                    <a:pt x="0" y="83174"/>
                  </a:lnTo>
                  <a:lnTo>
                    <a:pt x="53101" y="83174"/>
                  </a:lnTo>
                  <a:lnTo>
                    <a:pt x="55879" y="70690"/>
                  </a:lnTo>
                  <a:lnTo>
                    <a:pt x="63189" y="61179"/>
                  </a:lnTo>
                  <a:lnTo>
                    <a:pt x="74304" y="55120"/>
                  </a:lnTo>
                  <a:lnTo>
                    <a:pt x="88496" y="52994"/>
                  </a:lnTo>
                  <a:lnTo>
                    <a:pt x="102679" y="55283"/>
                  </a:lnTo>
                  <a:lnTo>
                    <a:pt x="113752" y="61920"/>
                  </a:lnTo>
                  <a:lnTo>
                    <a:pt x="120955" y="72560"/>
                  </a:lnTo>
                  <a:lnTo>
                    <a:pt x="123525" y="86857"/>
                  </a:lnTo>
                  <a:lnTo>
                    <a:pt x="121830" y="99423"/>
                  </a:lnTo>
                  <a:lnTo>
                    <a:pt x="116885" y="110641"/>
                  </a:lnTo>
                  <a:lnTo>
                    <a:pt x="108899" y="121376"/>
                  </a:lnTo>
                  <a:lnTo>
                    <a:pt x="98080" y="132494"/>
                  </a:lnTo>
                  <a:lnTo>
                    <a:pt x="1844" y="225601"/>
                  </a:lnTo>
                  <a:lnTo>
                    <a:pt x="1844" y="272705"/>
                  </a:lnTo>
                  <a:lnTo>
                    <a:pt x="179933" y="272705"/>
                  </a:lnTo>
                  <a:lnTo>
                    <a:pt x="179933" y="221185"/>
                  </a:lnTo>
                  <a:lnTo>
                    <a:pt x="76693" y="221185"/>
                  </a:lnTo>
                  <a:lnTo>
                    <a:pt x="131631" y="168182"/>
                  </a:lnTo>
                  <a:lnTo>
                    <a:pt x="150176" y="148746"/>
                  </a:lnTo>
                  <a:lnTo>
                    <a:pt x="164361" y="128895"/>
                  </a:lnTo>
                  <a:lnTo>
                    <a:pt x="173428" y="107525"/>
                  </a:lnTo>
                  <a:lnTo>
                    <a:pt x="176618" y="83533"/>
                  </a:lnTo>
                  <a:lnTo>
                    <a:pt x="170373" y="49832"/>
                  </a:lnTo>
                  <a:lnTo>
                    <a:pt x="152650" y="23412"/>
                  </a:lnTo>
                  <a:lnTo>
                    <a:pt x="124971" y="6169"/>
                  </a:lnTo>
                  <a:lnTo>
                    <a:pt x="88856" y="0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1938" y="2073082"/>
              <a:ext cx="481330" cy="480695"/>
            </a:xfrm>
            <a:custGeom>
              <a:avLst/>
              <a:gdLst/>
              <a:ahLst/>
              <a:cxnLst/>
              <a:rect l="l" t="t" r="r" b="b"/>
              <a:pathLst>
                <a:path w="481330" h="480694">
                  <a:moveTo>
                    <a:pt x="240607" y="0"/>
                  </a:moveTo>
                  <a:lnTo>
                    <a:pt x="192180" y="4887"/>
                  </a:lnTo>
                  <a:lnTo>
                    <a:pt x="147045" y="18903"/>
                  </a:lnTo>
                  <a:lnTo>
                    <a:pt x="106178" y="41071"/>
                  </a:lnTo>
                  <a:lnTo>
                    <a:pt x="70555" y="70421"/>
                  </a:lnTo>
                  <a:lnTo>
                    <a:pt x="41150" y="105978"/>
                  </a:lnTo>
                  <a:lnTo>
                    <a:pt x="18939" y="146769"/>
                  </a:lnTo>
                  <a:lnTo>
                    <a:pt x="4897" y="191821"/>
                  </a:lnTo>
                  <a:lnTo>
                    <a:pt x="0" y="240160"/>
                  </a:lnTo>
                  <a:lnTo>
                    <a:pt x="4897" y="288497"/>
                  </a:lnTo>
                  <a:lnTo>
                    <a:pt x="18939" y="333548"/>
                  </a:lnTo>
                  <a:lnTo>
                    <a:pt x="41150" y="374338"/>
                  </a:lnTo>
                  <a:lnTo>
                    <a:pt x="70555" y="409894"/>
                  </a:lnTo>
                  <a:lnTo>
                    <a:pt x="106178" y="439243"/>
                  </a:lnTo>
                  <a:lnTo>
                    <a:pt x="147045" y="461412"/>
                  </a:lnTo>
                  <a:lnTo>
                    <a:pt x="192180" y="475428"/>
                  </a:lnTo>
                  <a:lnTo>
                    <a:pt x="240607" y="480316"/>
                  </a:lnTo>
                  <a:lnTo>
                    <a:pt x="289035" y="475428"/>
                  </a:lnTo>
                  <a:lnTo>
                    <a:pt x="333355" y="461665"/>
                  </a:lnTo>
                  <a:lnTo>
                    <a:pt x="240607" y="461665"/>
                  </a:lnTo>
                  <a:lnTo>
                    <a:pt x="195938" y="457157"/>
                  </a:lnTo>
                  <a:lnTo>
                    <a:pt x="154308" y="444231"/>
                  </a:lnTo>
                  <a:lnTo>
                    <a:pt x="116616" y="423785"/>
                  </a:lnTo>
                  <a:lnTo>
                    <a:pt x="83760" y="396715"/>
                  </a:lnTo>
                  <a:lnTo>
                    <a:pt x="56640" y="363921"/>
                  </a:lnTo>
                  <a:lnTo>
                    <a:pt x="36155" y="326298"/>
                  </a:lnTo>
                  <a:lnTo>
                    <a:pt x="23205" y="284746"/>
                  </a:lnTo>
                  <a:lnTo>
                    <a:pt x="18689" y="240160"/>
                  </a:lnTo>
                  <a:lnTo>
                    <a:pt x="23205" y="195575"/>
                  </a:lnTo>
                  <a:lnTo>
                    <a:pt x="36155" y="154021"/>
                  </a:lnTo>
                  <a:lnTo>
                    <a:pt x="56640" y="116397"/>
                  </a:lnTo>
                  <a:lnTo>
                    <a:pt x="83760" y="83601"/>
                  </a:lnTo>
                  <a:lnTo>
                    <a:pt x="116616" y="56531"/>
                  </a:lnTo>
                  <a:lnTo>
                    <a:pt x="154308" y="36083"/>
                  </a:lnTo>
                  <a:lnTo>
                    <a:pt x="195938" y="23156"/>
                  </a:lnTo>
                  <a:lnTo>
                    <a:pt x="240607" y="18647"/>
                  </a:lnTo>
                  <a:lnTo>
                    <a:pt x="333348" y="18647"/>
                  </a:lnTo>
                  <a:lnTo>
                    <a:pt x="289035" y="4887"/>
                  </a:lnTo>
                  <a:lnTo>
                    <a:pt x="240607" y="0"/>
                  </a:lnTo>
                  <a:close/>
                </a:path>
                <a:path w="481330" h="480694">
                  <a:moveTo>
                    <a:pt x="333348" y="18647"/>
                  </a:moveTo>
                  <a:lnTo>
                    <a:pt x="240607" y="18647"/>
                  </a:lnTo>
                  <a:lnTo>
                    <a:pt x="285276" y="23156"/>
                  </a:lnTo>
                  <a:lnTo>
                    <a:pt x="326906" y="36083"/>
                  </a:lnTo>
                  <a:lnTo>
                    <a:pt x="364598" y="56531"/>
                  </a:lnTo>
                  <a:lnTo>
                    <a:pt x="397454" y="83601"/>
                  </a:lnTo>
                  <a:lnTo>
                    <a:pt x="424574" y="116397"/>
                  </a:lnTo>
                  <a:lnTo>
                    <a:pt x="445059" y="154021"/>
                  </a:lnTo>
                  <a:lnTo>
                    <a:pt x="458009" y="195575"/>
                  </a:lnTo>
                  <a:lnTo>
                    <a:pt x="462525" y="240160"/>
                  </a:lnTo>
                  <a:lnTo>
                    <a:pt x="458009" y="284746"/>
                  </a:lnTo>
                  <a:lnTo>
                    <a:pt x="445059" y="326298"/>
                  </a:lnTo>
                  <a:lnTo>
                    <a:pt x="424574" y="363921"/>
                  </a:lnTo>
                  <a:lnTo>
                    <a:pt x="397454" y="396715"/>
                  </a:lnTo>
                  <a:lnTo>
                    <a:pt x="364598" y="423785"/>
                  </a:lnTo>
                  <a:lnTo>
                    <a:pt x="326906" y="444231"/>
                  </a:lnTo>
                  <a:lnTo>
                    <a:pt x="285276" y="457157"/>
                  </a:lnTo>
                  <a:lnTo>
                    <a:pt x="240607" y="461665"/>
                  </a:lnTo>
                  <a:lnTo>
                    <a:pt x="333355" y="461665"/>
                  </a:lnTo>
                  <a:lnTo>
                    <a:pt x="375037" y="439243"/>
                  </a:lnTo>
                  <a:lnTo>
                    <a:pt x="410660" y="409894"/>
                  </a:lnTo>
                  <a:lnTo>
                    <a:pt x="440065" y="374338"/>
                  </a:lnTo>
                  <a:lnTo>
                    <a:pt x="462277" y="333548"/>
                  </a:lnTo>
                  <a:lnTo>
                    <a:pt x="476319" y="288497"/>
                  </a:lnTo>
                  <a:lnTo>
                    <a:pt x="481216" y="240160"/>
                  </a:lnTo>
                  <a:lnTo>
                    <a:pt x="476319" y="191821"/>
                  </a:lnTo>
                  <a:lnTo>
                    <a:pt x="462277" y="146769"/>
                  </a:lnTo>
                  <a:lnTo>
                    <a:pt x="440065" y="105978"/>
                  </a:lnTo>
                  <a:lnTo>
                    <a:pt x="410660" y="70421"/>
                  </a:lnTo>
                  <a:lnTo>
                    <a:pt x="375037" y="41071"/>
                  </a:lnTo>
                  <a:lnTo>
                    <a:pt x="334169" y="18903"/>
                  </a:lnTo>
                  <a:lnTo>
                    <a:pt x="333348" y="18647"/>
                  </a:lnTo>
                  <a:close/>
                </a:path>
              </a:pathLst>
            </a:custGeom>
            <a:solidFill>
              <a:srgbClr val="182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3493" y="2179360"/>
              <a:ext cx="122555" cy="269240"/>
            </a:xfrm>
            <a:custGeom>
              <a:avLst/>
              <a:gdLst/>
              <a:ahLst/>
              <a:cxnLst/>
              <a:rect l="l" t="t" r="r" b="b"/>
              <a:pathLst>
                <a:path w="122555" h="269239">
                  <a:moveTo>
                    <a:pt x="122039" y="0"/>
                  </a:moveTo>
                  <a:lnTo>
                    <a:pt x="68954" y="0"/>
                  </a:lnTo>
                  <a:lnTo>
                    <a:pt x="0" y="41587"/>
                  </a:lnTo>
                  <a:lnTo>
                    <a:pt x="0" y="97890"/>
                  </a:lnTo>
                  <a:lnTo>
                    <a:pt x="68954" y="55936"/>
                  </a:lnTo>
                  <a:lnTo>
                    <a:pt x="68954" y="268647"/>
                  </a:lnTo>
                  <a:lnTo>
                    <a:pt x="122039" y="268647"/>
                  </a:lnTo>
                  <a:lnTo>
                    <a:pt x="122039" y="0"/>
                  </a:lnTo>
                  <a:close/>
                </a:path>
              </a:pathLst>
            </a:custGeom>
            <a:solidFill>
              <a:srgbClr val="5F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24277" y="2310892"/>
              <a:ext cx="4344670" cy="25400"/>
            </a:xfrm>
            <a:custGeom>
              <a:avLst/>
              <a:gdLst/>
              <a:ahLst/>
              <a:cxnLst/>
              <a:rect l="l" t="t" r="r" b="b"/>
              <a:pathLst>
                <a:path w="4344670" h="25400">
                  <a:moveTo>
                    <a:pt x="0" y="10922"/>
                  </a:moveTo>
                  <a:lnTo>
                    <a:pt x="672846" y="10541"/>
                  </a:lnTo>
                </a:path>
                <a:path w="4344670" h="25400">
                  <a:moveTo>
                    <a:pt x="3671443" y="22352"/>
                  </a:moveTo>
                  <a:lnTo>
                    <a:pt x="4344289" y="21844"/>
                  </a:lnTo>
                </a:path>
                <a:path w="4344670" h="25400">
                  <a:moveTo>
                    <a:pt x="2454910" y="508"/>
                  </a:moveTo>
                  <a:lnTo>
                    <a:pt x="3127629" y="0"/>
                  </a:lnTo>
                </a:path>
                <a:path w="4344670" h="25400">
                  <a:moveTo>
                    <a:pt x="1232281" y="25146"/>
                  </a:moveTo>
                  <a:lnTo>
                    <a:pt x="1905000" y="24637"/>
                  </a:lnTo>
                </a:path>
              </a:pathLst>
            </a:custGeom>
            <a:ln w="38100">
              <a:solidFill>
                <a:srgbClr val="182F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11924" y="5458231"/>
            <a:ext cx="6248400" cy="675005"/>
          </a:xfrm>
          <a:prstGeom prst="rect">
            <a:avLst/>
          </a:prstGeom>
          <a:solidFill>
            <a:srgbClr val="182F6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 marR="422909">
              <a:lnSpc>
                <a:spcPct val="108000"/>
              </a:lnSpc>
              <a:spcBef>
                <a:spcPts val="215"/>
              </a:spcBef>
            </a:pPr>
            <a:r>
              <a:rPr sz="1200" b="1" dirty="0">
                <a:solidFill>
                  <a:srgbClr val="F9DF7D"/>
                </a:solidFill>
                <a:latin typeface="Century Gothic"/>
                <a:cs typeface="Century Gothic"/>
              </a:rPr>
              <a:t>Another</a:t>
            </a:r>
            <a:r>
              <a:rPr sz="1200" b="1" spc="-35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9DF7D"/>
                </a:solidFill>
                <a:latin typeface="Century Gothic"/>
                <a:cs typeface="Century Gothic"/>
              </a:rPr>
              <a:t>variation</a:t>
            </a:r>
            <a:r>
              <a:rPr sz="1200" b="1" spc="-3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9DF7D"/>
                </a:solidFill>
                <a:latin typeface="Century Gothic"/>
                <a:cs typeface="Century Gothic"/>
              </a:rPr>
              <a:t>of</a:t>
            </a:r>
            <a:r>
              <a:rPr sz="1200" b="1" spc="-3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9DF7D"/>
                </a:solidFill>
                <a:latin typeface="Century Gothic"/>
                <a:cs typeface="Century Gothic"/>
              </a:rPr>
              <a:t>the</a:t>
            </a:r>
            <a:r>
              <a:rPr sz="1200" b="1" spc="-20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9DF7D"/>
                </a:solidFill>
                <a:latin typeface="Century Gothic"/>
                <a:cs typeface="Century Gothic"/>
              </a:rPr>
              <a:t>scam</a:t>
            </a:r>
            <a:r>
              <a:rPr sz="1200" b="1" spc="-55" dirty="0">
                <a:solidFill>
                  <a:srgbClr val="F9DF7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has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fraudsters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skip</a:t>
            </a:r>
            <a:r>
              <a:rPr sz="1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sending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fraudulent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text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alerts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proceed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directly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to calling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members</a:t>
            </a:r>
            <a:r>
              <a:rPr sz="1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spoofing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credit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union’s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phone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number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to scam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them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out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their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login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credentials.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4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2F60"/>
                </a:solidFill>
              </a:rPr>
              <a:t>$2M</a:t>
            </a:r>
            <a:r>
              <a:rPr sz="3600" spc="-3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account</a:t>
            </a:r>
            <a:r>
              <a:rPr sz="3600" spc="-4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takeover</a:t>
            </a:r>
            <a:r>
              <a:rPr sz="3600" spc="-5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fraud</a:t>
            </a:r>
            <a:r>
              <a:rPr sz="3600" spc="-25" dirty="0">
                <a:solidFill>
                  <a:srgbClr val="182F60"/>
                </a:solidFill>
              </a:rPr>
              <a:t> </a:t>
            </a:r>
            <a:r>
              <a:rPr sz="3600" spc="-20" dirty="0">
                <a:solidFill>
                  <a:srgbClr val="182F60"/>
                </a:solidFill>
              </a:rPr>
              <a:t>loss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5116" y="1854454"/>
            <a:ext cx="7909559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received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text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alert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appearing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come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endParaRPr sz="16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suspicious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debit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card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transactions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responding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text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received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immediate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call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endParaRPr sz="16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spoofing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union’s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phone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number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claimed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conned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into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providing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their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online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banking</a:t>
            </a:r>
            <a:r>
              <a:rPr sz="1600" spc="-9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usernames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endParaRPr sz="16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verify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their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identities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ts val="1914"/>
              </a:lnSpc>
              <a:spcBef>
                <a:spcPts val="615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usernames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“</a:t>
            </a:r>
            <a:r>
              <a:rPr sz="1600" b="1" dirty="0">
                <a:solidFill>
                  <a:srgbClr val="5F8BFF"/>
                </a:solidFill>
                <a:latin typeface="Century Gothic"/>
                <a:cs typeface="Century Gothic"/>
              </a:rPr>
              <a:t>forgot</a:t>
            </a:r>
            <a:r>
              <a:rPr sz="1600" b="1" spc="-4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5F8BFF"/>
                </a:solidFill>
                <a:latin typeface="Century Gothic"/>
                <a:cs typeface="Century Gothic"/>
              </a:rPr>
              <a:t>password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”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feature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triggering</a:t>
            </a:r>
            <a:endParaRPr sz="1600">
              <a:latin typeface="Century Gothic"/>
              <a:cs typeface="Century Gothic"/>
            </a:endParaRPr>
          </a:p>
          <a:p>
            <a:pPr marL="299085">
              <a:lnSpc>
                <a:spcPts val="1914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2-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factor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authentication</a:t>
            </a:r>
            <a:r>
              <a:rPr sz="1600" spc="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passcode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endParaRPr sz="1600">
              <a:latin typeface="Century Gothic"/>
              <a:cs typeface="Century Gothic"/>
            </a:endParaRPr>
          </a:p>
          <a:p>
            <a:pPr marL="299085" marR="396875" indent="-28702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conned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into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providing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passcode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verify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their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identities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passcodes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reset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members’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passwords</a:t>
            </a:r>
            <a:endParaRPr sz="1600">
              <a:latin typeface="Century Gothic"/>
              <a:cs typeface="Century Gothic"/>
            </a:endParaRPr>
          </a:p>
          <a:p>
            <a:pPr marL="299085" marR="67310" indent="-287020">
              <a:lnSpc>
                <a:spcPct val="100000"/>
              </a:lnSpc>
              <a:spcBef>
                <a:spcPts val="60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Logged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into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A2A/external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transfer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service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transfer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funds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external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accounts -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$2M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transfers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less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than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2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weeks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disabled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A2A/external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transfer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service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and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stopped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51010" y="1825625"/>
            <a:ext cx="2865755" cy="3551554"/>
            <a:chOff x="8851010" y="1825625"/>
            <a:chExt cx="2865755" cy="355155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1010" y="1825625"/>
              <a:ext cx="2865501" cy="3551554"/>
            </a:xfrm>
            <a:prstGeom prst="rect">
              <a:avLst/>
            </a:prstGeom>
          </p:spPr>
        </p:pic>
        <p:pic>
          <p:nvPicPr>
            <p:cNvPr id="6" name="object 6" descr="Hand Drawn Circles PNGs for Free Downloa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5771" y="4407230"/>
              <a:ext cx="1603502" cy="56291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11782" y="557276"/>
            <a:ext cx="7440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2F60"/>
                </a:solidFill>
              </a:rPr>
              <a:t>Account</a:t>
            </a:r>
            <a:r>
              <a:rPr sz="3600" spc="-25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takeovers/money</a:t>
            </a:r>
            <a:r>
              <a:rPr sz="3600" spc="-40" dirty="0">
                <a:solidFill>
                  <a:srgbClr val="182F60"/>
                </a:solidFill>
              </a:rPr>
              <a:t> </a:t>
            </a:r>
            <a:r>
              <a:rPr sz="3600" spc="-10" dirty="0">
                <a:solidFill>
                  <a:srgbClr val="182F60"/>
                </a:solidFill>
              </a:rPr>
              <a:t>mules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5116" y="1728876"/>
            <a:ext cx="6818630" cy="30988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Account</a:t>
            </a:r>
            <a:r>
              <a:rPr sz="1600" b="1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takeovers</a:t>
            </a:r>
            <a:r>
              <a:rPr sz="1600" b="1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&amp;</a:t>
            </a:r>
            <a:r>
              <a:rPr sz="1600" b="1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600" b="1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mule</a:t>
            </a:r>
            <a:r>
              <a:rPr sz="1600" b="1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600" b="1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at</a:t>
            </a:r>
            <a:r>
              <a:rPr sz="1600" b="1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b="1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same</a:t>
            </a:r>
            <a:r>
              <a:rPr sz="1600" b="1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b="1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endParaRPr sz="1600">
              <a:latin typeface="Century Gothic"/>
              <a:cs typeface="Century Gothic"/>
            </a:endParaRPr>
          </a:p>
          <a:p>
            <a:pPr marL="299085" marR="328295" indent="-287020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recruit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mules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open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fraudulent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at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target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endParaRPr sz="1600">
              <a:latin typeface="Century Gothic"/>
              <a:cs typeface="Century Gothic"/>
            </a:endParaRPr>
          </a:p>
          <a:p>
            <a:pPr marL="299085" marR="131445" indent="-287020" algn="just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99085" algn="l"/>
                <a:tab pos="300355" algn="l"/>
              </a:tabLst>
            </a:pPr>
            <a:r>
              <a:rPr sz="1600" dirty="0">
                <a:solidFill>
                  <a:srgbClr val="5F8BFF"/>
                </a:solidFill>
                <a:latin typeface="Century Gothic"/>
                <a:cs typeface="Century Gothic"/>
              </a:rPr>
              <a:t>	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Social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engineering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attack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launched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against</a:t>
            </a:r>
            <a:r>
              <a:rPr sz="1600" spc="-8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existing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to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scam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them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out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of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their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login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credentials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once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mule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accounts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are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opened</a:t>
            </a:r>
            <a:endParaRPr sz="1600">
              <a:latin typeface="Century Gothic"/>
              <a:cs typeface="Century Gothic"/>
            </a:endParaRPr>
          </a:p>
          <a:p>
            <a:pPr marL="299085" marR="56515" indent="-287020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member-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to-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 transfer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feature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make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large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dollar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transfers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compromised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the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mule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101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mules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withdraw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funds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through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various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means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839" y="544448"/>
            <a:ext cx="976630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82F61"/>
                </a:solidFill>
                <a:latin typeface="Century Gothic"/>
                <a:cs typeface="Century Gothic"/>
              </a:rPr>
              <a:t>Recent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spc="-10" dirty="0">
                <a:solidFill>
                  <a:srgbClr val="5F8BFF"/>
                </a:solidFill>
                <a:latin typeface="Verdana"/>
                <a:cs typeface="Verdana"/>
              </a:rPr>
              <a:t>trend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9927" y="609600"/>
            <a:ext cx="0" cy="552450"/>
          </a:xfrm>
          <a:custGeom>
            <a:avLst/>
            <a:gdLst/>
            <a:ahLst/>
            <a:cxnLst/>
            <a:rect l="l" t="t" r="r" b="b"/>
            <a:pathLst>
              <a:path h="552450">
                <a:moveTo>
                  <a:pt x="0" y="0"/>
                </a:moveTo>
                <a:lnTo>
                  <a:pt x="0" y="552450"/>
                </a:lnTo>
              </a:path>
            </a:pathLst>
          </a:custGeom>
          <a:ln w="6350">
            <a:solidFill>
              <a:srgbClr val="F9DF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 descr="A person holding a phone  AI-generated content may be incorrect."/>
          <p:cNvGrpSpPr/>
          <p:nvPr/>
        </p:nvGrpSpPr>
        <p:grpSpPr>
          <a:xfrm>
            <a:off x="7892732" y="1816036"/>
            <a:ext cx="3387090" cy="4370705"/>
            <a:chOff x="7892732" y="1816036"/>
            <a:chExt cx="3387090" cy="4370705"/>
          </a:xfrm>
        </p:grpSpPr>
        <p:pic>
          <p:nvPicPr>
            <p:cNvPr id="7" name="object 7" descr="A person holding a phone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2320" y="1825561"/>
              <a:ext cx="3367786" cy="435140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97494" y="1820798"/>
              <a:ext cx="3377565" cy="4361180"/>
            </a:xfrm>
            <a:custGeom>
              <a:avLst/>
              <a:gdLst/>
              <a:ahLst/>
              <a:cxnLst/>
              <a:rect l="l" t="t" r="r" b="b"/>
              <a:pathLst>
                <a:path w="3377565" h="4361180">
                  <a:moveTo>
                    <a:pt x="0" y="4360926"/>
                  </a:moveTo>
                  <a:lnTo>
                    <a:pt x="3377310" y="4360926"/>
                  </a:lnTo>
                  <a:lnTo>
                    <a:pt x="3377310" y="0"/>
                  </a:lnTo>
                  <a:lnTo>
                    <a:pt x="0" y="0"/>
                  </a:lnTo>
                  <a:lnTo>
                    <a:pt x="0" y="4360926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4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2F60"/>
                </a:solidFill>
              </a:rPr>
              <a:t>$2.5M</a:t>
            </a:r>
            <a:r>
              <a:rPr sz="3600" spc="-3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account</a:t>
            </a:r>
            <a:r>
              <a:rPr sz="3600" spc="-4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takeover</a:t>
            </a:r>
            <a:r>
              <a:rPr sz="3600" spc="-50" dirty="0">
                <a:solidFill>
                  <a:srgbClr val="182F60"/>
                </a:solidFill>
              </a:rPr>
              <a:t> </a:t>
            </a:r>
            <a:r>
              <a:rPr sz="3600" dirty="0">
                <a:solidFill>
                  <a:srgbClr val="182F60"/>
                </a:solidFill>
              </a:rPr>
              <a:t>fraud</a:t>
            </a:r>
            <a:r>
              <a:rPr sz="3600" spc="-25" dirty="0">
                <a:solidFill>
                  <a:srgbClr val="182F60"/>
                </a:solidFill>
              </a:rPr>
              <a:t> </a:t>
            </a:r>
            <a:r>
              <a:rPr sz="3600" spc="-20" dirty="0">
                <a:solidFill>
                  <a:srgbClr val="182F60"/>
                </a:solidFill>
              </a:rPr>
              <a:t>loss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5116" y="1725828"/>
            <a:ext cx="7655559" cy="335470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05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recruited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mules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open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at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union</a:t>
            </a:r>
            <a:endParaRPr sz="1600">
              <a:latin typeface="Century Gothic"/>
              <a:cs typeface="Century Gothic"/>
            </a:endParaRPr>
          </a:p>
          <a:p>
            <a:pPr marL="299085" marR="118110" indent="-287020">
              <a:lnSpc>
                <a:spcPct val="100000"/>
              </a:lnSpc>
              <a:spcBef>
                <a:spcPts val="101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called</a:t>
            </a:r>
            <a:r>
              <a:rPr sz="1600" spc="-9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existing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7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spoofing</a:t>
            </a:r>
            <a:r>
              <a:rPr sz="1600" spc="-8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union’s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phone</a:t>
            </a:r>
            <a:r>
              <a:rPr sz="1600" spc="-7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number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claiming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from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credit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union’s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team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1000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Conned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into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providing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usernames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that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used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endParaRPr sz="16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“</a:t>
            </a:r>
            <a:r>
              <a:rPr sz="1600" b="1" dirty="0">
                <a:solidFill>
                  <a:srgbClr val="5F8BFF"/>
                </a:solidFill>
                <a:latin typeface="Century Gothic"/>
                <a:cs typeface="Century Gothic"/>
              </a:rPr>
              <a:t>forgot</a:t>
            </a:r>
            <a:r>
              <a:rPr sz="1600" b="1" spc="-50" dirty="0">
                <a:solidFill>
                  <a:srgbClr val="5F8B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5F8BFF"/>
                </a:solidFill>
                <a:latin typeface="Century Gothic"/>
                <a:cs typeface="Century Gothic"/>
              </a:rPr>
              <a:t>password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”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feature</a:t>
            </a:r>
            <a:endParaRPr sz="1600">
              <a:latin typeface="Century Gothic"/>
              <a:cs typeface="Century Gothic"/>
            </a:endParaRPr>
          </a:p>
          <a:p>
            <a:pPr marL="586740" lvl="1" indent="-229870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58674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Triggered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2FA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passcodes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–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provided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endParaRPr sz="1600">
              <a:latin typeface="Century Gothic"/>
              <a:cs typeface="Century Gothic"/>
            </a:endParaRPr>
          </a:p>
          <a:p>
            <a:pPr marL="586740" lvl="1" indent="-229870">
              <a:lnSpc>
                <a:spcPct val="100000"/>
              </a:lnSpc>
              <a:spcBef>
                <a:spcPts val="1010"/>
              </a:spcBef>
              <a:buClr>
                <a:srgbClr val="5F8BFF"/>
              </a:buClr>
              <a:buFont typeface="Arial"/>
              <a:buChar char="•"/>
              <a:tabLst>
                <a:tab pos="586740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used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passcodes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reset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passwords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Fraudsters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initiated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member-</a:t>
            </a:r>
            <a:r>
              <a:rPr sz="1600" spc="-20" dirty="0">
                <a:solidFill>
                  <a:srgbClr val="636368"/>
                </a:solidFill>
                <a:latin typeface="Century Gothic"/>
                <a:cs typeface="Century Gothic"/>
              </a:rPr>
              <a:t>to-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member</a:t>
            </a:r>
            <a:r>
              <a:rPr sz="1600" spc="-1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transfers</a:t>
            </a:r>
            <a:r>
              <a:rPr sz="1600" spc="-3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mule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accounts</a:t>
            </a:r>
            <a:endParaRPr sz="16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Clr>
                <a:srgbClr val="5F8BFF"/>
              </a:buClr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Money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mules</a:t>
            </a:r>
            <a:r>
              <a:rPr sz="1600" spc="-4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initially</a:t>
            </a:r>
            <a:r>
              <a:rPr sz="1600" spc="-6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withdrew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funds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in-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person</a:t>
            </a:r>
            <a:r>
              <a:rPr sz="1600" spc="-2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at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branches</a:t>
            </a:r>
            <a:r>
              <a:rPr sz="1600" spc="-35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but</a:t>
            </a:r>
            <a:r>
              <a:rPr sz="1600" spc="-6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pivoted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636368"/>
                </a:solidFill>
                <a:latin typeface="Century Gothic"/>
                <a:cs typeface="Century Gothic"/>
              </a:rPr>
              <a:t>electronic</a:t>
            </a:r>
            <a:r>
              <a:rPr sz="1600" spc="-40" dirty="0">
                <a:solidFill>
                  <a:srgbClr val="63636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636368"/>
                </a:solidFill>
                <a:latin typeface="Century Gothic"/>
                <a:cs typeface="Century Gothic"/>
              </a:rPr>
              <a:t>withdrawals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66555" y="1819275"/>
            <a:ext cx="1797685" cy="764540"/>
            <a:chOff x="9266555" y="1819275"/>
            <a:chExt cx="1797685" cy="764540"/>
          </a:xfrm>
        </p:grpSpPr>
        <p:sp>
          <p:nvSpPr>
            <p:cNvPr id="5" name="object 5"/>
            <p:cNvSpPr/>
            <p:nvPr/>
          </p:nvSpPr>
          <p:spPr>
            <a:xfrm>
              <a:off x="9272905" y="1825625"/>
              <a:ext cx="1784985" cy="751840"/>
            </a:xfrm>
            <a:custGeom>
              <a:avLst/>
              <a:gdLst/>
              <a:ahLst/>
              <a:cxnLst/>
              <a:rect l="l" t="t" r="r" b="b"/>
              <a:pathLst>
                <a:path w="1784984" h="751839">
                  <a:moveTo>
                    <a:pt x="1659636" y="0"/>
                  </a:moveTo>
                  <a:lnTo>
                    <a:pt x="125222" y="0"/>
                  </a:lnTo>
                  <a:lnTo>
                    <a:pt x="76509" y="9850"/>
                  </a:lnTo>
                  <a:lnTo>
                    <a:pt x="36702" y="36703"/>
                  </a:lnTo>
                  <a:lnTo>
                    <a:pt x="9850" y="76509"/>
                  </a:lnTo>
                  <a:lnTo>
                    <a:pt x="0" y="125222"/>
                  </a:lnTo>
                  <a:lnTo>
                    <a:pt x="0" y="626237"/>
                  </a:lnTo>
                  <a:lnTo>
                    <a:pt x="9850" y="675022"/>
                  </a:lnTo>
                  <a:lnTo>
                    <a:pt x="36703" y="714867"/>
                  </a:lnTo>
                  <a:lnTo>
                    <a:pt x="76509" y="741733"/>
                  </a:lnTo>
                  <a:lnTo>
                    <a:pt x="125222" y="751586"/>
                  </a:lnTo>
                  <a:lnTo>
                    <a:pt x="1659636" y="751586"/>
                  </a:lnTo>
                  <a:lnTo>
                    <a:pt x="1708421" y="741733"/>
                  </a:lnTo>
                  <a:lnTo>
                    <a:pt x="1748266" y="714867"/>
                  </a:lnTo>
                  <a:lnTo>
                    <a:pt x="1775132" y="675022"/>
                  </a:lnTo>
                  <a:lnTo>
                    <a:pt x="1784985" y="626237"/>
                  </a:lnTo>
                  <a:lnTo>
                    <a:pt x="1784985" y="125222"/>
                  </a:lnTo>
                  <a:lnTo>
                    <a:pt x="1775132" y="76509"/>
                  </a:lnTo>
                  <a:lnTo>
                    <a:pt x="1748266" y="36702"/>
                  </a:lnTo>
                  <a:lnTo>
                    <a:pt x="1708421" y="9850"/>
                  </a:lnTo>
                  <a:lnTo>
                    <a:pt x="1659636" y="0"/>
                  </a:lnTo>
                  <a:close/>
                </a:path>
              </a:pathLst>
            </a:custGeom>
            <a:solidFill>
              <a:srgbClr val="18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72905" y="1825625"/>
              <a:ext cx="1784985" cy="751840"/>
            </a:xfrm>
            <a:custGeom>
              <a:avLst/>
              <a:gdLst/>
              <a:ahLst/>
              <a:cxnLst/>
              <a:rect l="l" t="t" r="r" b="b"/>
              <a:pathLst>
                <a:path w="1784984" h="751839">
                  <a:moveTo>
                    <a:pt x="0" y="125222"/>
                  </a:moveTo>
                  <a:lnTo>
                    <a:pt x="9850" y="76509"/>
                  </a:lnTo>
                  <a:lnTo>
                    <a:pt x="36702" y="36703"/>
                  </a:lnTo>
                  <a:lnTo>
                    <a:pt x="76509" y="9850"/>
                  </a:lnTo>
                  <a:lnTo>
                    <a:pt x="125222" y="0"/>
                  </a:lnTo>
                  <a:lnTo>
                    <a:pt x="1659636" y="0"/>
                  </a:lnTo>
                  <a:lnTo>
                    <a:pt x="1708421" y="9850"/>
                  </a:lnTo>
                  <a:lnTo>
                    <a:pt x="1748266" y="36702"/>
                  </a:lnTo>
                  <a:lnTo>
                    <a:pt x="1775132" y="76509"/>
                  </a:lnTo>
                  <a:lnTo>
                    <a:pt x="1784985" y="125222"/>
                  </a:lnTo>
                  <a:lnTo>
                    <a:pt x="1784985" y="626237"/>
                  </a:lnTo>
                  <a:lnTo>
                    <a:pt x="1775132" y="675022"/>
                  </a:lnTo>
                  <a:lnTo>
                    <a:pt x="1748266" y="714867"/>
                  </a:lnTo>
                  <a:lnTo>
                    <a:pt x="1708421" y="741733"/>
                  </a:lnTo>
                  <a:lnTo>
                    <a:pt x="1659636" y="751586"/>
                  </a:lnTo>
                  <a:lnTo>
                    <a:pt x="125222" y="751586"/>
                  </a:lnTo>
                  <a:lnTo>
                    <a:pt x="76509" y="741733"/>
                  </a:lnTo>
                  <a:lnTo>
                    <a:pt x="36703" y="714867"/>
                  </a:lnTo>
                  <a:lnTo>
                    <a:pt x="9850" y="675022"/>
                  </a:lnTo>
                  <a:lnTo>
                    <a:pt x="0" y="626237"/>
                  </a:lnTo>
                  <a:lnTo>
                    <a:pt x="0" y="125222"/>
                  </a:lnTo>
                  <a:close/>
                </a:path>
              </a:pathLst>
            </a:custGeom>
            <a:ln w="12700">
              <a:solidFill>
                <a:srgbClr val="040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541256" y="1956053"/>
            <a:ext cx="1249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12/2023:</a:t>
            </a:r>
            <a:endParaRPr sz="15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Fraud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started</a:t>
            </a:r>
            <a:endParaRPr sz="15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266555" y="3243326"/>
            <a:ext cx="1797685" cy="764540"/>
            <a:chOff x="9266555" y="3243326"/>
            <a:chExt cx="1797685" cy="764540"/>
          </a:xfrm>
        </p:grpSpPr>
        <p:sp>
          <p:nvSpPr>
            <p:cNvPr id="9" name="object 9"/>
            <p:cNvSpPr/>
            <p:nvPr/>
          </p:nvSpPr>
          <p:spPr>
            <a:xfrm>
              <a:off x="9272905" y="3249676"/>
              <a:ext cx="1784985" cy="751840"/>
            </a:xfrm>
            <a:custGeom>
              <a:avLst/>
              <a:gdLst/>
              <a:ahLst/>
              <a:cxnLst/>
              <a:rect l="l" t="t" r="r" b="b"/>
              <a:pathLst>
                <a:path w="1784984" h="751839">
                  <a:moveTo>
                    <a:pt x="1659636" y="0"/>
                  </a:moveTo>
                  <a:lnTo>
                    <a:pt x="125222" y="0"/>
                  </a:lnTo>
                  <a:lnTo>
                    <a:pt x="76509" y="9852"/>
                  </a:lnTo>
                  <a:lnTo>
                    <a:pt x="36702" y="36718"/>
                  </a:lnTo>
                  <a:lnTo>
                    <a:pt x="9850" y="76563"/>
                  </a:lnTo>
                  <a:lnTo>
                    <a:pt x="0" y="125349"/>
                  </a:lnTo>
                  <a:lnTo>
                    <a:pt x="0" y="626363"/>
                  </a:lnTo>
                  <a:lnTo>
                    <a:pt x="9850" y="675130"/>
                  </a:lnTo>
                  <a:lnTo>
                    <a:pt x="36703" y="714930"/>
                  </a:lnTo>
                  <a:lnTo>
                    <a:pt x="76509" y="741753"/>
                  </a:lnTo>
                  <a:lnTo>
                    <a:pt x="125222" y="751586"/>
                  </a:lnTo>
                  <a:lnTo>
                    <a:pt x="1659636" y="751586"/>
                  </a:lnTo>
                  <a:lnTo>
                    <a:pt x="1708421" y="741753"/>
                  </a:lnTo>
                  <a:lnTo>
                    <a:pt x="1748266" y="714930"/>
                  </a:lnTo>
                  <a:lnTo>
                    <a:pt x="1775132" y="675130"/>
                  </a:lnTo>
                  <a:lnTo>
                    <a:pt x="1784985" y="626363"/>
                  </a:lnTo>
                  <a:lnTo>
                    <a:pt x="1784985" y="125349"/>
                  </a:lnTo>
                  <a:lnTo>
                    <a:pt x="1775132" y="76563"/>
                  </a:lnTo>
                  <a:lnTo>
                    <a:pt x="1748266" y="36718"/>
                  </a:lnTo>
                  <a:lnTo>
                    <a:pt x="1708421" y="9852"/>
                  </a:lnTo>
                  <a:lnTo>
                    <a:pt x="1659636" y="0"/>
                  </a:lnTo>
                  <a:close/>
                </a:path>
              </a:pathLst>
            </a:custGeom>
            <a:solidFill>
              <a:srgbClr val="18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72905" y="3249676"/>
              <a:ext cx="1784985" cy="751840"/>
            </a:xfrm>
            <a:custGeom>
              <a:avLst/>
              <a:gdLst/>
              <a:ahLst/>
              <a:cxnLst/>
              <a:rect l="l" t="t" r="r" b="b"/>
              <a:pathLst>
                <a:path w="1784984" h="751839">
                  <a:moveTo>
                    <a:pt x="0" y="125349"/>
                  </a:moveTo>
                  <a:lnTo>
                    <a:pt x="9850" y="76563"/>
                  </a:lnTo>
                  <a:lnTo>
                    <a:pt x="36702" y="36718"/>
                  </a:lnTo>
                  <a:lnTo>
                    <a:pt x="76509" y="9852"/>
                  </a:lnTo>
                  <a:lnTo>
                    <a:pt x="125222" y="0"/>
                  </a:lnTo>
                  <a:lnTo>
                    <a:pt x="1659636" y="0"/>
                  </a:lnTo>
                  <a:lnTo>
                    <a:pt x="1708421" y="9852"/>
                  </a:lnTo>
                  <a:lnTo>
                    <a:pt x="1748266" y="36718"/>
                  </a:lnTo>
                  <a:lnTo>
                    <a:pt x="1775132" y="76563"/>
                  </a:lnTo>
                  <a:lnTo>
                    <a:pt x="1784985" y="125349"/>
                  </a:lnTo>
                  <a:lnTo>
                    <a:pt x="1784985" y="626363"/>
                  </a:lnTo>
                  <a:lnTo>
                    <a:pt x="1775132" y="675130"/>
                  </a:lnTo>
                  <a:lnTo>
                    <a:pt x="1748266" y="714930"/>
                  </a:lnTo>
                  <a:lnTo>
                    <a:pt x="1708421" y="741753"/>
                  </a:lnTo>
                  <a:lnTo>
                    <a:pt x="1659636" y="751586"/>
                  </a:lnTo>
                  <a:lnTo>
                    <a:pt x="125222" y="751586"/>
                  </a:lnTo>
                  <a:lnTo>
                    <a:pt x="76509" y="741753"/>
                  </a:lnTo>
                  <a:lnTo>
                    <a:pt x="36703" y="714930"/>
                  </a:lnTo>
                  <a:lnTo>
                    <a:pt x="9850" y="675130"/>
                  </a:lnTo>
                  <a:lnTo>
                    <a:pt x="0" y="626363"/>
                  </a:lnTo>
                  <a:lnTo>
                    <a:pt x="0" y="125349"/>
                  </a:lnTo>
                  <a:close/>
                </a:path>
              </a:pathLst>
            </a:custGeom>
            <a:ln w="12700">
              <a:solidFill>
                <a:srgbClr val="040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696704" y="3380359"/>
            <a:ext cx="937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4/5/2024: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$1.1M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loss</a:t>
            </a:r>
            <a:endParaRPr sz="15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992996" y="4677283"/>
            <a:ext cx="2345055" cy="764540"/>
            <a:chOff x="8992996" y="4677283"/>
            <a:chExt cx="2345055" cy="764540"/>
          </a:xfrm>
        </p:grpSpPr>
        <p:sp>
          <p:nvSpPr>
            <p:cNvPr id="13" name="object 13"/>
            <p:cNvSpPr/>
            <p:nvPr/>
          </p:nvSpPr>
          <p:spPr>
            <a:xfrm>
              <a:off x="8999346" y="4683633"/>
              <a:ext cx="2332355" cy="751840"/>
            </a:xfrm>
            <a:custGeom>
              <a:avLst/>
              <a:gdLst/>
              <a:ahLst/>
              <a:cxnLst/>
              <a:rect l="l" t="t" r="r" b="b"/>
              <a:pathLst>
                <a:path w="2332354" h="751839">
                  <a:moveTo>
                    <a:pt x="2206752" y="0"/>
                  </a:moveTo>
                  <a:lnTo>
                    <a:pt x="125349" y="0"/>
                  </a:lnTo>
                  <a:lnTo>
                    <a:pt x="76563" y="9852"/>
                  </a:lnTo>
                  <a:lnTo>
                    <a:pt x="36718" y="36718"/>
                  </a:lnTo>
                  <a:lnTo>
                    <a:pt x="9852" y="76563"/>
                  </a:lnTo>
                  <a:lnTo>
                    <a:pt x="0" y="125349"/>
                  </a:lnTo>
                  <a:lnTo>
                    <a:pt x="0" y="626364"/>
                  </a:lnTo>
                  <a:lnTo>
                    <a:pt x="9852" y="675130"/>
                  </a:lnTo>
                  <a:lnTo>
                    <a:pt x="36718" y="714930"/>
                  </a:lnTo>
                  <a:lnTo>
                    <a:pt x="76563" y="741753"/>
                  </a:lnTo>
                  <a:lnTo>
                    <a:pt x="125349" y="751586"/>
                  </a:lnTo>
                  <a:lnTo>
                    <a:pt x="2206752" y="751586"/>
                  </a:lnTo>
                  <a:lnTo>
                    <a:pt x="2255518" y="741753"/>
                  </a:lnTo>
                  <a:lnTo>
                    <a:pt x="2295318" y="714930"/>
                  </a:lnTo>
                  <a:lnTo>
                    <a:pt x="2322141" y="675130"/>
                  </a:lnTo>
                  <a:lnTo>
                    <a:pt x="2331974" y="626364"/>
                  </a:lnTo>
                  <a:lnTo>
                    <a:pt x="2331974" y="125349"/>
                  </a:lnTo>
                  <a:lnTo>
                    <a:pt x="2322141" y="76563"/>
                  </a:lnTo>
                  <a:lnTo>
                    <a:pt x="2295318" y="36718"/>
                  </a:lnTo>
                  <a:lnTo>
                    <a:pt x="2255518" y="9852"/>
                  </a:lnTo>
                  <a:lnTo>
                    <a:pt x="2206752" y="0"/>
                  </a:lnTo>
                  <a:close/>
                </a:path>
              </a:pathLst>
            </a:custGeom>
            <a:solidFill>
              <a:srgbClr val="18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99346" y="4683633"/>
              <a:ext cx="2332355" cy="751840"/>
            </a:xfrm>
            <a:custGeom>
              <a:avLst/>
              <a:gdLst/>
              <a:ahLst/>
              <a:cxnLst/>
              <a:rect l="l" t="t" r="r" b="b"/>
              <a:pathLst>
                <a:path w="2332354" h="751839">
                  <a:moveTo>
                    <a:pt x="0" y="125349"/>
                  </a:moveTo>
                  <a:lnTo>
                    <a:pt x="9852" y="76563"/>
                  </a:lnTo>
                  <a:lnTo>
                    <a:pt x="36718" y="36718"/>
                  </a:lnTo>
                  <a:lnTo>
                    <a:pt x="76563" y="9852"/>
                  </a:lnTo>
                  <a:lnTo>
                    <a:pt x="125349" y="0"/>
                  </a:lnTo>
                  <a:lnTo>
                    <a:pt x="2206752" y="0"/>
                  </a:lnTo>
                  <a:lnTo>
                    <a:pt x="2255518" y="9852"/>
                  </a:lnTo>
                  <a:lnTo>
                    <a:pt x="2295318" y="36718"/>
                  </a:lnTo>
                  <a:lnTo>
                    <a:pt x="2322141" y="76563"/>
                  </a:lnTo>
                  <a:lnTo>
                    <a:pt x="2331974" y="125349"/>
                  </a:lnTo>
                  <a:lnTo>
                    <a:pt x="2331974" y="626364"/>
                  </a:lnTo>
                  <a:lnTo>
                    <a:pt x="2322141" y="675130"/>
                  </a:lnTo>
                  <a:lnTo>
                    <a:pt x="2295318" y="714930"/>
                  </a:lnTo>
                  <a:lnTo>
                    <a:pt x="2255518" y="741753"/>
                  </a:lnTo>
                  <a:lnTo>
                    <a:pt x="2206752" y="751586"/>
                  </a:lnTo>
                  <a:lnTo>
                    <a:pt x="125349" y="751586"/>
                  </a:lnTo>
                  <a:lnTo>
                    <a:pt x="76563" y="741753"/>
                  </a:lnTo>
                  <a:lnTo>
                    <a:pt x="36718" y="714930"/>
                  </a:lnTo>
                  <a:lnTo>
                    <a:pt x="9852" y="675130"/>
                  </a:lnTo>
                  <a:lnTo>
                    <a:pt x="0" y="626364"/>
                  </a:lnTo>
                  <a:lnTo>
                    <a:pt x="0" y="125349"/>
                  </a:lnTo>
                  <a:close/>
                </a:path>
              </a:pathLst>
            </a:custGeom>
            <a:ln w="12700">
              <a:solidFill>
                <a:srgbClr val="040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293097" y="4814696"/>
            <a:ext cx="174561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5/22/2024:</a:t>
            </a:r>
            <a:endParaRPr sz="15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Loss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grew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$2.5M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03535" y="2646172"/>
            <a:ext cx="323850" cy="605790"/>
          </a:xfrm>
          <a:custGeom>
            <a:avLst/>
            <a:gdLst/>
            <a:ahLst/>
            <a:cxnLst/>
            <a:rect l="l" t="t" r="r" b="b"/>
            <a:pathLst>
              <a:path w="323850" h="605789">
                <a:moveTo>
                  <a:pt x="242697" y="0"/>
                </a:moveTo>
                <a:lnTo>
                  <a:pt x="80899" y="0"/>
                </a:lnTo>
                <a:lnTo>
                  <a:pt x="80899" y="443611"/>
                </a:lnTo>
                <a:lnTo>
                  <a:pt x="0" y="443611"/>
                </a:lnTo>
                <a:lnTo>
                  <a:pt x="161798" y="605408"/>
                </a:lnTo>
                <a:lnTo>
                  <a:pt x="323596" y="443611"/>
                </a:lnTo>
                <a:lnTo>
                  <a:pt x="242697" y="443611"/>
                </a:lnTo>
                <a:lnTo>
                  <a:pt x="242697" y="0"/>
                </a:lnTo>
                <a:close/>
              </a:path>
            </a:pathLst>
          </a:custGeom>
          <a:solidFill>
            <a:srgbClr val="F9D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94138" y="4068445"/>
            <a:ext cx="323850" cy="605790"/>
          </a:xfrm>
          <a:custGeom>
            <a:avLst/>
            <a:gdLst/>
            <a:ahLst/>
            <a:cxnLst/>
            <a:rect l="l" t="t" r="r" b="b"/>
            <a:pathLst>
              <a:path w="323850" h="605789">
                <a:moveTo>
                  <a:pt x="242696" y="0"/>
                </a:moveTo>
                <a:lnTo>
                  <a:pt x="80898" y="0"/>
                </a:lnTo>
                <a:lnTo>
                  <a:pt x="80898" y="443610"/>
                </a:lnTo>
                <a:lnTo>
                  <a:pt x="0" y="443610"/>
                </a:lnTo>
                <a:lnTo>
                  <a:pt x="161797" y="605408"/>
                </a:lnTo>
                <a:lnTo>
                  <a:pt x="323595" y="443610"/>
                </a:lnTo>
                <a:lnTo>
                  <a:pt x="242696" y="443610"/>
                </a:lnTo>
                <a:lnTo>
                  <a:pt x="242696" y="0"/>
                </a:lnTo>
                <a:close/>
              </a:path>
            </a:pathLst>
          </a:custGeom>
          <a:solidFill>
            <a:srgbClr val="F9D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Proprietary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confidential.</a:t>
            </a:r>
            <a:r>
              <a:rPr spc="-2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not</a:t>
            </a:r>
            <a:r>
              <a:rPr spc="5" dirty="0"/>
              <a:t> </a:t>
            </a:r>
            <a:r>
              <a:rPr spc="-10" dirty="0"/>
              <a:t>distribute.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2F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3862</Words>
  <Application>Microsoft Office PowerPoint</Application>
  <PresentationFormat>Widescreen</PresentationFormat>
  <Paragraphs>417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Verdana</vt:lpstr>
      <vt:lpstr>Wingdings</vt:lpstr>
      <vt:lpstr>Office Theme</vt:lpstr>
      <vt:lpstr>PowerPoint Presentation</vt:lpstr>
      <vt:lpstr>Losses on the radar</vt:lpstr>
      <vt:lpstr>Account takeovers</vt:lpstr>
      <vt:lpstr>Account takeovers</vt:lpstr>
      <vt:lpstr>Money mule role in laundering stolen funds</vt:lpstr>
      <vt:lpstr>Account takeovers Deploy tactics from the traditional Zelle fraud scam</vt:lpstr>
      <vt:lpstr>$2M account takeover fraud loss</vt:lpstr>
      <vt:lpstr>Account takeovers/money mules</vt:lpstr>
      <vt:lpstr>$2.5M account takeover fraud loss</vt:lpstr>
      <vt:lpstr>Change in tactics - $1.4M account takeover fraud loss</vt:lpstr>
      <vt:lpstr>Change in tactics - $500K account takeover fraud loss</vt:lpstr>
      <vt:lpstr>Account takeovers &amp; Reg E protection</vt:lpstr>
      <vt:lpstr> Risk mitigation strategies</vt:lpstr>
      <vt:lpstr>Interactive teller machine (ITM) fraud</vt:lpstr>
      <vt:lpstr>ITM fraud risks</vt:lpstr>
      <vt:lpstr>ITM fraud – unauthorized withdrawals from member accounts</vt:lpstr>
      <vt:lpstr>ITM fraud case studies</vt:lpstr>
      <vt:lpstr>ITM fraud risk mitigation</vt:lpstr>
      <vt:lpstr>ITM/ATM jackpotting</vt:lpstr>
      <vt:lpstr>ITM/ATM jackpotting – causes machine to dispense cash</vt:lpstr>
      <vt:lpstr>Fraudulent checks/deposits</vt:lpstr>
      <vt:lpstr>Fraudulent checks/deposits</vt:lpstr>
      <vt:lpstr>Fraudulent checks clearing member accounts</vt:lpstr>
      <vt:lpstr>PowerPoint Presentation</vt:lpstr>
      <vt:lpstr>Breach of Presentment Warranty Claim under UCC 4-208</vt:lpstr>
      <vt:lpstr>PowerPoint Presentation</vt:lpstr>
      <vt:lpstr>When fraudulent checks clear a member’s account</vt:lpstr>
      <vt:lpstr>Fraudulent business accounts</vt:lpstr>
      <vt:lpstr>Fraudulent business accounts</vt:lpstr>
      <vt:lpstr>Fraudulent business account case study - $549,000 loss impact</vt:lpstr>
      <vt:lpstr> Risk mitigation – fraudulent business account</vt:lpstr>
      <vt:lpstr>PowerPoint Presentation</vt:lpstr>
      <vt:lpstr>Risk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Risks_Fraud_202503</dc:title>
  <dc:creator>Neumann, Bradley J.</dc:creator>
  <cp:lastModifiedBy>James Wright</cp:lastModifiedBy>
  <cp:revision>1</cp:revision>
  <dcterms:created xsi:type="dcterms:W3CDTF">2026-01-21T20:47:00Z</dcterms:created>
  <dcterms:modified xsi:type="dcterms:W3CDTF">2026-01-21T20:47:45Z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2026-01-21T00:00:00Z</vt:filetime>
  </property>
  <property fmtid="{D5CDD505-2E9C-101B-9397-08002B2CF9AE}" pid="5" name="Producer">
    <vt:lpwstr>Microsoft® PowerPoint® for Microsoft 365</vt:lpwstr>
  </property>
</Properties>
</file>